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5" r:id="rId23"/>
    <p:sldId id="286" r:id="rId24"/>
    <p:sldId id="287" r:id="rId25"/>
    <p:sldId id="288" r:id="rId26"/>
  </p:sldIdLst>
  <p:sldSz cx="18288000" cy="10287000"/>
  <p:notesSz cx="6858000" cy="9144000"/>
  <p:embeddedFontLst>
    <p:embeddedFont>
      <p:font typeface="Helios" panose="020B0604020202020204" charset="0"/>
      <p:regular r:id="rId27"/>
    </p:embeddedFont>
    <p:embeddedFont>
      <p:font typeface="Livvic Bold" panose="020B0604020202020204" charset="0"/>
      <p:regular r:id="rId28"/>
    </p:embeddedFont>
    <p:embeddedFont>
      <p:font typeface="Montserrat Bold" panose="020B0604020202020204" charset="0"/>
      <p:regular r:id="rId29"/>
    </p:embeddedFont>
    <p:embeddedFont>
      <p:font typeface="Public Sans" panose="020B0604020202020204" charset="0"/>
      <p:regular r:id="rId30"/>
    </p:embeddedFont>
    <p:embeddedFont>
      <p:font typeface="TT Hoves" panose="020B0604020202020204" charset="0"/>
      <p:regular r:id="rId31"/>
    </p:embeddedFont>
    <p:embeddedFont>
      <p:font typeface="TT Hoves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51.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988" t="-25888" b="-26756"/>
            </a:stretch>
          </a:blipFill>
        </p:spPr>
      </p:sp>
      <p:grpSp>
        <p:nvGrpSpPr>
          <p:cNvPr id="3" name="Group 3"/>
          <p:cNvGrpSpPr/>
          <p:nvPr/>
        </p:nvGrpSpPr>
        <p:grpSpPr>
          <a:xfrm>
            <a:off x="1676400" y="-452518"/>
            <a:ext cx="14168041" cy="3584729"/>
            <a:chOff x="0" y="0"/>
            <a:chExt cx="18890721" cy="4779638"/>
          </a:xfrm>
        </p:grpSpPr>
        <p:sp>
          <p:nvSpPr>
            <p:cNvPr id="4" name="Freeform 4"/>
            <p:cNvSpPr/>
            <p:nvPr/>
          </p:nvSpPr>
          <p:spPr>
            <a:xfrm>
              <a:off x="1109890" y="484730"/>
              <a:ext cx="17780831" cy="3810178"/>
            </a:xfrm>
            <a:custGeom>
              <a:avLst/>
              <a:gdLst/>
              <a:ahLst/>
              <a:cxnLst/>
              <a:rect l="l" t="t" r="r" b="b"/>
              <a:pathLst>
                <a:path w="17780831" h="3810178">
                  <a:moveTo>
                    <a:pt x="0" y="0"/>
                  </a:moveTo>
                  <a:lnTo>
                    <a:pt x="17780831" y="0"/>
                  </a:lnTo>
                  <a:lnTo>
                    <a:pt x="17780831" y="3810178"/>
                  </a:lnTo>
                  <a:lnTo>
                    <a:pt x="0" y="3810178"/>
                  </a:lnTo>
                  <a:lnTo>
                    <a:pt x="0" y="0"/>
                  </a:lnTo>
                  <a:close/>
                </a:path>
              </a:pathLst>
            </a:custGeom>
            <a:blipFill>
              <a:blip r:embed="rId3"/>
              <a:stretch>
                <a:fillRect/>
              </a:stretch>
            </a:blipFill>
          </p:spPr>
        </p:sp>
        <p:sp>
          <p:nvSpPr>
            <p:cNvPr id="5" name="Freeform 5"/>
            <p:cNvSpPr/>
            <p:nvPr/>
          </p:nvSpPr>
          <p:spPr>
            <a:xfrm>
              <a:off x="0" y="0"/>
              <a:ext cx="5636777" cy="4779638"/>
            </a:xfrm>
            <a:custGeom>
              <a:avLst/>
              <a:gdLst/>
              <a:ahLst/>
              <a:cxnLst/>
              <a:rect l="l" t="t" r="r" b="b"/>
              <a:pathLst>
                <a:path w="5636777" h="4779638">
                  <a:moveTo>
                    <a:pt x="0" y="0"/>
                  </a:moveTo>
                  <a:lnTo>
                    <a:pt x="5636777" y="0"/>
                  </a:lnTo>
                  <a:lnTo>
                    <a:pt x="5636777" y="4779638"/>
                  </a:lnTo>
                  <a:lnTo>
                    <a:pt x="0" y="4779638"/>
                  </a:lnTo>
                  <a:lnTo>
                    <a:pt x="0" y="0"/>
                  </a:lnTo>
                  <a:close/>
                </a:path>
              </a:pathLst>
            </a:custGeom>
            <a:blipFill>
              <a:blip r:embed="rId4"/>
              <a:stretch>
                <a:fillRect/>
              </a:stretch>
            </a:blipFill>
          </p:spPr>
        </p:sp>
      </p:grpSp>
      <p:sp>
        <p:nvSpPr>
          <p:cNvPr id="6" name="Freeform 6"/>
          <p:cNvSpPr/>
          <p:nvPr/>
        </p:nvSpPr>
        <p:spPr>
          <a:xfrm>
            <a:off x="7580383" y="2806764"/>
            <a:ext cx="3103258" cy="3103258"/>
          </a:xfrm>
          <a:custGeom>
            <a:avLst/>
            <a:gdLst/>
            <a:ahLst/>
            <a:cxnLst/>
            <a:rect l="l" t="t" r="r" b="b"/>
            <a:pathLst>
              <a:path w="3103258" h="3103258">
                <a:moveTo>
                  <a:pt x="0" y="0"/>
                </a:moveTo>
                <a:lnTo>
                  <a:pt x="3103258" y="0"/>
                </a:lnTo>
                <a:lnTo>
                  <a:pt x="3103258" y="3103258"/>
                </a:lnTo>
                <a:lnTo>
                  <a:pt x="0" y="3103258"/>
                </a:lnTo>
                <a:lnTo>
                  <a:pt x="0" y="0"/>
                </a:lnTo>
                <a:close/>
              </a:path>
            </a:pathLst>
          </a:custGeom>
          <a:blipFill>
            <a:blip r:embed="rId5"/>
            <a:stretch>
              <a:fillRect/>
            </a:stretch>
          </a:blipFill>
        </p:spPr>
      </p:sp>
      <p:sp>
        <p:nvSpPr>
          <p:cNvPr id="7" name="TextBox 7"/>
          <p:cNvSpPr txBox="1"/>
          <p:nvPr/>
        </p:nvSpPr>
        <p:spPr>
          <a:xfrm>
            <a:off x="5902998" y="7165222"/>
            <a:ext cx="8270202" cy="2072106"/>
          </a:xfrm>
          <a:prstGeom prst="rect">
            <a:avLst/>
          </a:prstGeom>
        </p:spPr>
        <p:txBody>
          <a:bodyPr wrap="square" lIns="0" tIns="0" rIns="0" bIns="0" rtlCol="0" anchor="t">
            <a:spAutoFit/>
          </a:bodyPr>
          <a:lstStyle/>
          <a:p>
            <a:pPr algn="l">
              <a:lnSpc>
                <a:spcPts val="6412"/>
              </a:lnSpc>
            </a:pPr>
            <a:r>
              <a:rPr lang="en-US" sz="5576" b="1" dirty="0">
                <a:solidFill>
                  <a:srgbClr val="000000"/>
                </a:solidFill>
                <a:latin typeface="Livvic Bold"/>
                <a:ea typeface="Livvic Bold"/>
                <a:cs typeface="Livvic Bold"/>
                <a:sym typeface="Livvic Bold"/>
              </a:rPr>
              <a:t>NSS activities at glance</a:t>
            </a:r>
          </a:p>
          <a:p>
            <a:pPr algn="ctr">
              <a:lnSpc>
                <a:spcPts val="6412"/>
              </a:lnSpc>
            </a:pPr>
            <a:r>
              <a:rPr lang="en-US" sz="5576" b="1" dirty="0">
                <a:solidFill>
                  <a:srgbClr val="000000"/>
                </a:solidFill>
                <a:latin typeface="Livvic Bold"/>
                <a:ea typeface="Livvic Bold"/>
                <a:cs typeface="Livvic Bold"/>
                <a:sym typeface="Livvic Bold"/>
              </a:rPr>
              <a:t>2023-24</a:t>
            </a:r>
          </a:p>
          <a:p>
            <a:pPr algn="l">
              <a:lnSpc>
                <a:spcPts val="2744"/>
              </a:lnSpc>
            </a:pPr>
            <a:endParaRPr lang="en-US" sz="5576" b="1" dirty="0">
              <a:solidFill>
                <a:srgbClr val="000000"/>
              </a:solidFill>
              <a:latin typeface="Livvic Bold"/>
              <a:ea typeface="Livvic Bold"/>
              <a:cs typeface="Livvic Bold"/>
              <a:sym typeface="Livvic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4698902" y="-160735"/>
            <a:ext cx="7335830" cy="11227180"/>
            <a:chOff x="0" y="0"/>
            <a:chExt cx="9781107" cy="14969573"/>
          </a:xfrm>
        </p:grpSpPr>
        <p:grpSp>
          <p:nvGrpSpPr>
            <p:cNvPr id="3" name="Group 3"/>
            <p:cNvGrpSpPr/>
            <p:nvPr/>
          </p:nvGrpSpPr>
          <p:grpSpPr>
            <a:xfrm>
              <a:off x="1159182" y="0"/>
              <a:ext cx="8621924" cy="14969573"/>
              <a:chOff x="0" y="0"/>
              <a:chExt cx="1560476" cy="2709333"/>
            </a:xfrm>
          </p:grpSpPr>
          <p:sp>
            <p:nvSpPr>
              <p:cNvPr id="4" name="Freeform 4"/>
              <p:cNvSpPr/>
              <p:nvPr/>
            </p:nvSpPr>
            <p:spPr>
              <a:xfrm>
                <a:off x="0" y="0"/>
                <a:ext cx="1560477" cy="2709333"/>
              </a:xfrm>
              <a:custGeom>
                <a:avLst/>
                <a:gdLst/>
                <a:ahLst/>
                <a:cxnLst/>
                <a:rect l="l" t="t" r="r" b="b"/>
                <a:pathLst>
                  <a:path w="1560477" h="2709333">
                    <a:moveTo>
                      <a:pt x="0" y="0"/>
                    </a:moveTo>
                    <a:lnTo>
                      <a:pt x="1560477" y="0"/>
                    </a:lnTo>
                    <a:lnTo>
                      <a:pt x="1560477" y="2709333"/>
                    </a:lnTo>
                    <a:lnTo>
                      <a:pt x="0" y="2709333"/>
                    </a:lnTo>
                    <a:close/>
                  </a:path>
                </a:pathLst>
              </a:custGeom>
              <a:solidFill>
                <a:srgbClr val="4A6D55"/>
              </a:solidFill>
            </p:spPr>
          </p:sp>
          <p:sp>
            <p:nvSpPr>
              <p:cNvPr id="5" name="TextBox 5"/>
              <p:cNvSpPr txBox="1"/>
              <p:nvPr/>
            </p:nvSpPr>
            <p:spPr>
              <a:xfrm>
                <a:off x="0" y="-57150"/>
                <a:ext cx="1560476" cy="2766483"/>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0" y="0"/>
              <a:ext cx="8621924" cy="14969573"/>
              <a:chOff x="0" y="0"/>
              <a:chExt cx="1560476" cy="2709333"/>
            </a:xfrm>
          </p:grpSpPr>
          <p:sp>
            <p:nvSpPr>
              <p:cNvPr id="7" name="Freeform 7"/>
              <p:cNvSpPr/>
              <p:nvPr/>
            </p:nvSpPr>
            <p:spPr>
              <a:xfrm>
                <a:off x="0" y="0"/>
                <a:ext cx="1560477" cy="2709333"/>
              </a:xfrm>
              <a:custGeom>
                <a:avLst/>
                <a:gdLst/>
                <a:ahLst/>
                <a:cxnLst/>
                <a:rect l="l" t="t" r="r" b="b"/>
                <a:pathLst>
                  <a:path w="1560477" h="2709333">
                    <a:moveTo>
                      <a:pt x="0" y="0"/>
                    </a:moveTo>
                    <a:lnTo>
                      <a:pt x="1560477" y="0"/>
                    </a:lnTo>
                    <a:lnTo>
                      <a:pt x="1560477" y="2709333"/>
                    </a:lnTo>
                    <a:lnTo>
                      <a:pt x="0" y="2709333"/>
                    </a:lnTo>
                    <a:close/>
                  </a:path>
                </a:pathLst>
              </a:custGeom>
              <a:solidFill>
                <a:srgbClr val="12372A"/>
              </a:solidFill>
            </p:spPr>
          </p:sp>
          <p:sp>
            <p:nvSpPr>
              <p:cNvPr id="8" name="TextBox 8"/>
              <p:cNvSpPr txBox="1"/>
              <p:nvPr/>
            </p:nvSpPr>
            <p:spPr>
              <a:xfrm>
                <a:off x="0" y="-57150"/>
                <a:ext cx="1560476" cy="2766483"/>
              </a:xfrm>
              <a:prstGeom prst="rect">
                <a:avLst/>
              </a:prstGeom>
            </p:spPr>
            <p:txBody>
              <a:bodyPr lIns="50800" tIns="50800" rIns="50800" bIns="50800" rtlCol="0" anchor="ctr"/>
              <a:lstStyle/>
              <a:p>
                <a:pPr algn="ctr">
                  <a:lnSpc>
                    <a:spcPts val="3079"/>
                  </a:lnSpc>
                </a:pPr>
                <a:endParaRPr/>
              </a:p>
            </p:txBody>
          </p:sp>
        </p:grpSp>
      </p:grpSp>
      <p:grpSp>
        <p:nvGrpSpPr>
          <p:cNvPr id="9" name="Group 9"/>
          <p:cNvGrpSpPr/>
          <p:nvPr/>
        </p:nvGrpSpPr>
        <p:grpSpPr>
          <a:xfrm>
            <a:off x="3600901" y="2362727"/>
            <a:ext cx="13658399" cy="7410342"/>
            <a:chOff x="0" y="0"/>
            <a:chExt cx="1498115" cy="812800"/>
          </a:xfrm>
        </p:grpSpPr>
        <p:sp>
          <p:nvSpPr>
            <p:cNvPr id="10" name="Freeform 10"/>
            <p:cNvSpPr/>
            <p:nvPr/>
          </p:nvSpPr>
          <p:spPr>
            <a:xfrm>
              <a:off x="0" y="0"/>
              <a:ext cx="1498115" cy="812800"/>
            </a:xfrm>
            <a:custGeom>
              <a:avLst/>
              <a:gdLst/>
              <a:ahLst/>
              <a:cxnLst/>
              <a:rect l="l" t="t" r="r" b="b"/>
              <a:pathLst>
                <a:path w="1498115" h="812800">
                  <a:moveTo>
                    <a:pt x="13037" y="0"/>
                  </a:moveTo>
                  <a:lnTo>
                    <a:pt x="1485078" y="0"/>
                  </a:lnTo>
                  <a:cubicBezTo>
                    <a:pt x="1492278" y="0"/>
                    <a:pt x="1498115" y="5837"/>
                    <a:pt x="1498115" y="13037"/>
                  </a:cubicBezTo>
                  <a:lnTo>
                    <a:pt x="1498115" y="799763"/>
                  </a:lnTo>
                  <a:cubicBezTo>
                    <a:pt x="1498115" y="806963"/>
                    <a:pt x="1492278" y="812800"/>
                    <a:pt x="1485078" y="812800"/>
                  </a:cubicBezTo>
                  <a:lnTo>
                    <a:pt x="13037" y="812800"/>
                  </a:lnTo>
                  <a:cubicBezTo>
                    <a:pt x="5837" y="812800"/>
                    <a:pt x="0" y="806963"/>
                    <a:pt x="0" y="799763"/>
                  </a:cubicBezTo>
                  <a:lnTo>
                    <a:pt x="0" y="13037"/>
                  </a:lnTo>
                  <a:cubicBezTo>
                    <a:pt x="0" y="5837"/>
                    <a:pt x="5837" y="0"/>
                    <a:pt x="13037" y="0"/>
                  </a:cubicBezTo>
                  <a:close/>
                </a:path>
              </a:pathLst>
            </a:custGeom>
            <a:blipFill>
              <a:blip r:embed="rId2"/>
              <a:stretch>
                <a:fillRect t="-1878" b="-1878"/>
              </a:stretch>
            </a:blipFill>
          </p:spPr>
        </p:sp>
      </p:grpSp>
      <p:sp>
        <p:nvSpPr>
          <p:cNvPr id="11" name="TextBox 11"/>
          <p:cNvSpPr txBox="1"/>
          <p:nvPr/>
        </p:nvSpPr>
        <p:spPr>
          <a:xfrm>
            <a:off x="3600901" y="302575"/>
            <a:ext cx="12497277" cy="1309375"/>
          </a:xfrm>
          <a:prstGeom prst="rect">
            <a:avLst/>
          </a:prstGeom>
        </p:spPr>
        <p:txBody>
          <a:bodyPr lIns="0" tIns="0" rIns="0" bIns="0" rtlCol="0" anchor="t">
            <a:spAutoFit/>
          </a:bodyPr>
          <a:lstStyle/>
          <a:p>
            <a:pPr algn="ctr">
              <a:lnSpc>
                <a:spcPts val="10779"/>
              </a:lnSpc>
              <a:spcBef>
                <a:spcPct val="0"/>
              </a:spcBef>
            </a:pPr>
            <a:r>
              <a:rPr lang="en-US" sz="7699" b="1">
                <a:solidFill>
                  <a:srgbClr val="4F8A8B"/>
                </a:solidFill>
                <a:latin typeface="TT Hoves Bold"/>
                <a:ea typeface="TT Hoves Bold"/>
                <a:cs typeface="TT Hoves Bold"/>
                <a:sym typeface="TT Hoves Bold"/>
              </a:rPr>
              <a:t>DRUG FREE INDIA PLEDGE</a:t>
            </a:r>
          </a:p>
        </p:txBody>
      </p:sp>
      <p:sp>
        <p:nvSpPr>
          <p:cNvPr id="12" name="TextBox 12"/>
          <p:cNvSpPr txBox="1"/>
          <p:nvPr/>
        </p:nvSpPr>
        <p:spPr>
          <a:xfrm>
            <a:off x="3600901" y="1554800"/>
            <a:ext cx="1663843" cy="445272"/>
          </a:xfrm>
          <a:prstGeom prst="rect">
            <a:avLst/>
          </a:prstGeom>
        </p:spPr>
        <p:txBody>
          <a:bodyPr lIns="0" tIns="0" rIns="0" bIns="0" rtlCol="0" anchor="t">
            <a:spAutoFit/>
          </a:bodyPr>
          <a:lstStyle/>
          <a:p>
            <a:pPr algn="ctr">
              <a:lnSpc>
                <a:spcPts val="3569"/>
              </a:lnSpc>
              <a:spcBef>
                <a:spcPct val="0"/>
              </a:spcBef>
            </a:pPr>
            <a:r>
              <a:rPr lang="en-US" sz="2549">
                <a:solidFill>
                  <a:srgbClr val="4A6D55"/>
                </a:solidFill>
                <a:latin typeface="Public Sans"/>
                <a:ea typeface="Public Sans"/>
                <a:cs typeface="Public Sans"/>
                <a:sym typeface="Public Sans"/>
              </a:rPr>
              <a:t>25.01.2024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00" y="0"/>
            <a:ext cx="18300700" cy="704643"/>
            <a:chOff x="0" y="0"/>
            <a:chExt cx="4819937" cy="185585"/>
          </a:xfrm>
        </p:grpSpPr>
        <p:sp>
          <p:nvSpPr>
            <p:cNvPr id="3" name="Freeform 3"/>
            <p:cNvSpPr/>
            <p:nvPr/>
          </p:nvSpPr>
          <p:spPr>
            <a:xfrm>
              <a:off x="0" y="0"/>
              <a:ext cx="4819938" cy="185585"/>
            </a:xfrm>
            <a:custGeom>
              <a:avLst/>
              <a:gdLst/>
              <a:ahLst/>
              <a:cxnLst/>
              <a:rect l="l" t="t" r="r" b="b"/>
              <a:pathLst>
                <a:path w="4819938" h="185585">
                  <a:moveTo>
                    <a:pt x="0" y="0"/>
                  </a:moveTo>
                  <a:lnTo>
                    <a:pt x="4819938" y="0"/>
                  </a:lnTo>
                  <a:lnTo>
                    <a:pt x="4819938" y="185585"/>
                  </a:lnTo>
                  <a:lnTo>
                    <a:pt x="0" y="185585"/>
                  </a:lnTo>
                  <a:close/>
                </a:path>
              </a:pathLst>
            </a:custGeom>
            <a:solidFill>
              <a:srgbClr val="000000"/>
            </a:solidFill>
          </p:spPr>
        </p:sp>
        <p:sp>
          <p:nvSpPr>
            <p:cNvPr id="4" name="TextBox 4"/>
            <p:cNvSpPr txBox="1"/>
            <p:nvPr/>
          </p:nvSpPr>
          <p:spPr>
            <a:xfrm>
              <a:off x="0" y="-66675"/>
              <a:ext cx="4819937" cy="252260"/>
            </a:xfrm>
            <a:prstGeom prst="rect">
              <a:avLst/>
            </a:prstGeom>
          </p:spPr>
          <p:txBody>
            <a:bodyPr lIns="50800" tIns="50800" rIns="50800" bIns="50800" rtlCol="0" anchor="ctr"/>
            <a:lstStyle/>
            <a:p>
              <a:pPr algn="ctr">
                <a:lnSpc>
                  <a:spcPts val="3150"/>
                </a:lnSpc>
              </a:pPr>
              <a:endParaRPr/>
            </a:p>
          </p:txBody>
        </p:sp>
      </p:grpSp>
      <p:sp>
        <p:nvSpPr>
          <p:cNvPr id="5" name="TextBox 5"/>
          <p:cNvSpPr txBox="1"/>
          <p:nvPr/>
        </p:nvSpPr>
        <p:spPr>
          <a:xfrm>
            <a:off x="3645897" y="1606537"/>
            <a:ext cx="10996207" cy="1228725"/>
          </a:xfrm>
          <a:prstGeom prst="rect">
            <a:avLst/>
          </a:prstGeom>
        </p:spPr>
        <p:txBody>
          <a:bodyPr lIns="0" tIns="0" rIns="0" bIns="0" rtlCol="0" anchor="t">
            <a:spAutoFit/>
          </a:bodyPr>
          <a:lstStyle/>
          <a:p>
            <a:pPr marL="0" lvl="0" indent="0" algn="ctr">
              <a:lnSpc>
                <a:spcPts val="9600"/>
              </a:lnSpc>
              <a:spcBef>
                <a:spcPct val="0"/>
              </a:spcBef>
            </a:pPr>
            <a:r>
              <a:rPr lang="en-US" sz="8000" b="1">
                <a:solidFill>
                  <a:srgbClr val="000000"/>
                </a:solidFill>
                <a:latin typeface="TT Hoves Bold"/>
                <a:ea typeface="TT Hoves Bold"/>
                <a:cs typeface="TT Hoves Bold"/>
                <a:sym typeface="TT Hoves Bold"/>
              </a:rPr>
              <a:t>KITE FESTIVAL</a:t>
            </a:r>
          </a:p>
        </p:txBody>
      </p:sp>
      <p:grpSp>
        <p:nvGrpSpPr>
          <p:cNvPr id="6" name="Group 6"/>
          <p:cNvGrpSpPr/>
          <p:nvPr/>
        </p:nvGrpSpPr>
        <p:grpSpPr>
          <a:xfrm rot="-10800000">
            <a:off x="-958908" y="-2375549"/>
            <a:ext cx="21853498" cy="5455740"/>
            <a:chOff x="0" y="0"/>
            <a:chExt cx="1012092" cy="252670"/>
          </a:xfrm>
        </p:grpSpPr>
        <p:sp>
          <p:nvSpPr>
            <p:cNvPr id="7" name="Freeform 7"/>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4A6D55"/>
            </a:solidFill>
          </p:spPr>
        </p:sp>
        <p:sp>
          <p:nvSpPr>
            <p:cNvPr id="8" name="TextBox 8"/>
            <p:cNvSpPr txBox="1"/>
            <p:nvPr/>
          </p:nvSpPr>
          <p:spPr>
            <a:xfrm>
              <a:off x="127000" y="-38100"/>
              <a:ext cx="758092" cy="290770"/>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rot="-10800000">
            <a:off x="-6258005" y="-88241"/>
            <a:ext cx="15118279" cy="3185392"/>
            <a:chOff x="0" y="0"/>
            <a:chExt cx="1216146" cy="256240"/>
          </a:xfrm>
        </p:grpSpPr>
        <p:sp>
          <p:nvSpPr>
            <p:cNvPr id="10" name="Freeform 10"/>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12372A"/>
            </a:solidFill>
          </p:spPr>
        </p:sp>
        <p:sp>
          <p:nvSpPr>
            <p:cNvPr id="11" name="TextBox 11"/>
            <p:cNvSpPr txBox="1"/>
            <p:nvPr/>
          </p:nvSpPr>
          <p:spPr>
            <a:xfrm>
              <a:off x="127000" y="-38100"/>
              <a:ext cx="962146" cy="294340"/>
            </a:xfrm>
            <a:prstGeom prst="rect">
              <a:avLst/>
            </a:prstGeom>
          </p:spPr>
          <p:txBody>
            <a:bodyPr lIns="50800" tIns="50800" rIns="50800" bIns="50800" rtlCol="0" anchor="ctr"/>
            <a:lstStyle/>
            <a:p>
              <a:pPr algn="ctr">
                <a:lnSpc>
                  <a:spcPts val="2100"/>
                </a:lnSpc>
              </a:pPr>
              <a:endParaRPr/>
            </a:p>
          </p:txBody>
        </p:sp>
      </p:grpSp>
      <p:sp>
        <p:nvSpPr>
          <p:cNvPr id="12" name="TextBox 12"/>
          <p:cNvSpPr txBox="1"/>
          <p:nvPr/>
        </p:nvSpPr>
        <p:spPr>
          <a:xfrm>
            <a:off x="709987" y="466230"/>
            <a:ext cx="14738420" cy="1759432"/>
          </a:xfrm>
          <a:prstGeom prst="rect">
            <a:avLst/>
          </a:prstGeom>
        </p:spPr>
        <p:txBody>
          <a:bodyPr lIns="0" tIns="0" rIns="0" bIns="0" rtlCol="0" anchor="t">
            <a:spAutoFit/>
          </a:bodyPr>
          <a:lstStyle/>
          <a:p>
            <a:pPr algn="l">
              <a:lnSpc>
                <a:spcPts val="6944"/>
              </a:lnSpc>
            </a:pPr>
            <a:r>
              <a:rPr lang="en-US" sz="5786" b="1">
                <a:solidFill>
                  <a:srgbClr val="FFFFFF"/>
                </a:solidFill>
                <a:latin typeface="TT Hoves Bold"/>
                <a:ea typeface="TT Hoves Bold"/>
                <a:cs typeface="TT Hoves Bold"/>
                <a:sym typeface="TT Hoves Bold"/>
              </a:rPr>
              <a:t>KITE FLYING COMPETITION AND FUN EVENT</a:t>
            </a:r>
          </a:p>
        </p:txBody>
      </p:sp>
      <p:grpSp>
        <p:nvGrpSpPr>
          <p:cNvPr id="13" name="Group 13"/>
          <p:cNvGrpSpPr/>
          <p:nvPr/>
        </p:nvGrpSpPr>
        <p:grpSpPr>
          <a:xfrm>
            <a:off x="709987" y="4167509"/>
            <a:ext cx="5582955" cy="5246370"/>
            <a:chOff x="0" y="0"/>
            <a:chExt cx="891379" cy="837640"/>
          </a:xfrm>
        </p:grpSpPr>
        <p:sp>
          <p:nvSpPr>
            <p:cNvPr id="14" name="Freeform 14"/>
            <p:cNvSpPr/>
            <p:nvPr/>
          </p:nvSpPr>
          <p:spPr>
            <a:xfrm>
              <a:off x="0" y="0"/>
              <a:ext cx="891379" cy="837640"/>
            </a:xfrm>
            <a:custGeom>
              <a:avLst/>
              <a:gdLst/>
              <a:ahLst/>
              <a:cxnLst/>
              <a:rect l="l" t="t" r="r" b="b"/>
              <a:pathLst>
                <a:path w="891379" h="837640">
                  <a:moveTo>
                    <a:pt x="31894" y="0"/>
                  </a:moveTo>
                  <a:lnTo>
                    <a:pt x="859485" y="0"/>
                  </a:lnTo>
                  <a:cubicBezTo>
                    <a:pt x="867944" y="0"/>
                    <a:pt x="876057" y="3360"/>
                    <a:pt x="882038" y="9342"/>
                  </a:cubicBezTo>
                  <a:cubicBezTo>
                    <a:pt x="888019" y="15323"/>
                    <a:pt x="891379" y="23435"/>
                    <a:pt x="891379" y="31894"/>
                  </a:cubicBezTo>
                  <a:lnTo>
                    <a:pt x="891379" y="805746"/>
                  </a:lnTo>
                  <a:cubicBezTo>
                    <a:pt x="891379" y="814205"/>
                    <a:pt x="888019" y="822317"/>
                    <a:pt x="882038" y="828298"/>
                  </a:cubicBezTo>
                  <a:cubicBezTo>
                    <a:pt x="876057" y="834280"/>
                    <a:pt x="867944" y="837640"/>
                    <a:pt x="859485" y="837640"/>
                  </a:cubicBezTo>
                  <a:lnTo>
                    <a:pt x="31894" y="837640"/>
                  </a:lnTo>
                  <a:cubicBezTo>
                    <a:pt x="23435" y="837640"/>
                    <a:pt x="15323" y="834280"/>
                    <a:pt x="9342" y="828298"/>
                  </a:cubicBezTo>
                  <a:cubicBezTo>
                    <a:pt x="3360" y="822317"/>
                    <a:pt x="0" y="814205"/>
                    <a:pt x="0" y="805746"/>
                  </a:cubicBezTo>
                  <a:lnTo>
                    <a:pt x="0" y="31894"/>
                  </a:lnTo>
                  <a:cubicBezTo>
                    <a:pt x="0" y="23435"/>
                    <a:pt x="3360" y="15323"/>
                    <a:pt x="9342" y="9342"/>
                  </a:cubicBezTo>
                  <a:cubicBezTo>
                    <a:pt x="15323" y="3360"/>
                    <a:pt x="23435" y="0"/>
                    <a:pt x="31894" y="0"/>
                  </a:cubicBezTo>
                  <a:close/>
                </a:path>
              </a:pathLst>
            </a:custGeom>
            <a:blipFill>
              <a:blip r:embed="rId2"/>
              <a:stretch>
                <a:fillRect t="-20943" b="-20943"/>
              </a:stretch>
            </a:blipFill>
          </p:spPr>
        </p:sp>
      </p:grpSp>
      <p:grpSp>
        <p:nvGrpSpPr>
          <p:cNvPr id="15" name="Group 15"/>
          <p:cNvGrpSpPr/>
          <p:nvPr/>
        </p:nvGrpSpPr>
        <p:grpSpPr>
          <a:xfrm>
            <a:off x="6520815" y="4167509"/>
            <a:ext cx="5503243" cy="5246370"/>
            <a:chOff x="0" y="0"/>
            <a:chExt cx="852596" cy="812800"/>
          </a:xfrm>
        </p:grpSpPr>
        <p:sp>
          <p:nvSpPr>
            <p:cNvPr id="16" name="Freeform 16"/>
            <p:cNvSpPr/>
            <p:nvPr/>
          </p:nvSpPr>
          <p:spPr>
            <a:xfrm>
              <a:off x="0" y="0"/>
              <a:ext cx="852596" cy="812800"/>
            </a:xfrm>
            <a:custGeom>
              <a:avLst/>
              <a:gdLst/>
              <a:ahLst/>
              <a:cxnLst/>
              <a:rect l="l" t="t" r="r" b="b"/>
              <a:pathLst>
                <a:path w="852596" h="812800">
                  <a:moveTo>
                    <a:pt x="32356" y="0"/>
                  </a:moveTo>
                  <a:lnTo>
                    <a:pt x="820240" y="0"/>
                  </a:lnTo>
                  <a:cubicBezTo>
                    <a:pt x="828822" y="0"/>
                    <a:pt x="837052" y="3409"/>
                    <a:pt x="843119" y="9477"/>
                  </a:cubicBezTo>
                  <a:cubicBezTo>
                    <a:pt x="849188" y="15545"/>
                    <a:pt x="852596" y="23775"/>
                    <a:pt x="852596" y="32356"/>
                  </a:cubicBezTo>
                  <a:lnTo>
                    <a:pt x="852596" y="780444"/>
                  </a:lnTo>
                  <a:cubicBezTo>
                    <a:pt x="852596" y="789025"/>
                    <a:pt x="849188" y="797255"/>
                    <a:pt x="843119" y="803323"/>
                  </a:cubicBezTo>
                  <a:cubicBezTo>
                    <a:pt x="837052" y="809391"/>
                    <a:pt x="828822" y="812800"/>
                    <a:pt x="820240" y="812800"/>
                  </a:cubicBezTo>
                  <a:lnTo>
                    <a:pt x="32356" y="812800"/>
                  </a:lnTo>
                  <a:cubicBezTo>
                    <a:pt x="23775" y="812800"/>
                    <a:pt x="15545" y="809391"/>
                    <a:pt x="9477" y="803323"/>
                  </a:cubicBezTo>
                  <a:cubicBezTo>
                    <a:pt x="3409" y="797255"/>
                    <a:pt x="0" y="789025"/>
                    <a:pt x="0" y="780444"/>
                  </a:cubicBezTo>
                  <a:lnTo>
                    <a:pt x="0" y="32356"/>
                  </a:lnTo>
                  <a:cubicBezTo>
                    <a:pt x="0" y="23775"/>
                    <a:pt x="3409" y="15545"/>
                    <a:pt x="9477" y="9477"/>
                  </a:cubicBezTo>
                  <a:cubicBezTo>
                    <a:pt x="15545" y="3409"/>
                    <a:pt x="23775" y="0"/>
                    <a:pt x="32356" y="0"/>
                  </a:cubicBezTo>
                  <a:close/>
                </a:path>
              </a:pathLst>
            </a:custGeom>
            <a:blipFill>
              <a:blip r:embed="rId3"/>
              <a:stretch>
                <a:fillRect t="-19930" b="-19930"/>
              </a:stretch>
            </a:blipFill>
          </p:spPr>
        </p:sp>
      </p:grpSp>
      <p:grpSp>
        <p:nvGrpSpPr>
          <p:cNvPr id="17" name="Group 17"/>
          <p:cNvGrpSpPr/>
          <p:nvPr/>
        </p:nvGrpSpPr>
        <p:grpSpPr>
          <a:xfrm>
            <a:off x="12294047" y="4167509"/>
            <a:ext cx="5246370" cy="5246370"/>
            <a:chOff x="0" y="0"/>
            <a:chExt cx="812800" cy="812800"/>
          </a:xfrm>
        </p:grpSpPr>
        <p:sp>
          <p:nvSpPr>
            <p:cNvPr id="18" name="Freeform 18"/>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4"/>
              <a:stretch>
                <a:fillRect l="-16666" r="-16666"/>
              </a:stretch>
            </a:blipFill>
          </p:spPr>
        </p:sp>
      </p:grpSp>
      <p:sp>
        <p:nvSpPr>
          <p:cNvPr id="19" name="TextBox 19"/>
          <p:cNvSpPr txBox="1"/>
          <p:nvPr/>
        </p:nvSpPr>
        <p:spPr>
          <a:xfrm>
            <a:off x="709987" y="2400060"/>
            <a:ext cx="1687560" cy="435201"/>
          </a:xfrm>
          <a:prstGeom prst="rect">
            <a:avLst/>
          </a:prstGeom>
        </p:spPr>
        <p:txBody>
          <a:bodyPr lIns="0" tIns="0" rIns="0" bIns="0" rtlCol="0" anchor="t">
            <a:spAutoFit/>
          </a:bodyPr>
          <a:lstStyle/>
          <a:p>
            <a:pPr algn="ctr">
              <a:lnSpc>
                <a:spcPts val="3476"/>
              </a:lnSpc>
              <a:spcBef>
                <a:spcPct val="0"/>
              </a:spcBef>
            </a:pPr>
            <a:r>
              <a:rPr lang="en-US" sz="2483">
                <a:solidFill>
                  <a:srgbClr val="FFFFFF"/>
                </a:solidFill>
                <a:latin typeface="Public Sans"/>
                <a:ea typeface="Public Sans"/>
                <a:cs typeface="Public Sans"/>
                <a:sym typeface="Public Sans"/>
              </a:rPr>
              <a:t>08.02.2024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367162" y="-88241"/>
            <a:ext cx="15118279" cy="3185392"/>
            <a:chOff x="0" y="0"/>
            <a:chExt cx="1216146" cy="256240"/>
          </a:xfrm>
        </p:grpSpPr>
        <p:sp>
          <p:nvSpPr>
            <p:cNvPr id="3" name="Freeform 3"/>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12372A"/>
            </a:solidFill>
          </p:spPr>
        </p:sp>
        <p:sp>
          <p:nvSpPr>
            <p:cNvPr id="4" name="TextBox 4"/>
            <p:cNvSpPr txBox="1"/>
            <p:nvPr/>
          </p:nvSpPr>
          <p:spPr>
            <a:xfrm>
              <a:off x="127000" y="-38100"/>
              <a:ext cx="962146" cy="29434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786672" y="3097151"/>
            <a:ext cx="7087806" cy="7189849"/>
            <a:chOff x="0" y="0"/>
            <a:chExt cx="9450408" cy="9586466"/>
          </a:xfrm>
        </p:grpSpPr>
        <p:grpSp>
          <p:nvGrpSpPr>
            <p:cNvPr id="6" name="Group 6"/>
            <p:cNvGrpSpPr/>
            <p:nvPr/>
          </p:nvGrpSpPr>
          <p:grpSpPr>
            <a:xfrm>
              <a:off x="1119990" y="0"/>
              <a:ext cx="8330417" cy="9586466"/>
              <a:chOff x="0" y="0"/>
              <a:chExt cx="1561237" cy="1796638"/>
            </a:xfrm>
          </p:grpSpPr>
          <p:sp>
            <p:nvSpPr>
              <p:cNvPr id="7" name="Freeform 7"/>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4A6D55"/>
              </a:solidFill>
            </p:spPr>
          </p:sp>
          <p:sp>
            <p:nvSpPr>
              <p:cNvPr id="8" name="TextBox 8"/>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0" y="0"/>
              <a:ext cx="8330417" cy="9586466"/>
              <a:chOff x="0" y="0"/>
              <a:chExt cx="1561237" cy="1796638"/>
            </a:xfrm>
          </p:grpSpPr>
          <p:sp>
            <p:nvSpPr>
              <p:cNvPr id="10" name="Freeform 10"/>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12372A"/>
              </a:solidFill>
            </p:spPr>
          </p:sp>
          <p:sp>
            <p:nvSpPr>
              <p:cNvPr id="11" name="TextBox 11"/>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sp>
        <p:nvSpPr>
          <p:cNvPr id="12" name="Freeform 12"/>
          <p:cNvSpPr/>
          <p:nvPr/>
        </p:nvSpPr>
        <p:spPr>
          <a:xfrm>
            <a:off x="1688497" y="3447333"/>
            <a:ext cx="8652648" cy="6489486"/>
          </a:xfrm>
          <a:custGeom>
            <a:avLst/>
            <a:gdLst/>
            <a:ahLst/>
            <a:cxnLst/>
            <a:rect l="l" t="t" r="r" b="b"/>
            <a:pathLst>
              <a:path w="8652648" h="6489486">
                <a:moveTo>
                  <a:pt x="0" y="0"/>
                </a:moveTo>
                <a:lnTo>
                  <a:pt x="8652648" y="0"/>
                </a:lnTo>
                <a:lnTo>
                  <a:pt x="8652648" y="6489485"/>
                </a:lnTo>
                <a:lnTo>
                  <a:pt x="0" y="6489485"/>
                </a:lnTo>
                <a:lnTo>
                  <a:pt x="0" y="0"/>
                </a:lnTo>
                <a:close/>
              </a:path>
            </a:pathLst>
          </a:custGeom>
          <a:blipFill>
            <a:blip r:embed="rId2"/>
            <a:stretch>
              <a:fillRect/>
            </a:stretch>
          </a:blipFill>
        </p:spPr>
      </p:sp>
      <p:sp>
        <p:nvSpPr>
          <p:cNvPr id="13" name="TextBox 13"/>
          <p:cNvSpPr txBox="1"/>
          <p:nvPr/>
        </p:nvSpPr>
        <p:spPr>
          <a:xfrm>
            <a:off x="391039" y="797924"/>
            <a:ext cx="10689808" cy="1302516"/>
          </a:xfrm>
          <a:prstGeom prst="rect">
            <a:avLst/>
          </a:prstGeom>
        </p:spPr>
        <p:txBody>
          <a:bodyPr lIns="0" tIns="0" rIns="0" bIns="0" rtlCol="0" anchor="t">
            <a:spAutoFit/>
          </a:bodyPr>
          <a:lstStyle/>
          <a:p>
            <a:pPr algn="l">
              <a:lnSpc>
                <a:spcPts val="5110"/>
              </a:lnSpc>
            </a:pPr>
            <a:r>
              <a:rPr lang="en-US" sz="4367" b="1" spc="-161">
                <a:solidFill>
                  <a:srgbClr val="FFFFFF"/>
                </a:solidFill>
                <a:latin typeface="TT Hoves Bold"/>
                <a:ea typeface="TT Hoves Bold"/>
                <a:cs typeface="TT Hoves Bold"/>
                <a:sym typeface="TT Hoves Bold"/>
              </a:rPr>
              <a:t>WOMEN'S DAY: EARLY</a:t>
            </a:r>
          </a:p>
          <a:p>
            <a:pPr algn="l">
              <a:lnSpc>
                <a:spcPts val="5110"/>
              </a:lnSpc>
            </a:pPr>
            <a:r>
              <a:rPr lang="en-US" sz="4367" b="1" spc="-161">
                <a:solidFill>
                  <a:srgbClr val="FFFFFF"/>
                </a:solidFill>
                <a:latin typeface="TT Hoves Bold"/>
                <a:ea typeface="TT Hoves Bold"/>
                <a:cs typeface="TT Hoves Bold"/>
                <a:sym typeface="TT Hoves Bold"/>
              </a:rPr>
              <a:t>CANCER DETECTION CAMP</a:t>
            </a:r>
          </a:p>
        </p:txBody>
      </p:sp>
      <p:sp>
        <p:nvSpPr>
          <p:cNvPr id="14" name="TextBox 14"/>
          <p:cNvSpPr txBox="1"/>
          <p:nvPr/>
        </p:nvSpPr>
        <p:spPr>
          <a:xfrm>
            <a:off x="11434288" y="3380658"/>
            <a:ext cx="5666171" cy="6156949"/>
          </a:xfrm>
          <a:prstGeom prst="rect">
            <a:avLst/>
          </a:prstGeom>
        </p:spPr>
        <p:txBody>
          <a:bodyPr lIns="0" tIns="0" rIns="0" bIns="0" rtlCol="0" anchor="t">
            <a:spAutoFit/>
          </a:bodyPr>
          <a:lstStyle/>
          <a:p>
            <a:pPr algn="l">
              <a:lnSpc>
                <a:spcPts val="3504"/>
              </a:lnSpc>
              <a:spcBef>
                <a:spcPct val="0"/>
              </a:spcBef>
            </a:pPr>
            <a:r>
              <a:rPr lang="en-US" sz="2502">
                <a:solidFill>
                  <a:srgbClr val="2A2E3A"/>
                </a:solidFill>
                <a:latin typeface="Public Sans"/>
                <a:ea typeface="Public Sans"/>
                <a:cs typeface="Public Sans"/>
                <a:sym typeface="Public Sans"/>
              </a:rPr>
              <a:t>Nss wing of MRSPTU has organised camp on 7 March 2024 for the celebration of Women's day on early detection of cancer in females. Dr. Sapna Marcus Bhatti Radiation oncology,  Aiims bathinda was the expert of the event. she explained the reasons of breast cancer and how to prevent it. Lecture was very knowledgeable  for the females. Female faculty, staff members and students were invited to attend the camp in committee room of gzsccet from 12.00 noon onwards .</a:t>
            </a:r>
          </a:p>
        </p:txBody>
      </p:sp>
      <p:sp>
        <p:nvSpPr>
          <p:cNvPr id="15" name="TextBox 15"/>
          <p:cNvSpPr txBox="1"/>
          <p:nvPr/>
        </p:nvSpPr>
        <p:spPr>
          <a:xfrm>
            <a:off x="410089" y="2187489"/>
            <a:ext cx="1472459" cy="384738"/>
          </a:xfrm>
          <a:prstGeom prst="rect">
            <a:avLst/>
          </a:prstGeom>
        </p:spPr>
        <p:txBody>
          <a:bodyPr lIns="0" tIns="0" rIns="0" bIns="0" rtlCol="0" anchor="t">
            <a:spAutoFit/>
          </a:bodyPr>
          <a:lstStyle/>
          <a:p>
            <a:pPr algn="ctr">
              <a:lnSpc>
                <a:spcPts val="3040"/>
              </a:lnSpc>
              <a:spcBef>
                <a:spcPct val="0"/>
              </a:spcBef>
            </a:pPr>
            <a:r>
              <a:rPr lang="en-US" sz="2172">
                <a:solidFill>
                  <a:srgbClr val="FFFFFF"/>
                </a:solidFill>
                <a:latin typeface="Public Sans"/>
                <a:ea typeface="Public Sans"/>
                <a:cs typeface="Public Sans"/>
                <a:sym typeface="Public Sans"/>
              </a:rPr>
              <a:t>07.03.2024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88312" y="0"/>
            <a:ext cx="12428612" cy="3160799"/>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6026490" y="3160799"/>
            <a:ext cx="7339405" cy="7247190"/>
            <a:chOff x="0" y="0"/>
            <a:chExt cx="9785873" cy="9662920"/>
          </a:xfrm>
        </p:grpSpPr>
        <p:grpSp>
          <p:nvGrpSpPr>
            <p:cNvPr id="6" name="Group 6"/>
            <p:cNvGrpSpPr/>
            <p:nvPr/>
          </p:nvGrpSpPr>
          <p:grpSpPr>
            <a:xfrm>
              <a:off x="1159747" y="0"/>
              <a:ext cx="8626126" cy="9662920"/>
              <a:chOff x="0" y="0"/>
              <a:chExt cx="1561237" cy="1748886"/>
            </a:xfrm>
          </p:grpSpPr>
          <p:sp>
            <p:nvSpPr>
              <p:cNvPr id="7" name="Freeform 7"/>
              <p:cNvSpPr/>
              <p:nvPr/>
            </p:nvSpPr>
            <p:spPr>
              <a:xfrm>
                <a:off x="0" y="0"/>
                <a:ext cx="1561237" cy="1748886"/>
              </a:xfrm>
              <a:custGeom>
                <a:avLst/>
                <a:gdLst/>
                <a:ahLst/>
                <a:cxnLst/>
                <a:rect l="l" t="t" r="r" b="b"/>
                <a:pathLst>
                  <a:path w="1561237" h="1748886">
                    <a:moveTo>
                      <a:pt x="0" y="0"/>
                    </a:moveTo>
                    <a:lnTo>
                      <a:pt x="1561237" y="0"/>
                    </a:lnTo>
                    <a:lnTo>
                      <a:pt x="1561237" y="1748886"/>
                    </a:lnTo>
                    <a:lnTo>
                      <a:pt x="0" y="1748886"/>
                    </a:lnTo>
                    <a:close/>
                  </a:path>
                </a:pathLst>
              </a:custGeom>
              <a:solidFill>
                <a:srgbClr val="4A6D55"/>
              </a:solidFill>
            </p:spPr>
          </p:sp>
          <p:sp>
            <p:nvSpPr>
              <p:cNvPr id="8" name="TextBox 8"/>
              <p:cNvSpPr txBox="1"/>
              <p:nvPr/>
            </p:nvSpPr>
            <p:spPr>
              <a:xfrm>
                <a:off x="0" y="-57150"/>
                <a:ext cx="1561237" cy="1806036"/>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0" y="0"/>
              <a:ext cx="8626126" cy="9662920"/>
              <a:chOff x="0" y="0"/>
              <a:chExt cx="1561237" cy="1748886"/>
            </a:xfrm>
          </p:grpSpPr>
          <p:sp>
            <p:nvSpPr>
              <p:cNvPr id="10" name="Freeform 10"/>
              <p:cNvSpPr/>
              <p:nvPr/>
            </p:nvSpPr>
            <p:spPr>
              <a:xfrm>
                <a:off x="0" y="0"/>
                <a:ext cx="1561237" cy="1748886"/>
              </a:xfrm>
              <a:custGeom>
                <a:avLst/>
                <a:gdLst/>
                <a:ahLst/>
                <a:cxnLst/>
                <a:rect l="l" t="t" r="r" b="b"/>
                <a:pathLst>
                  <a:path w="1561237" h="1748886">
                    <a:moveTo>
                      <a:pt x="0" y="0"/>
                    </a:moveTo>
                    <a:lnTo>
                      <a:pt x="1561237" y="0"/>
                    </a:lnTo>
                    <a:lnTo>
                      <a:pt x="1561237" y="1748886"/>
                    </a:lnTo>
                    <a:lnTo>
                      <a:pt x="0" y="1748886"/>
                    </a:lnTo>
                    <a:close/>
                  </a:path>
                </a:pathLst>
              </a:custGeom>
              <a:solidFill>
                <a:srgbClr val="12372A"/>
              </a:solidFill>
            </p:spPr>
          </p:sp>
          <p:sp>
            <p:nvSpPr>
              <p:cNvPr id="11" name="TextBox 11"/>
              <p:cNvSpPr txBox="1"/>
              <p:nvPr/>
            </p:nvSpPr>
            <p:spPr>
              <a:xfrm>
                <a:off x="0" y="-57150"/>
                <a:ext cx="1561237" cy="1806036"/>
              </a:xfrm>
              <a:prstGeom prst="rect">
                <a:avLst/>
              </a:prstGeom>
            </p:spPr>
            <p:txBody>
              <a:bodyPr lIns="50800" tIns="50800" rIns="50800" bIns="50800" rtlCol="0" anchor="ctr"/>
              <a:lstStyle/>
              <a:p>
                <a:pPr algn="ctr">
                  <a:lnSpc>
                    <a:spcPts val="3079"/>
                  </a:lnSpc>
                </a:pPr>
                <a:endParaRPr/>
              </a:p>
            </p:txBody>
          </p:sp>
        </p:grpSp>
      </p:grpSp>
      <p:grpSp>
        <p:nvGrpSpPr>
          <p:cNvPr id="12" name="Group 12"/>
          <p:cNvGrpSpPr/>
          <p:nvPr/>
        </p:nvGrpSpPr>
        <p:grpSpPr>
          <a:xfrm>
            <a:off x="7113566" y="4528171"/>
            <a:ext cx="5246370" cy="4730129"/>
            <a:chOff x="0" y="0"/>
            <a:chExt cx="901508" cy="812800"/>
          </a:xfrm>
        </p:grpSpPr>
        <p:sp>
          <p:nvSpPr>
            <p:cNvPr id="13" name="Freeform 13"/>
            <p:cNvSpPr/>
            <p:nvPr/>
          </p:nvSpPr>
          <p:spPr>
            <a:xfrm>
              <a:off x="0" y="0"/>
              <a:ext cx="901508" cy="812800"/>
            </a:xfrm>
            <a:custGeom>
              <a:avLst/>
              <a:gdLst/>
              <a:ahLst/>
              <a:cxnLst/>
              <a:rect l="l" t="t" r="r" b="b"/>
              <a:pathLst>
                <a:path w="901508" h="812800">
                  <a:moveTo>
                    <a:pt x="33940" y="0"/>
                  </a:moveTo>
                  <a:lnTo>
                    <a:pt x="867568" y="0"/>
                  </a:lnTo>
                  <a:cubicBezTo>
                    <a:pt x="886312" y="0"/>
                    <a:pt x="901508" y="15196"/>
                    <a:pt x="901508" y="33940"/>
                  </a:cubicBezTo>
                  <a:lnTo>
                    <a:pt x="901508" y="778860"/>
                  </a:lnTo>
                  <a:cubicBezTo>
                    <a:pt x="901508" y="797604"/>
                    <a:pt x="886312" y="812800"/>
                    <a:pt x="867568" y="812800"/>
                  </a:cubicBezTo>
                  <a:lnTo>
                    <a:pt x="33940" y="812800"/>
                  </a:lnTo>
                  <a:cubicBezTo>
                    <a:pt x="15196" y="812800"/>
                    <a:pt x="0" y="797604"/>
                    <a:pt x="0" y="778860"/>
                  </a:cubicBezTo>
                  <a:lnTo>
                    <a:pt x="0" y="33940"/>
                  </a:lnTo>
                  <a:cubicBezTo>
                    <a:pt x="0" y="15196"/>
                    <a:pt x="15196" y="0"/>
                    <a:pt x="33940" y="0"/>
                  </a:cubicBezTo>
                  <a:close/>
                </a:path>
              </a:pathLst>
            </a:custGeom>
            <a:blipFill>
              <a:blip r:embed="rId2"/>
              <a:stretch>
                <a:fillRect l="-10106" r="-10106"/>
              </a:stretch>
            </a:blipFill>
          </p:spPr>
        </p:sp>
      </p:grpSp>
      <p:grpSp>
        <p:nvGrpSpPr>
          <p:cNvPr id="14" name="Group 14"/>
          <p:cNvGrpSpPr/>
          <p:nvPr/>
        </p:nvGrpSpPr>
        <p:grpSpPr>
          <a:xfrm>
            <a:off x="12702836" y="4528171"/>
            <a:ext cx="4982084" cy="4730129"/>
            <a:chOff x="0" y="0"/>
            <a:chExt cx="856095" cy="812800"/>
          </a:xfrm>
        </p:grpSpPr>
        <p:sp>
          <p:nvSpPr>
            <p:cNvPr id="15" name="Freeform 15"/>
            <p:cNvSpPr/>
            <p:nvPr/>
          </p:nvSpPr>
          <p:spPr>
            <a:xfrm>
              <a:off x="0" y="0"/>
              <a:ext cx="856095" cy="812800"/>
            </a:xfrm>
            <a:custGeom>
              <a:avLst/>
              <a:gdLst/>
              <a:ahLst/>
              <a:cxnLst/>
              <a:rect l="l" t="t" r="r" b="b"/>
              <a:pathLst>
                <a:path w="856095" h="812800">
                  <a:moveTo>
                    <a:pt x="35741" y="0"/>
                  </a:moveTo>
                  <a:lnTo>
                    <a:pt x="820354" y="0"/>
                  </a:lnTo>
                  <a:cubicBezTo>
                    <a:pt x="829833" y="0"/>
                    <a:pt x="838924" y="3766"/>
                    <a:pt x="845626" y="10468"/>
                  </a:cubicBezTo>
                  <a:cubicBezTo>
                    <a:pt x="852329" y="17171"/>
                    <a:pt x="856095" y="26262"/>
                    <a:pt x="856095" y="35741"/>
                  </a:cubicBezTo>
                  <a:lnTo>
                    <a:pt x="856095" y="777059"/>
                  </a:lnTo>
                  <a:cubicBezTo>
                    <a:pt x="856095" y="786538"/>
                    <a:pt x="852329" y="795629"/>
                    <a:pt x="845626" y="802332"/>
                  </a:cubicBezTo>
                  <a:cubicBezTo>
                    <a:pt x="838924" y="809034"/>
                    <a:pt x="829833" y="812800"/>
                    <a:pt x="820354" y="812800"/>
                  </a:cubicBezTo>
                  <a:lnTo>
                    <a:pt x="35741" y="812800"/>
                  </a:lnTo>
                  <a:cubicBezTo>
                    <a:pt x="26262" y="812800"/>
                    <a:pt x="17171" y="809034"/>
                    <a:pt x="10468" y="802332"/>
                  </a:cubicBezTo>
                  <a:cubicBezTo>
                    <a:pt x="3766" y="795629"/>
                    <a:pt x="0" y="786538"/>
                    <a:pt x="0" y="777059"/>
                  </a:cubicBezTo>
                  <a:lnTo>
                    <a:pt x="0" y="35741"/>
                  </a:lnTo>
                  <a:cubicBezTo>
                    <a:pt x="0" y="26262"/>
                    <a:pt x="3766" y="17171"/>
                    <a:pt x="10468" y="10468"/>
                  </a:cubicBezTo>
                  <a:cubicBezTo>
                    <a:pt x="17171" y="3766"/>
                    <a:pt x="26262" y="0"/>
                    <a:pt x="35741" y="0"/>
                  </a:cubicBezTo>
                  <a:close/>
                </a:path>
              </a:pathLst>
            </a:custGeom>
            <a:blipFill>
              <a:blip r:embed="rId3"/>
              <a:stretch>
                <a:fillRect l="-32313" r="-32313"/>
              </a:stretch>
            </a:blipFill>
          </p:spPr>
        </p:sp>
      </p:grpSp>
      <p:grpSp>
        <p:nvGrpSpPr>
          <p:cNvPr id="16" name="Group 16"/>
          <p:cNvGrpSpPr/>
          <p:nvPr/>
        </p:nvGrpSpPr>
        <p:grpSpPr>
          <a:xfrm>
            <a:off x="1655966" y="4528171"/>
            <a:ext cx="5046163" cy="4730129"/>
            <a:chOff x="0" y="0"/>
            <a:chExt cx="867106" cy="812800"/>
          </a:xfrm>
        </p:grpSpPr>
        <p:sp>
          <p:nvSpPr>
            <p:cNvPr id="17" name="Freeform 17"/>
            <p:cNvSpPr/>
            <p:nvPr/>
          </p:nvSpPr>
          <p:spPr>
            <a:xfrm>
              <a:off x="0" y="0"/>
              <a:ext cx="867106" cy="812800"/>
            </a:xfrm>
            <a:custGeom>
              <a:avLst/>
              <a:gdLst/>
              <a:ahLst/>
              <a:cxnLst/>
              <a:rect l="l" t="t" r="r" b="b"/>
              <a:pathLst>
                <a:path w="867106" h="812800">
                  <a:moveTo>
                    <a:pt x="35287" y="0"/>
                  </a:moveTo>
                  <a:lnTo>
                    <a:pt x="831819" y="0"/>
                  </a:lnTo>
                  <a:cubicBezTo>
                    <a:pt x="851307" y="0"/>
                    <a:pt x="867106" y="15799"/>
                    <a:pt x="867106" y="35287"/>
                  </a:cubicBezTo>
                  <a:lnTo>
                    <a:pt x="867106" y="777513"/>
                  </a:lnTo>
                  <a:cubicBezTo>
                    <a:pt x="867106" y="797001"/>
                    <a:pt x="851307" y="812800"/>
                    <a:pt x="831819" y="812800"/>
                  </a:cubicBezTo>
                  <a:lnTo>
                    <a:pt x="35287" y="812800"/>
                  </a:lnTo>
                  <a:cubicBezTo>
                    <a:pt x="15799" y="812800"/>
                    <a:pt x="0" y="797001"/>
                    <a:pt x="0" y="777513"/>
                  </a:cubicBezTo>
                  <a:lnTo>
                    <a:pt x="0" y="35287"/>
                  </a:lnTo>
                  <a:cubicBezTo>
                    <a:pt x="0" y="15799"/>
                    <a:pt x="15799" y="0"/>
                    <a:pt x="35287" y="0"/>
                  </a:cubicBezTo>
                  <a:close/>
                </a:path>
              </a:pathLst>
            </a:custGeom>
            <a:blipFill>
              <a:blip r:embed="rId4"/>
              <a:stretch>
                <a:fillRect l="-12491" r="-12491"/>
              </a:stretch>
            </a:blipFill>
          </p:spPr>
        </p:sp>
      </p:grpSp>
      <p:sp>
        <p:nvSpPr>
          <p:cNvPr id="18" name="TextBox 18"/>
          <p:cNvSpPr txBox="1"/>
          <p:nvPr/>
        </p:nvSpPr>
        <p:spPr>
          <a:xfrm>
            <a:off x="112057" y="837262"/>
            <a:ext cx="6590073" cy="1055144"/>
          </a:xfrm>
          <a:prstGeom prst="rect">
            <a:avLst/>
          </a:prstGeom>
        </p:spPr>
        <p:txBody>
          <a:bodyPr lIns="0" tIns="0" rIns="0" bIns="0" rtlCol="0" anchor="t">
            <a:spAutoFit/>
          </a:bodyPr>
          <a:lstStyle/>
          <a:p>
            <a:pPr algn="ctr">
              <a:lnSpc>
                <a:spcPts val="8369"/>
              </a:lnSpc>
            </a:pPr>
            <a:r>
              <a:rPr lang="en-US" sz="6974" b="1">
                <a:solidFill>
                  <a:srgbClr val="FFFFFF"/>
                </a:solidFill>
                <a:latin typeface="TT Hoves Bold"/>
                <a:ea typeface="TT Hoves Bold"/>
                <a:cs typeface="TT Hoves Bold"/>
                <a:sym typeface="TT Hoves Bold"/>
              </a:rPr>
              <a:t>7 DAY CAMP</a:t>
            </a:r>
          </a:p>
        </p:txBody>
      </p:sp>
      <p:sp>
        <p:nvSpPr>
          <p:cNvPr id="19" name="TextBox 19"/>
          <p:cNvSpPr txBox="1"/>
          <p:nvPr/>
        </p:nvSpPr>
        <p:spPr>
          <a:xfrm>
            <a:off x="7940299" y="761062"/>
            <a:ext cx="8839273" cy="2585003"/>
          </a:xfrm>
          <a:prstGeom prst="rect">
            <a:avLst/>
          </a:prstGeom>
        </p:spPr>
        <p:txBody>
          <a:bodyPr lIns="0" tIns="0" rIns="0" bIns="0" rtlCol="0" anchor="t">
            <a:spAutoFit/>
          </a:bodyPr>
          <a:lstStyle/>
          <a:p>
            <a:pPr algn="l">
              <a:lnSpc>
                <a:spcPts val="4125"/>
              </a:lnSpc>
              <a:spcBef>
                <a:spcPct val="0"/>
              </a:spcBef>
            </a:pPr>
            <a:r>
              <a:rPr lang="en-US" sz="2946">
                <a:solidFill>
                  <a:srgbClr val="000000"/>
                </a:solidFill>
                <a:latin typeface="Public Sans"/>
                <a:ea typeface="Public Sans"/>
                <a:cs typeface="Public Sans"/>
                <a:sym typeface="Public Sans"/>
              </a:rPr>
              <a:t>The National Service Scheme (NSS) unit organized </a:t>
            </a:r>
          </a:p>
          <a:p>
            <a:pPr algn="l">
              <a:lnSpc>
                <a:spcPts val="4125"/>
              </a:lnSpc>
              <a:spcBef>
                <a:spcPct val="0"/>
              </a:spcBef>
            </a:pPr>
            <a:r>
              <a:rPr lang="en-US" sz="2946">
                <a:solidFill>
                  <a:srgbClr val="000000"/>
                </a:solidFill>
                <a:latin typeface="Public Sans"/>
                <a:ea typeface="Public Sans"/>
                <a:cs typeface="Public Sans"/>
                <a:sym typeface="Public Sans"/>
              </a:rPr>
              <a:t>a 7-day camp , focusing on community service, </a:t>
            </a:r>
          </a:p>
          <a:p>
            <a:pPr algn="l">
              <a:lnSpc>
                <a:spcPts val="4125"/>
              </a:lnSpc>
              <a:spcBef>
                <a:spcPct val="0"/>
              </a:spcBef>
            </a:pPr>
            <a:r>
              <a:rPr lang="en-US" sz="2946">
                <a:solidFill>
                  <a:srgbClr val="000000"/>
                </a:solidFill>
                <a:latin typeface="Public Sans"/>
                <a:ea typeface="Public Sans"/>
                <a:cs typeface="Public Sans"/>
                <a:sym typeface="Public Sans"/>
              </a:rPr>
              <a:t>self-development, and teamwork. The camp </a:t>
            </a:r>
          </a:p>
          <a:p>
            <a:pPr algn="l">
              <a:lnSpc>
                <a:spcPts val="4125"/>
              </a:lnSpc>
              <a:spcBef>
                <a:spcPct val="0"/>
              </a:spcBef>
            </a:pPr>
            <a:r>
              <a:rPr lang="en-US" sz="2946">
                <a:solidFill>
                  <a:srgbClr val="000000"/>
                </a:solidFill>
                <a:latin typeface="Public Sans"/>
                <a:ea typeface="Public Sans"/>
                <a:cs typeface="Public Sans"/>
                <a:sym typeface="Public Sans"/>
              </a:rPr>
              <a:t>engaged volunteers in a series of activities </a:t>
            </a:r>
          </a:p>
          <a:p>
            <a:pPr algn="l">
              <a:lnSpc>
                <a:spcPts val="4125"/>
              </a:lnSpc>
              <a:spcBef>
                <a:spcPct val="0"/>
              </a:spcBef>
            </a:pPr>
            <a:r>
              <a:rPr lang="en-US" sz="2946">
                <a:solidFill>
                  <a:srgbClr val="000000"/>
                </a:solidFill>
                <a:latin typeface="Public Sans"/>
                <a:ea typeface="Public Sans"/>
                <a:cs typeface="Public Sans"/>
                <a:sym typeface="Public Sans"/>
              </a:rPr>
              <a:t>aimed at improvement and social awareness.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88312"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709987" y="987875"/>
            <a:ext cx="4990988" cy="1033160"/>
          </a:xfrm>
          <a:prstGeom prst="rect">
            <a:avLst/>
          </a:prstGeom>
        </p:spPr>
        <p:txBody>
          <a:bodyPr lIns="0" tIns="0" rIns="0" bIns="0" rtlCol="0" anchor="t">
            <a:spAutoFit/>
          </a:bodyPr>
          <a:lstStyle/>
          <a:p>
            <a:pPr algn="l">
              <a:lnSpc>
                <a:spcPts val="8195"/>
              </a:lnSpc>
            </a:pPr>
            <a:r>
              <a:rPr lang="en-US" sz="6829" b="1">
                <a:solidFill>
                  <a:srgbClr val="FFFFFF"/>
                </a:solidFill>
                <a:latin typeface="TT Hoves Bold"/>
                <a:ea typeface="TT Hoves Bold"/>
                <a:cs typeface="TT Hoves Bold"/>
                <a:sym typeface="TT Hoves Bold"/>
              </a:rPr>
              <a:t>DAY 1</a:t>
            </a:r>
          </a:p>
        </p:txBody>
      </p:sp>
      <p:grpSp>
        <p:nvGrpSpPr>
          <p:cNvPr id="6" name="Group 6"/>
          <p:cNvGrpSpPr/>
          <p:nvPr/>
        </p:nvGrpSpPr>
        <p:grpSpPr>
          <a:xfrm>
            <a:off x="4645400" y="-612613"/>
            <a:ext cx="15955521" cy="3900861"/>
            <a:chOff x="0" y="0"/>
            <a:chExt cx="1012092" cy="247440"/>
          </a:xfrm>
        </p:grpSpPr>
        <p:sp>
          <p:nvSpPr>
            <p:cNvPr id="7" name="Freeform 7"/>
            <p:cNvSpPr/>
            <p:nvPr/>
          </p:nvSpPr>
          <p:spPr>
            <a:xfrm>
              <a:off x="0" y="0"/>
              <a:ext cx="1012092" cy="247440"/>
            </a:xfrm>
            <a:custGeom>
              <a:avLst/>
              <a:gdLst/>
              <a:ahLst/>
              <a:cxnLst/>
              <a:rect l="l" t="t" r="r" b="b"/>
              <a:pathLst>
                <a:path w="1012092" h="247440">
                  <a:moveTo>
                    <a:pt x="203200" y="0"/>
                  </a:moveTo>
                  <a:lnTo>
                    <a:pt x="808892" y="0"/>
                  </a:lnTo>
                  <a:lnTo>
                    <a:pt x="1012092" y="247440"/>
                  </a:lnTo>
                  <a:lnTo>
                    <a:pt x="0" y="247440"/>
                  </a:lnTo>
                  <a:lnTo>
                    <a:pt x="203200" y="0"/>
                  </a:lnTo>
                  <a:close/>
                </a:path>
              </a:pathLst>
            </a:custGeom>
            <a:solidFill>
              <a:srgbClr val="4A6D55"/>
            </a:solidFill>
          </p:spPr>
        </p:sp>
        <p:sp>
          <p:nvSpPr>
            <p:cNvPr id="8" name="TextBox 8"/>
            <p:cNvSpPr txBox="1"/>
            <p:nvPr/>
          </p:nvSpPr>
          <p:spPr>
            <a:xfrm>
              <a:off x="127000" y="-38100"/>
              <a:ext cx="758092" cy="285540"/>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6299382" y="5204740"/>
            <a:ext cx="5364407" cy="4635741"/>
            <a:chOff x="0" y="0"/>
            <a:chExt cx="940559" cy="812800"/>
          </a:xfrm>
        </p:grpSpPr>
        <p:sp>
          <p:nvSpPr>
            <p:cNvPr id="10" name="Freeform 10"/>
            <p:cNvSpPr/>
            <p:nvPr/>
          </p:nvSpPr>
          <p:spPr>
            <a:xfrm>
              <a:off x="0" y="0"/>
              <a:ext cx="940559" cy="812800"/>
            </a:xfrm>
            <a:custGeom>
              <a:avLst/>
              <a:gdLst/>
              <a:ahLst/>
              <a:cxnLst/>
              <a:rect l="l" t="t" r="r" b="b"/>
              <a:pathLst>
                <a:path w="940559" h="812800">
                  <a:moveTo>
                    <a:pt x="33194" y="0"/>
                  </a:moveTo>
                  <a:lnTo>
                    <a:pt x="907366" y="0"/>
                  </a:lnTo>
                  <a:cubicBezTo>
                    <a:pt x="925698" y="0"/>
                    <a:pt x="940559" y="14861"/>
                    <a:pt x="940559" y="33194"/>
                  </a:cubicBezTo>
                  <a:lnTo>
                    <a:pt x="940559" y="779606"/>
                  </a:lnTo>
                  <a:cubicBezTo>
                    <a:pt x="940559" y="797939"/>
                    <a:pt x="925698" y="812800"/>
                    <a:pt x="907366" y="812800"/>
                  </a:cubicBezTo>
                  <a:lnTo>
                    <a:pt x="33194" y="812800"/>
                  </a:lnTo>
                  <a:cubicBezTo>
                    <a:pt x="14861" y="812800"/>
                    <a:pt x="0" y="797939"/>
                    <a:pt x="0" y="779606"/>
                  </a:cubicBezTo>
                  <a:lnTo>
                    <a:pt x="0" y="33194"/>
                  </a:lnTo>
                  <a:cubicBezTo>
                    <a:pt x="0" y="14861"/>
                    <a:pt x="14861" y="0"/>
                    <a:pt x="33194" y="0"/>
                  </a:cubicBezTo>
                  <a:close/>
                </a:path>
              </a:pathLst>
            </a:custGeom>
            <a:blipFill>
              <a:blip r:embed="rId2"/>
              <a:stretch>
                <a:fillRect l="-7611" r="-7611"/>
              </a:stretch>
            </a:blipFill>
          </p:spPr>
        </p:sp>
      </p:grpSp>
      <p:grpSp>
        <p:nvGrpSpPr>
          <p:cNvPr id="11" name="Group 11"/>
          <p:cNvGrpSpPr/>
          <p:nvPr/>
        </p:nvGrpSpPr>
        <p:grpSpPr>
          <a:xfrm>
            <a:off x="11919391" y="5204740"/>
            <a:ext cx="5528402" cy="4574259"/>
            <a:chOff x="0" y="0"/>
            <a:chExt cx="982342" cy="812800"/>
          </a:xfrm>
        </p:grpSpPr>
        <p:sp>
          <p:nvSpPr>
            <p:cNvPr id="12" name="Freeform 12"/>
            <p:cNvSpPr/>
            <p:nvPr/>
          </p:nvSpPr>
          <p:spPr>
            <a:xfrm>
              <a:off x="0" y="0"/>
              <a:ext cx="982342" cy="812800"/>
            </a:xfrm>
            <a:custGeom>
              <a:avLst/>
              <a:gdLst/>
              <a:ahLst/>
              <a:cxnLst/>
              <a:rect l="l" t="t" r="r" b="b"/>
              <a:pathLst>
                <a:path w="982342" h="812800">
                  <a:moveTo>
                    <a:pt x="32209" y="0"/>
                  </a:moveTo>
                  <a:lnTo>
                    <a:pt x="950133" y="0"/>
                  </a:lnTo>
                  <a:cubicBezTo>
                    <a:pt x="958675" y="0"/>
                    <a:pt x="966867" y="3393"/>
                    <a:pt x="972908" y="9434"/>
                  </a:cubicBezTo>
                  <a:cubicBezTo>
                    <a:pt x="978948" y="15474"/>
                    <a:pt x="982342" y="23667"/>
                    <a:pt x="982342" y="32209"/>
                  </a:cubicBezTo>
                  <a:lnTo>
                    <a:pt x="982342" y="780591"/>
                  </a:lnTo>
                  <a:cubicBezTo>
                    <a:pt x="982342" y="798380"/>
                    <a:pt x="967921" y="812800"/>
                    <a:pt x="950133" y="812800"/>
                  </a:cubicBezTo>
                  <a:lnTo>
                    <a:pt x="32209" y="812800"/>
                  </a:lnTo>
                  <a:cubicBezTo>
                    <a:pt x="14420" y="812800"/>
                    <a:pt x="0" y="798380"/>
                    <a:pt x="0" y="780591"/>
                  </a:cubicBezTo>
                  <a:lnTo>
                    <a:pt x="0" y="32209"/>
                  </a:lnTo>
                  <a:cubicBezTo>
                    <a:pt x="0" y="14420"/>
                    <a:pt x="14420" y="0"/>
                    <a:pt x="32209" y="0"/>
                  </a:cubicBezTo>
                  <a:close/>
                </a:path>
              </a:pathLst>
            </a:custGeom>
            <a:blipFill>
              <a:blip r:embed="rId3"/>
              <a:stretch>
                <a:fillRect l="-5227" r="-5227"/>
              </a:stretch>
            </a:blipFill>
          </p:spPr>
        </p:sp>
      </p:grpSp>
      <p:grpSp>
        <p:nvGrpSpPr>
          <p:cNvPr id="13" name="Group 13"/>
          <p:cNvGrpSpPr/>
          <p:nvPr/>
        </p:nvGrpSpPr>
        <p:grpSpPr>
          <a:xfrm>
            <a:off x="564764" y="5204740"/>
            <a:ext cx="5523764" cy="4696739"/>
            <a:chOff x="0" y="0"/>
            <a:chExt cx="955922" cy="812800"/>
          </a:xfrm>
        </p:grpSpPr>
        <p:sp>
          <p:nvSpPr>
            <p:cNvPr id="14" name="Freeform 14"/>
            <p:cNvSpPr/>
            <p:nvPr/>
          </p:nvSpPr>
          <p:spPr>
            <a:xfrm>
              <a:off x="0" y="0"/>
              <a:ext cx="955922" cy="812800"/>
            </a:xfrm>
            <a:custGeom>
              <a:avLst/>
              <a:gdLst/>
              <a:ahLst/>
              <a:cxnLst/>
              <a:rect l="l" t="t" r="r" b="b"/>
              <a:pathLst>
                <a:path w="955922" h="812800">
                  <a:moveTo>
                    <a:pt x="32236" y="0"/>
                  </a:moveTo>
                  <a:lnTo>
                    <a:pt x="923686" y="0"/>
                  </a:lnTo>
                  <a:cubicBezTo>
                    <a:pt x="932235" y="0"/>
                    <a:pt x="940435" y="3396"/>
                    <a:pt x="946480" y="9442"/>
                  </a:cubicBezTo>
                  <a:cubicBezTo>
                    <a:pt x="952526" y="15487"/>
                    <a:pt x="955922" y="23686"/>
                    <a:pt x="955922" y="32236"/>
                  </a:cubicBezTo>
                  <a:lnTo>
                    <a:pt x="955922" y="780564"/>
                  </a:lnTo>
                  <a:cubicBezTo>
                    <a:pt x="955922" y="798367"/>
                    <a:pt x="941489" y="812800"/>
                    <a:pt x="923686" y="812800"/>
                  </a:cubicBezTo>
                  <a:lnTo>
                    <a:pt x="32236" y="812800"/>
                  </a:lnTo>
                  <a:cubicBezTo>
                    <a:pt x="23686" y="812800"/>
                    <a:pt x="15487" y="809404"/>
                    <a:pt x="9442" y="803358"/>
                  </a:cubicBezTo>
                  <a:cubicBezTo>
                    <a:pt x="3396" y="797313"/>
                    <a:pt x="0" y="789114"/>
                    <a:pt x="0" y="780564"/>
                  </a:cubicBezTo>
                  <a:lnTo>
                    <a:pt x="0" y="32236"/>
                  </a:lnTo>
                  <a:cubicBezTo>
                    <a:pt x="0" y="23686"/>
                    <a:pt x="3396" y="15487"/>
                    <a:pt x="9442" y="9442"/>
                  </a:cubicBezTo>
                  <a:cubicBezTo>
                    <a:pt x="15487" y="3396"/>
                    <a:pt x="23686" y="0"/>
                    <a:pt x="32236" y="0"/>
                  </a:cubicBezTo>
                  <a:close/>
                </a:path>
              </a:pathLst>
            </a:custGeom>
            <a:blipFill>
              <a:blip r:embed="rId4"/>
              <a:stretch>
                <a:fillRect l="-6685" r="-6685"/>
              </a:stretch>
            </a:blipFill>
          </p:spPr>
        </p:sp>
      </p:grpSp>
      <p:sp>
        <p:nvSpPr>
          <p:cNvPr id="15" name="TextBox 15"/>
          <p:cNvSpPr txBox="1"/>
          <p:nvPr/>
        </p:nvSpPr>
        <p:spPr>
          <a:xfrm>
            <a:off x="564764" y="3639862"/>
            <a:ext cx="11894394" cy="1136578"/>
          </a:xfrm>
          <a:prstGeom prst="rect">
            <a:avLst/>
          </a:prstGeom>
        </p:spPr>
        <p:txBody>
          <a:bodyPr lIns="0" tIns="0" rIns="0" bIns="0" rtlCol="0" anchor="t">
            <a:spAutoFit/>
          </a:bodyPr>
          <a:lstStyle/>
          <a:p>
            <a:pPr algn="l">
              <a:lnSpc>
                <a:spcPts val="4553"/>
              </a:lnSpc>
              <a:spcBef>
                <a:spcPct val="0"/>
              </a:spcBef>
            </a:pPr>
            <a:r>
              <a:rPr lang="en-US" sz="3252">
                <a:solidFill>
                  <a:srgbClr val="000000"/>
                </a:solidFill>
                <a:latin typeface="Public Sans"/>
                <a:ea typeface="Public Sans"/>
                <a:cs typeface="Public Sans"/>
                <a:sym typeface="Public Sans"/>
              </a:rPr>
              <a:t>On the first day of the NSS camp, volunteers organized a cleanliness drive in the local community.</a:t>
            </a:r>
          </a:p>
        </p:txBody>
      </p:sp>
      <p:sp>
        <p:nvSpPr>
          <p:cNvPr id="16" name="TextBox 16"/>
          <p:cNvSpPr txBox="1"/>
          <p:nvPr/>
        </p:nvSpPr>
        <p:spPr>
          <a:xfrm>
            <a:off x="7709484" y="1060504"/>
            <a:ext cx="8419815" cy="1052940"/>
          </a:xfrm>
          <a:prstGeom prst="rect">
            <a:avLst/>
          </a:prstGeom>
        </p:spPr>
        <p:txBody>
          <a:bodyPr lIns="0" tIns="0" rIns="0" bIns="0" rtlCol="0" anchor="t">
            <a:spAutoFit/>
          </a:bodyPr>
          <a:lstStyle/>
          <a:p>
            <a:pPr algn="ctr">
              <a:lnSpc>
                <a:spcPts val="8638"/>
              </a:lnSpc>
              <a:spcBef>
                <a:spcPct val="0"/>
              </a:spcBef>
            </a:pPr>
            <a:r>
              <a:rPr lang="en-US" sz="6170" b="1">
                <a:solidFill>
                  <a:srgbClr val="FFFFFF"/>
                </a:solidFill>
                <a:latin typeface="TT Hoves Bold"/>
                <a:ea typeface="TT Hoves Bold"/>
                <a:cs typeface="TT Hoves Bold"/>
                <a:sym typeface="TT Hoves Bold"/>
              </a:rPr>
              <a:t>CLEANLINESS DRIVE</a:t>
            </a:r>
          </a:p>
        </p:txBody>
      </p:sp>
      <p:sp>
        <p:nvSpPr>
          <p:cNvPr id="17" name="TextBox 17"/>
          <p:cNvSpPr txBox="1"/>
          <p:nvPr/>
        </p:nvSpPr>
        <p:spPr>
          <a:xfrm>
            <a:off x="709987" y="2046769"/>
            <a:ext cx="1862732" cy="497647"/>
          </a:xfrm>
          <a:prstGeom prst="rect">
            <a:avLst/>
          </a:prstGeom>
        </p:spPr>
        <p:txBody>
          <a:bodyPr lIns="0" tIns="0" rIns="0" bIns="0" rtlCol="0" anchor="t">
            <a:spAutoFit/>
          </a:bodyPr>
          <a:lstStyle/>
          <a:p>
            <a:pPr algn="ctr">
              <a:lnSpc>
                <a:spcPts val="4000"/>
              </a:lnSpc>
              <a:spcBef>
                <a:spcPct val="0"/>
              </a:spcBef>
            </a:pPr>
            <a:r>
              <a:rPr lang="en-US" sz="2857">
                <a:solidFill>
                  <a:srgbClr val="FFFFFF"/>
                </a:solidFill>
                <a:latin typeface="Public Sans"/>
                <a:ea typeface="Public Sans"/>
                <a:cs typeface="Public Sans"/>
                <a:sym typeface="Public Sans"/>
              </a:rPr>
              <a:t>17.03.2024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88312"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4645400" y="-612613"/>
            <a:ext cx="15955521" cy="3900861"/>
            <a:chOff x="0" y="0"/>
            <a:chExt cx="1012092" cy="247440"/>
          </a:xfrm>
        </p:grpSpPr>
        <p:sp>
          <p:nvSpPr>
            <p:cNvPr id="6" name="Freeform 6"/>
            <p:cNvSpPr/>
            <p:nvPr/>
          </p:nvSpPr>
          <p:spPr>
            <a:xfrm>
              <a:off x="0" y="0"/>
              <a:ext cx="1012092" cy="247440"/>
            </a:xfrm>
            <a:custGeom>
              <a:avLst/>
              <a:gdLst/>
              <a:ahLst/>
              <a:cxnLst/>
              <a:rect l="l" t="t" r="r" b="b"/>
              <a:pathLst>
                <a:path w="1012092" h="247440">
                  <a:moveTo>
                    <a:pt x="203200" y="0"/>
                  </a:moveTo>
                  <a:lnTo>
                    <a:pt x="808892" y="0"/>
                  </a:lnTo>
                  <a:lnTo>
                    <a:pt x="1012092" y="247440"/>
                  </a:lnTo>
                  <a:lnTo>
                    <a:pt x="0" y="247440"/>
                  </a:lnTo>
                  <a:lnTo>
                    <a:pt x="203200" y="0"/>
                  </a:lnTo>
                  <a:close/>
                </a:path>
              </a:pathLst>
            </a:custGeom>
            <a:solidFill>
              <a:srgbClr val="4A6D55"/>
            </a:solidFill>
          </p:spPr>
        </p:sp>
        <p:sp>
          <p:nvSpPr>
            <p:cNvPr id="7" name="TextBox 7"/>
            <p:cNvSpPr txBox="1"/>
            <p:nvPr/>
          </p:nvSpPr>
          <p:spPr>
            <a:xfrm>
              <a:off x="127000" y="-38100"/>
              <a:ext cx="758092" cy="28554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5838637" y="3288248"/>
            <a:ext cx="7087806" cy="6998752"/>
            <a:chOff x="0" y="0"/>
            <a:chExt cx="9450408" cy="9331669"/>
          </a:xfrm>
        </p:grpSpPr>
        <p:grpSp>
          <p:nvGrpSpPr>
            <p:cNvPr id="9" name="Group 9"/>
            <p:cNvGrpSpPr/>
            <p:nvPr/>
          </p:nvGrpSpPr>
          <p:grpSpPr>
            <a:xfrm>
              <a:off x="1119990" y="0"/>
              <a:ext cx="8330417" cy="9331669"/>
              <a:chOff x="0" y="0"/>
              <a:chExt cx="1561237" cy="1748886"/>
            </a:xfrm>
          </p:grpSpPr>
          <p:sp>
            <p:nvSpPr>
              <p:cNvPr id="10" name="Freeform 10"/>
              <p:cNvSpPr/>
              <p:nvPr/>
            </p:nvSpPr>
            <p:spPr>
              <a:xfrm>
                <a:off x="0" y="0"/>
                <a:ext cx="1561237" cy="1748886"/>
              </a:xfrm>
              <a:custGeom>
                <a:avLst/>
                <a:gdLst/>
                <a:ahLst/>
                <a:cxnLst/>
                <a:rect l="l" t="t" r="r" b="b"/>
                <a:pathLst>
                  <a:path w="1561237" h="1748886">
                    <a:moveTo>
                      <a:pt x="0" y="0"/>
                    </a:moveTo>
                    <a:lnTo>
                      <a:pt x="1561237" y="0"/>
                    </a:lnTo>
                    <a:lnTo>
                      <a:pt x="1561237" y="1748886"/>
                    </a:lnTo>
                    <a:lnTo>
                      <a:pt x="0" y="1748886"/>
                    </a:lnTo>
                    <a:close/>
                  </a:path>
                </a:pathLst>
              </a:custGeom>
              <a:solidFill>
                <a:srgbClr val="4A6D55"/>
              </a:solidFill>
            </p:spPr>
          </p:sp>
          <p:sp>
            <p:nvSpPr>
              <p:cNvPr id="11" name="TextBox 11"/>
              <p:cNvSpPr txBox="1"/>
              <p:nvPr/>
            </p:nvSpPr>
            <p:spPr>
              <a:xfrm>
                <a:off x="0" y="-57150"/>
                <a:ext cx="1561237" cy="1806036"/>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a:off x="0" y="0"/>
              <a:ext cx="8330417" cy="9331669"/>
              <a:chOff x="0" y="0"/>
              <a:chExt cx="1561237" cy="1748886"/>
            </a:xfrm>
          </p:grpSpPr>
          <p:sp>
            <p:nvSpPr>
              <p:cNvPr id="13" name="Freeform 13"/>
              <p:cNvSpPr/>
              <p:nvPr/>
            </p:nvSpPr>
            <p:spPr>
              <a:xfrm>
                <a:off x="0" y="0"/>
                <a:ext cx="1561237" cy="1748886"/>
              </a:xfrm>
              <a:custGeom>
                <a:avLst/>
                <a:gdLst/>
                <a:ahLst/>
                <a:cxnLst/>
                <a:rect l="l" t="t" r="r" b="b"/>
                <a:pathLst>
                  <a:path w="1561237" h="1748886">
                    <a:moveTo>
                      <a:pt x="0" y="0"/>
                    </a:moveTo>
                    <a:lnTo>
                      <a:pt x="1561237" y="0"/>
                    </a:lnTo>
                    <a:lnTo>
                      <a:pt x="1561237" y="1748886"/>
                    </a:lnTo>
                    <a:lnTo>
                      <a:pt x="0" y="1748886"/>
                    </a:lnTo>
                    <a:close/>
                  </a:path>
                </a:pathLst>
              </a:custGeom>
              <a:solidFill>
                <a:srgbClr val="12372A"/>
              </a:solidFill>
            </p:spPr>
          </p:sp>
          <p:sp>
            <p:nvSpPr>
              <p:cNvPr id="14" name="TextBox 14"/>
              <p:cNvSpPr txBox="1"/>
              <p:nvPr/>
            </p:nvSpPr>
            <p:spPr>
              <a:xfrm>
                <a:off x="0" y="-57150"/>
                <a:ext cx="1561237" cy="1806036"/>
              </a:xfrm>
              <a:prstGeom prst="rect">
                <a:avLst/>
              </a:prstGeom>
            </p:spPr>
            <p:txBody>
              <a:bodyPr lIns="50800" tIns="50800" rIns="50800" bIns="50800" rtlCol="0" anchor="ctr"/>
              <a:lstStyle/>
              <a:p>
                <a:pPr algn="ctr">
                  <a:lnSpc>
                    <a:spcPts val="3079"/>
                  </a:lnSpc>
                </a:pPr>
                <a:endParaRPr/>
              </a:p>
            </p:txBody>
          </p:sp>
        </p:grpSp>
      </p:grpSp>
      <p:sp>
        <p:nvSpPr>
          <p:cNvPr id="15" name="Freeform 15"/>
          <p:cNvSpPr/>
          <p:nvPr/>
        </p:nvSpPr>
        <p:spPr>
          <a:xfrm>
            <a:off x="1623650" y="3765322"/>
            <a:ext cx="4226308" cy="6044603"/>
          </a:xfrm>
          <a:custGeom>
            <a:avLst/>
            <a:gdLst/>
            <a:ahLst/>
            <a:cxnLst/>
            <a:rect l="l" t="t" r="r" b="b"/>
            <a:pathLst>
              <a:path w="4226308" h="6044603">
                <a:moveTo>
                  <a:pt x="0" y="0"/>
                </a:moveTo>
                <a:lnTo>
                  <a:pt x="4226309" y="0"/>
                </a:lnTo>
                <a:lnTo>
                  <a:pt x="4226309" y="6044604"/>
                </a:lnTo>
                <a:lnTo>
                  <a:pt x="0" y="6044604"/>
                </a:lnTo>
                <a:lnTo>
                  <a:pt x="0" y="0"/>
                </a:lnTo>
                <a:close/>
              </a:path>
            </a:pathLst>
          </a:custGeom>
          <a:blipFill>
            <a:blip r:embed="rId2"/>
            <a:stretch>
              <a:fillRect/>
            </a:stretch>
          </a:blipFill>
        </p:spPr>
      </p:sp>
      <p:grpSp>
        <p:nvGrpSpPr>
          <p:cNvPr id="16" name="Group 16"/>
          <p:cNvGrpSpPr/>
          <p:nvPr/>
        </p:nvGrpSpPr>
        <p:grpSpPr>
          <a:xfrm>
            <a:off x="6146180" y="4164439"/>
            <a:ext cx="5995640" cy="5246370"/>
            <a:chOff x="0" y="0"/>
            <a:chExt cx="928882" cy="812800"/>
          </a:xfrm>
        </p:grpSpPr>
        <p:sp>
          <p:nvSpPr>
            <p:cNvPr id="17" name="Freeform 17"/>
            <p:cNvSpPr/>
            <p:nvPr/>
          </p:nvSpPr>
          <p:spPr>
            <a:xfrm>
              <a:off x="0" y="0"/>
              <a:ext cx="928881" cy="812800"/>
            </a:xfrm>
            <a:custGeom>
              <a:avLst/>
              <a:gdLst/>
              <a:ahLst/>
              <a:cxnLst/>
              <a:rect l="l" t="t" r="r" b="b"/>
              <a:pathLst>
                <a:path w="928881" h="812800">
                  <a:moveTo>
                    <a:pt x="29699" y="0"/>
                  </a:moveTo>
                  <a:lnTo>
                    <a:pt x="899183" y="0"/>
                  </a:lnTo>
                  <a:cubicBezTo>
                    <a:pt x="915585" y="0"/>
                    <a:pt x="928881" y="13297"/>
                    <a:pt x="928881" y="29699"/>
                  </a:cubicBezTo>
                  <a:lnTo>
                    <a:pt x="928881" y="783101"/>
                  </a:lnTo>
                  <a:cubicBezTo>
                    <a:pt x="928881" y="799503"/>
                    <a:pt x="915585" y="812800"/>
                    <a:pt x="899183" y="812800"/>
                  </a:cubicBezTo>
                  <a:lnTo>
                    <a:pt x="29699" y="812800"/>
                  </a:lnTo>
                  <a:cubicBezTo>
                    <a:pt x="13297" y="812800"/>
                    <a:pt x="0" y="799503"/>
                    <a:pt x="0" y="783101"/>
                  </a:cubicBezTo>
                  <a:lnTo>
                    <a:pt x="0" y="29699"/>
                  </a:lnTo>
                  <a:cubicBezTo>
                    <a:pt x="0" y="13297"/>
                    <a:pt x="13297" y="0"/>
                    <a:pt x="29699" y="0"/>
                  </a:cubicBezTo>
                  <a:close/>
                </a:path>
              </a:pathLst>
            </a:custGeom>
            <a:blipFill>
              <a:blip r:embed="rId3"/>
              <a:stretch>
                <a:fillRect l="-8335" r="-8335"/>
              </a:stretch>
            </a:blipFill>
          </p:spPr>
        </p:sp>
      </p:grpSp>
      <p:sp>
        <p:nvSpPr>
          <p:cNvPr id="18" name="TextBox 18"/>
          <p:cNvSpPr txBox="1"/>
          <p:nvPr/>
        </p:nvSpPr>
        <p:spPr>
          <a:xfrm>
            <a:off x="709987" y="987875"/>
            <a:ext cx="4990988" cy="1033160"/>
          </a:xfrm>
          <a:prstGeom prst="rect">
            <a:avLst/>
          </a:prstGeom>
        </p:spPr>
        <p:txBody>
          <a:bodyPr lIns="0" tIns="0" rIns="0" bIns="0" rtlCol="0" anchor="t">
            <a:spAutoFit/>
          </a:bodyPr>
          <a:lstStyle/>
          <a:p>
            <a:pPr algn="l">
              <a:lnSpc>
                <a:spcPts val="8195"/>
              </a:lnSpc>
            </a:pPr>
            <a:r>
              <a:rPr lang="en-US" sz="6829" b="1">
                <a:solidFill>
                  <a:srgbClr val="FFFFFF"/>
                </a:solidFill>
                <a:latin typeface="TT Hoves Bold"/>
                <a:ea typeface="TT Hoves Bold"/>
                <a:cs typeface="TT Hoves Bold"/>
                <a:sym typeface="TT Hoves Bold"/>
              </a:rPr>
              <a:t>DAY 2</a:t>
            </a:r>
          </a:p>
        </p:txBody>
      </p:sp>
      <p:sp>
        <p:nvSpPr>
          <p:cNvPr id="19" name="TextBox 19"/>
          <p:cNvSpPr txBox="1"/>
          <p:nvPr/>
        </p:nvSpPr>
        <p:spPr>
          <a:xfrm>
            <a:off x="5849959" y="968080"/>
            <a:ext cx="12825189" cy="1052955"/>
          </a:xfrm>
          <a:prstGeom prst="rect">
            <a:avLst/>
          </a:prstGeom>
        </p:spPr>
        <p:txBody>
          <a:bodyPr lIns="0" tIns="0" rIns="0" bIns="0" rtlCol="0" anchor="t">
            <a:spAutoFit/>
          </a:bodyPr>
          <a:lstStyle/>
          <a:p>
            <a:pPr algn="ctr">
              <a:lnSpc>
                <a:spcPts val="8638"/>
              </a:lnSpc>
              <a:spcBef>
                <a:spcPct val="0"/>
              </a:spcBef>
            </a:pPr>
            <a:r>
              <a:rPr lang="en-US" sz="6170" b="1">
                <a:solidFill>
                  <a:srgbClr val="FFFFFF"/>
                </a:solidFill>
                <a:latin typeface="TT Hoves Bold"/>
                <a:ea typeface="TT Hoves Bold"/>
                <a:cs typeface="TT Hoves Bold"/>
                <a:sym typeface="TT Hoves Bold"/>
              </a:rPr>
              <a:t>YUVA SAMVAD</a:t>
            </a:r>
          </a:p>
        </p:txBody>
      </p:sp>
      <p:sp>
        <p:nvSpPr>
          <p:cNvPr id="20" name="TextBox 20"/>
          <p:cNvSpPr txBox="1"/>
          <p:nvPr/>
        </p:nvSpPr>
        <p:spPr>
          <a:xfrm>
            <a:off x="12623160" y="4254936"/>
            <a:ext cx="5192540" cy="4451986"/>
          </a:xfrm>
          <a:prstGeom prst="rect">
            <a:avLst/>
          </a:prstGeom>
        </p:spPr>
        <p:txBody>
          <a:bodyPr lIns="0" tIns="0" rIns="0" bIns="0" rtlCol="0" anchor="t">
            <a:spAutoFit/>
          </a:bodyPr>
          <a:lstStyle/>
          <a:p>
            <a:pPr algn="l">
              <a:lnSpc>
                <a:spcPts val="5039"/>
              </a:lnSpc>
              <a:spcBef>
                <a:spcPct val="0"/>
              </a:spcBef>
            </a:pPr>
            <a:r>
              <a:rPr lang="en-US" sz="3599">
                <a:solidFill>
                  <a:srgbClr val="000000"/>
                </a:solidFill>
                <a:latin typeface="Public Sans"/>
                <a:ea typeface="Public Sans"/>
                <a:cs typeface="Public Sans"/>
                <a:sym typeface="Public Sans"/>
              </a:rPr>
              <a:t>Yuva Samvad, an open dialogue session where young volunteers discussed pressing social issues and shared ideas for community development</a:t>
            </a:r>
          </a:p>
        </p:txBody>
      </p:sp>
      <p:sp>
        <p:nvSpPr>
          <p:cNvPr id="21" name="TextBox 21"/>
          <p:cNvSpPr txBox="1"/>
          <p:nvPr/>
        </p:nvSpPr>
        <p:spPr>
          <a:xfrm>
            <a:off x="736957" y="1963885"/>
            <a:ext cx="1773386" cy="463719"/>
          </a:xfrm>
          <a:prstGeom prst="rect">
            <a:avLst/>
          </a:prstGeom>
        </p:spPr>
        <p:txBody>
          <a:bodyPr lIns="0" tIns="0" rIns="0" bIns="0" rtlCol="0" anchor="t">
            <a:spAutoFit/>
          </a:bodyPr>
          <a:lstStyle/>
          <a:p>
            <a:pPr algn="ctr">
              <a:lnSpc>
                <a:spcPts val="3774"/>
              </a:lnSpc>
              <a:spcBef>
                <a:spcPct val="0"/>
              </a:spcBef>
            </a:pPr>
            <a:r>
              <a:rPr lang="en-US" sz="2695">
                <a:solidFill>
                  <a:srgbClr val="FFFFFF"/>
                </a:solidFill>
                <a:latin typeface="Public Sans"/>
                <a:ea typeface="Public Sans"/>
                <a:cs typeface="Public Sans"/>
                <a:sym typeface="Public Sans"/>
              </a:rPr>
              <a:t>18.03.2024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88312"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4635875" y="-612613"/>
            <a:ext cx="15955521" cy="3900861"/>
            <a:chOff x="0" y="0"/>
            <a:chExt cx="1012092" cy="247440"/>
          </a:xfrm>
        </p:grpSpPr>
        <p:sp>
          <p:nvSpPr>
            <p:cNvPr id="6" name="Freeform 6"/>
            <p:cNvSpPr/>
            <p:nvPr/>
          </p:nvSpPr>
          <p:spPr>
            <a:xfrm>
              <a:off x="0" y="0"/>
              <a:ext cx="1012092" cy="247440"/>
            </a:xfrm>
            <a:custGeom>
              <a:avLst/>
              <a:gdLst/>
              <a:ahLst/>
              <a:cxnLst/>
              <a:rect l="l" t="t" r="r" b="b"/>
              <a:pathLst>
                <a:path w="1012092" h="247440">
                  <a:moveTo>
                    <a:pt x="203200" y="0"/>
                  </a:moveTo>
                  <a:lnTo>
                    <a:pt x="808892" y="0"/>
                  </a:lnTo>
                  <a:lnTo>
                    <a:pt x="1012092" y="247440"/>
                  </a:lnTo>
                  <a:lnTo>
                    <a:pt x="0" y="247440"/>
                  </a:lnTo>
                  <a:lnTo>
                    <a:pt x="203200" y="0"/>
                  </a:lnTo>
                  <a:close/>
                </a:path>
              </a:pathLst>
            </a:custGeom>
            <a:solidFill>
              <a:srgbClr val="4A6D55"/>
            </a:solidFill>
          </p:spPr>
        </p:sp>
        <p:sp>
          <p:nvSpPr>
            <p:cNvPr id="7" name="TextBox 7"/>
            <p:cNvSpPr txBox="1"/>
            <p:nvPr/>
          </p:nvSpPr>
          <p:spPr>
            <a:xfrm>
              <a:off x="127000" y="-38100"/>
              <a:ext cx="758092" cy="28554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369471" y="4305166"/>
            <a:ext cx="4953134" cy="4953134"/>
            <a:chOff x="0" y="0"/>
            <a:chExt cx="812800" cy="812800"/>
          </a:xfrm>
        </p:grpSpPr>
        <p:sp>
          <p:nvSpPr>
            <p:cNvPr id="9" name="Freeform 9"/>
            <p:cNvSpPr/>
            <p:nvPr/>
          </p:nvSpPr>
          <p:spPr>
            <a:xfrm>
              <a:off x="0" y="0"/>
              <a:ext cx="812800" cy="812800"/>
            </a:xfrm>
            <a:custGeom>
              <a:avLst/>
              <a:gdLst/>
              <a:ahLst/>
              <a:cxnLst/>
              <a:rect l="l" t="t" r="r" b="b"/>
              <a:pathLst>
                <a:path w="812800" h="812800">
                  <a:moveTo>
                    <a:pt x="35950" y="0"/>
                  </a:moveTo>
                  <a:lnTo>
                    <a:pt x="776850" y="0"/>
                  </a:lnTo>
                  <a:cubicBezTo>
                    <a:pt x="786385" y="0"/>
                    <a:pt x="795529" y="3788"/>
                    <a:pt x="802271" y="10529"/>
                  </a:cubicBezTo>
                  <a:cubicBezTo>
                    <a:pt x="809012" y="17271"/>
                    <a:pt x="812800" y="26415"/>
                    <a:pt x="812800" y="35950"/>
                  </a:cubicBezTo>
                  <a:lnTo>
                    <a:pt x="812800" y="776850"/>
                  </a:lnTo>
                  <a:cubicBezTo>
                    <a:pt x="812800" y="786385"/>
                    <a:pt x="809012" y="795529"/>
                    <a:pt x="802271" y="802271"/>
                  </a:cubicBezTo>
                  <a:cubicBezTo>
                    <a:pt x="795529" y="809012"/>
                    <a:pt x="786385" y="812800"/>
                    <a:pt x="776850" y="812800"/>
                  </a:cubicBezTo>
                  <a:lnTo>
                    <a:pt x="35950" y="812800"/>
                  </a:lnTo>
                  <a:cubicBezTo>
                    <a:pt x="26415" y="812800"/>
                    <a:pt x="17271" y="809012"/>
                    <a:pt x="10529" y="802271"/>
                  </a:cubicBezTo>
                  <a:cubicBezTo>
                    <a:pt x="3788" y="795529"/>
                    <a:pt x="0" y="786385"/>
                    <a:pt x="0" y="776850"/>
                  </a:cubicBezTo>
                  <a:lnTo>
                    <a:pt x="0" y="35950"/>
                  </a:lnTo>
                  <a:cubicBezTo>
                    <a:pt x="0" y="26415"/>
                    <a:pt x="3788" y="17271"/>
                    <a:pt x="10529" y="10529"/>
                  </a:cubicBezTo>
                  <a:cubicBezTo>
                    <a:pt x="17271" y="3788"/>
                    <a:pt x="26415" y="0"/>
                    <a:pt x="35950" y="0"/>
                  </a:cubicBezTo>
                  <a:close/>
                </a:path>
              </a:pathLst>
            </a:custGeom>
            <a:blipFill>
              <a:blip r:embed="rId2"/>
              <a:stretch>
                <a:fillRect l="-16747" r="-16747"/>
              </a:stretch>
            </a:blipFill>
          </p:spPr>
        </p:sp>
      </p:grpSp>
      <p:grpSp>
        <p:nvGrpSpPr>
          <p:cNvPr id="10" name="Group 10"/>
          <p:cNvGrpSpPr/>
          <p:nvPr/>
        </p:nvGrpSpPr>
        <p:grpSpPr>
          <a:xfrm>
            <a:off x="5615841" y="4305166"/>
            <a:ext cx="4953134" cy="4953134"/>
            <a:chOff x="0" y="0"/>
            <a:chExt cx="812800" cy="812800"/>
          </a:xfrm>
        </p:grpSpPr>
        <p:sp>
          <p:nvSpPr>
            <p:cNvPr id="11" name="Freeform 11"/>
            <p:cNvSpPr/>
            <p:nvPr/>
          </p:nvSpPr>
          <p:spPr>
            <a:xfrm>
              <a:off x="0" y="0"/>
              <a:ext cx="812800" cy="812800"/>
            </a:xfrm>
            <a:custGeom>
              <a:avLst/>
              <a:gdLst/>
              <a:ahLst/>
              <a:cxnLst/>
              <a:rect l="l" t="t" r="r" b="b"/>
              <a:pathLst>
                <a:path w="812800" h="812800">
                  <a:moveTo>
                    <a:pt x="35950" y="0"/>
                  </a:moveTo>
                  <a:lnTo>
                    <a:pt x="776850" y="0"/>
                  </a:lnTo>
                  <a:cubicBezTo>
                    <a:pt x="786385" y="0"/>
                    <a:pt x="795529" y="3788"/>
                    <a:pt x="802271" y="10529"/>
                  </a:cubicBezTo>
                  <a:cubicBezTo>
                    <a:pt x="809012" y="17271"/>
                    <a:pt x="812800" y="26415"/>
                    <a:pt x="812800" y="35950"/>
                  </a:cubicBezTo>
                  <a:lnTo>
                    <a:pt x="812800" y="776850"/>
                  </a:lnTo>
                  <a:cubicBezTo>
                    <a:pt x="812800" y="786385"/>
                    <a:pt x="809012" y="795529"/>
                    <a:pt x="802271" y="802271"/>
                  </a:cubicBezTo>
                  <a:cubicBezTo>
                    <a:pt x="795529" y="809012"/>
                    <a:pt x="786385" y="812800"/>
                    <a:pt x="776850" y="812800"/>
                  </a:cubicBezTo>
                  <a:lnTo>
                    <a:pt x="35950" y="812800"/>
                  </a:lnTo>
                  <a:cubicBezTo>
                    <a:pt x="26415" y="812800"/>
                    <a:pt x="17271" y="809012"/>
                    <a:pt x="10529" y="802271"/>
                  </a:cubicBezTo>
                  <a:cubicBezTo>
                    <a:pt x="3788" y="795529"/>
                    <a:pt x="0" y="786385"/>
                    <a:pt x="0" y="776850"/>
                  </a:cubicBezTo>
                  <a:lnTo>
                    <a:pt x="0" y="35950"/>
                  </a:lnTo>
                  <a:cubicBezTo>
                    <a:pt x="0" y="26415"/>
                    <a:pt x="3788" y="17271"/>
                    <a:pt x="10529" y="10529"/>
                  </a:cubicBezTo>
                  <a:cubicBezTo>
                    <a:pt x="17271" y="3788"/>
                    <a:pt x="26415" y="0"/>
                    <a:pt x="35950" y="0"/>
                  </a:cubicBezTo>
                  <a:close/>
                </a:path>
              </a:pathLst>
            </a:custGeom>
            <a:blipFill>
              <a:blip r:embed="rId3"/>
              <a:stretch>
                <a:fillRect l="-16666" r="-16666"/>
              </a:stretch>
            </a:blipFill>
          </p:spPr>
        </p:sp>
      </p:grpSp>
      <p:sp>
        <p:nvSpPr>
          <p:cNvPr id="12" name="TextBox 12"/>
          <p:cNvSpPr txBox="1"/>
          <p:nvPr/>
        </p:nvSpPr>
        <p:spPr>
          <a:xfrm>
            <a:off x="624853" y="1028700"/>
            <a:ext cx="4990988" cy="1033160"/>
          </a:xfrm>
          <a:prstGeom prst="rect">
            <a:avLst/>
          </a:prstGeom>
        </p:spPr>
        <p:txBody>
          <a:bodyPr lIns="0" tIns="0" rIns="0" bIns="0" rtlCol="0" anchor="t">
            <a:spAutoFit/>
          </a:bodyPr>
          <a:lstStyle/>
          <a:p>
            <a:pPr algn="l">
              <a:lnSpc>
                <a:spcPts val="8195"/>
              </a:lnSpc>
            </a:pPr>
            <a:r>
              <a:rPr lang="en-US" sz="6829" b="1">
                <a:solidFill>
                  <a:srgbClr val="FFFFFF"/>
                </a:solidFill>
                <a:latin typeface="TT Hoves Bold"/>
                <a:ea typeface="TT Hoves Bold"/>
                <a:cs typeface="TT Hoves Bold"/>
                <a:sym typeface="TT Hoves Bold"/>
              </a:rPr>
              <a:t>DAY 3</a:t>
            </a:r>
          </a:p>
        </p:txBody>
      </p:sp>
      <p:sp>
        <p:nvSpPr>
          <p:cNvPr id="13" name="TextBox 13"/>
          <p:cNvSpPr txBox="1"/>
          <p:nvPr/>
        </p:nvSpPr>
        <p:spPr>
          <a:xfrm>
            <a:off x="7902111" y="1060496"/>
            <a:ext cx="7506653" cy="1052957"/>
          </a:xfrm>
          <a:prstGeom prst="rect">
            <a:avLst/>
          </a:prstGeom>
        </p:spPr>
        <p:txBody>
          <a:bodyPr lIns="0" tIns="0" rIns="0" bIns="0" rtlCol="0" anchor="t">
            <a:spAutoFit/>
          </a:bodyPr>
          <a:lstStyle/>
          <a:p>
            <a:pPr algn="ctr">
              <a:lnSpc>
                <a:spcPts val="8638"/>
              </a:lnSpc>
              <a:spcBef>
                <a:spcPct val="0"/>
              </a:spcBef>
            </a:pPr>
            <a:r>
              <a:rPr lang="en-US" sz="6170" b="1">
                <a:solidFill>
                  <a:srgbClr val="FFFFFF"/>
                </a:solidFill>
                <a:latin typeface="TT Hoves Bold"/>
                <a:ea typeface="TT Hoves Bold"/>
                <a:cs typeface="TT Hoves Bold"/>
                <a:sym typeface="TT Hoves Bold"/>
              </a:rPr>
              <a:t>PLANTATION DRIVE</a:t>
            </a:r>
          </a:p>
        </p:txBody>
      </p:sp>
      <p:sp>
        <p:nvSpPr>
          <p:cNvPr id="14" name="TextBox 14"/>
          <p:cNvSpPr txBox="1"/>
          <p:nvPr/>
        </p:nvSpPr>
        <p:spPr>
          <a:xfrm>
            <a:off x="11263106" y="4238491"/>
            <a:ext cx="6242048" cy="5616541"/>
          </a:xfrm>
          <a:prstGeom prst="rect">
            <a:avLst/>
          </a:prstGeom>
        </p:spPr>
        <p:txBody>
          <a:bodyPr lIns="0" tIns="0" rIns="0" bIns="0" rtlCol="0" anchor="t">
            <a:spAutoFit/>
          </a:bodyPr>
          <a:lstStyle/>
          <a:p>
            <a:pPr algn="l">
              <a:lnSpc>
                <a:spcPts val="4081"/>
              </a:lnSpc>
              <a:spcBef>
                <a:spcPct val="0"/>
              </a:spcBef>
            </a:pPr>
            <a:r>
              <a:rPr lang="en-US" sz="2915">
                <a:solidFill>
                  <a:srgbClr val="2A2E3A"/>
                </a:solidFill>
                <a:latin typeface="Public Sans"/>
                <a:ea typeface="Public Sans"/>
                <a:cs typeface="Public Sans"/>
                <a:sym typeface="Public Sans"/>
              </a:rPr>
              <a:t>Volunteers planted saplings around the grounds, focusing on enhancing the green cover and promoting environmental sustainability. They were educated on the importance of trees in maintaining ecological balance and combating climate change. </a:t>
            </a:r>
          </a:p>
          <a:p>
            <a:pPr algn="l">
              <a:lnSpc>
                <a:spcPts val="4081"/>
              </a:lnSpc>
              <a:spcBef>
                <a:spcPct val="0"/>
              </a:spcBef>
            </a:pPr>
            <a:endParaRPr lang="en-US" sz="2915">
              <a:solidFill>
                <a:srgbClr val="2A2E3A"/>
              </a:solidFill>
              <a:latin typeface="Public Sans"/>
              <a:ea typeface="Public Sans"/>
              <a:cs typeface="Public Sans"/>
              <a:sym typeface="Public Sans"/>
            </a:endParaRPr>
          </a:p>
          <a:p>
            <a:pPr algn="l">
              <a:lnSpc>
                <a:spcPts val="4081"/>
              </a:lnSpc>
              <a:spcBef>
                <a:spcPct val="0"/>
              </a:spcBef>
            </a:pPr>
            <a:endParaRPr lang="en-US" sz="2915">
              <a:solidFill>
                <a:srgbClr val="2A2E3A"/>
              </a:solidFill>
              <a:latin typeface="Public Sans"/>
              <a:ea typeface="Public Sans"/>
              <a:cs typeface="Public Sans"/>
              <a:sym typeface="Public Sans"/>
            </a:endParaRPr>
          </a:p>
          <a:p>
            <a:pPr algn="l">
              <a:lnSpc>
                <a:spcPts val="4081"/>
              </a:lnSpc>
              <a:spcBef>
                <a:spcPct val="0"/>
              </a:spcBef>
            </a:pPr>
            <a:endParaRPr lang="en-US" sz="2915">
              <a:solidFill>
                <a:srgbClr val="2A2E3A"/>
              </a:solidFill>
              <a:latin typeface="Public Sans"/>
              <a:ea typeface="Public Sans"/>
              <a:cs typeface="Public Sans"/>
              <a:sym typeface="Public Sans"/>
            </a:endParaRPr>
          </a:p>
        </p:txBody>
      </p:sp>
      <p:sp>
        <p:nvSpPr>
          <p:cNvPr id="15" name="TextBox 15"/>
          <p:cNvSpPr txBox="1"/>
          <p:nvPr/>
        </p:nvSpPr>
        <p:spPr>
          <a:xfrm>
            <a:off x="643903" y="2056302"/>
            <a:ext cx="1869814" cy="487755"/>
          </a:xfrm>
          <a:prstGeom prst="rect">
            <a:avLst/>
          </a:prstGeom>
        </p:spPr>
        <p:txBody>
          <a:bodyPr lIns="0" tIns="0" rIns="0" bIns="0" rtlCol="0" anchor="t">
            <a:spAutoFit/>
          </a:bodyPr>
          <a:lstStyle/>
          <a:p>
            <a:pPr algn="ctr">
              <a:lnSpc>
                <a:spcPts val="3997"/>
              </a:lnSpc>
              <a:spcBef>
                <a:spcPct val="0"/>
              </a:spcBef>
            </a:pPr>
            <a:r>
              <a:rPr lang="en-US" sz="2855">
                <a:solidFill>
                  <a:srgbClr val="FFFFFF"/>
                </a:solidFill>
                <a:latin typeface="Public Sans"/>
                <a:ea typeface="Public Sans"/>
                <a:cs typeface="Public Sans"/>
                <a:sym typeface="Public Sans"/>
              </a:rPr>
              <a:t>19.03.2024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88312"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4645400" y="-612613"/>
            <a:ext cx="15955521" cy="3900861"/>
            <a:chOff x="0" y="0"/>
            <a:chExt cx="1012092" cy="247440"/>
          </a:xfrm>
        </p:grpSpPr>
        <p:sp>
          <p:nvSpPr>
            <p:cNvPr id="6" name="Freeform 6"/>
            <p:cNvSpPr/>
            <p:nvPr/>
          </p:nvSpPr>
          <p:spPr>
            <a:xfrm>
              <a:off x="0" y="0"/>
              <a:ext cx="1012092" cy="247440"/>
            </a:xfrm>
            <a:custGeom>
              <a:avLst/>
              <a:gdLst/>
              <a:ahLst/>
              <a:cxnLst/>
              <a:rect l="l" t="t" r="r" b="b"/>
              <a:pathLst>
                <a:path w="1012092" h="247440">
                  <a:moveTo>
                    <a:pt x="203200" y="0"/>
                  </a:moveTo>
                  <a:lnTo>
                    <a:pt x="808892" y="0"/>
                  </a:lnTo>
                  <a:lnTo>
                    <a:pt x="1012092" y="247440"/>
                  </a:lnTo>
                  <a:lnTo>
                    <a:pt x="0" y="247440"/>
                  </a:lnTo>
                  <a:lnTo>
                    <a:pt x="203200" y="0"/>
                  </a:lnTo>
                  <a:close/>
                </a:path>
              </a:pathLst>
            </a:custGeom>
            <a:solidFill>
              <a:srgbClr val="4A6D55"/>
            </a:solidFill>
          </p:spPr>
        </p:sp>
        <p:sp>
          <p:nvSpPr>
            <p:cNvPr id="7" name="TextBox 7"/>
            <p:cNvSpPr txBox="1"/>
            <p:nvPr/>
          </p:nvSpPr>
          <p:spPr>
            <a:xfrm>
              <a:off x="127000" y="-38100"/>
              <a:ext cx="758092" cy="28554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365269" y="5401893"/>
            <a:ext cx="5680423" cy="4100094"/>
            <a:chOff x="0" y="0"/>
            <a:chExt cx="1097267" cy="792000"/>
          </a:xfrm>
        </p:grpSpPr>
        <p:sp>
          <p:nvSpPr>
            <p:cNvPr id="9" name="Freeform 9"/>
            <p:cNvSpPr/>
            <p:nvPr/>
          </p:nvSpPr>
          <p:spPr>
            <a:xfrm>
              <a:off x="0" y="0"/>
              <a:ext cx="1097267" cy="792000"/>
            </a:xfrm>
            <a:custGeom>
              <a:avLst/>
              <a:gdLst/>
              <a:ahLst/>
              <a:cxnLst/>
              <a:rect l="l" t="t" r="r" b="b"/>
              <a:pathLst>
                <a:path w="1097267" h="792000">
                  <a:moveTo>
                    <a:pt x="31347" y="0"/>
                  </a:moveTo>
                  <a:lnTo>
                    <a:pt x="1065920" y="0"/>
                  </a:lnTo>
                  <a:cubicBezTo>
                    <a:pt x="1074233" y="0"/>
                    <a:pt x="1082207" y="3303"/>
                    <a:pt x="1088085" y="9181"/>
                  </a:cubicBezTo>
                  <a:cubicBezTo>
                    <a:pt x="1093964" y="15060"/>
                    <a:pt x="1097267" y="23033"/>
                    <a:pt x="1097267" y="31347"/>
                  </a:cubicBezTo>
                  <a:lnTo>
                    <a:pt x="1097267" y="760653"/>
                  </a:lnTo>
                  <a:cubicBezTo>
                    <a:pt x="1097267" y="768967"/>
                    <a:pt x="1093964" y="776940"/>
                    <a:pt x="1088085" y="782819"/>
                  </a:cubicBezTo>
                  <a:cubicBezTo>
                    <a:pt x="1082207" y="788698"/>
                    <a:pt x="1074233" y="792000"/>
                    <a:pt x="1065920" y="792000"/>
                  </a:cubicBezTo>
                  <a:lnTo>
                    <a:pt x="31347" y="792000"/>
                  </a:lnTo>
                  <a:cubicBezTo>
                    <a:pt x="23033" y="792000"/>
                    <a:pt x="15060" y="788698"/>
                    <a:pt x="9181" y="782819"/>
                  </a:cubicBezTo>
                  <a:cubicBezTo>
                    <a:pt x="3303" y="776940"/>
                    <a:pt x="0" y="768967"/>
                    <a:pt x="0" y="760653"/>
                  </a:cubicBezTo>
                  <a:lnTo>
                    <a:pt x="0" y="31347"/>
                  </a:lnTo>
                  <a:cubicBezTo>
                    <a:pt x="0" y="23033"/>
                    <a:pt x="3303" y="15060"/>
                    <a:pt x="9181" y="9181"/>
                  </a:cubicBezTo>
                  <a:cubicBezTo>
                    <a:pt x="15060" y="3303"/>
                    <a:pt x="23033" y="0"/>
                    <a:pt x="31347" y="0"/>
                  </a:cubicBezTo>
                  <a:close/>
                </a:path>
              </a:pathLst>
            </a:custGeom>
            <a:blipFill>
              <a:blip r:embed="rId2"/>
              <a:stretch>
                <a:fillRect t="-1953" b="-1953"/>
              </a:stretch>
            </a:blipFill>
          </p:spPr>
        </p:sp>
      </p:grpSp>
      <p:grpSp>
        <p:nvGrpSpPr>
          <p:cNvPr id="10" name="Group 10"/>
          <p:cNvGrpSpPr/>
          <p:nvPr/>
        </p:nvGrpSpPr>
        <p:grpSpPr>
          <a:xfrm>
            <a:off x="6588105" y="5401893"/>
            <a:ext cx="5272170" cy="4120361"/>
            <a:chOff x="0" y="0"/>
            <a:chExt cx="1097267" cy="857547"/>
          </a:xfrm>
        </p:grpSpPr>
        <p:sp>
          <p:nvSpPr>
            <p:cNvPr id="11" name="Freeform 11"/>
            <p:cNvSpPr/>
            <p:nvPr/>
          </p:nvSpPr>
          <p:spPr>
            <a:xfrm>
              <a:off x="0" y="0"/>
              <a:ext cx="1097267" cy="857547"/>
            </a:xfrm>
            <a:custGeom>
              <a:avLst/>
              <a:gdLst/>
              <a:ahLst/>
              <a:cxnLst/>
              <a:rect l="l" t="t" r="r" b="b"/>
              <a:pathLst>
                <a:path w="1097267" h="857547">
                  <a:moveTo>
                    <a:pt x="33774" y="0"/>
                  </a:moveTo>
                  <a:lnTo>
                    <a:pt x="1063492" y="0"/>
                  </a:lnTo>
                  <a:cubicBezTo>
                    <a:pt x="1082145" y="0"/>
                    <a:pt x="1097267" y="15121"/>
                    <a:pt x="1097267" y="33774"/>
                  </a:cubicBezTo>
                  <a:lnTo>
                    <a:pt x="1097267" y="823773"/>
                  </a:lnTo>
                  <a:cubicBezTo>
                    <a:pt x="1097267" y="842426"/>
                    <a:pt x="1082145" y="857547"/>
                    <a:pt x="1063492" y="857547"/>
                  </a:cubicBezTo>
                  <a:lnTo>
                    <a:pt x="33774" y="857547"/>
                  </a:lnTo>
                  <a:cubicBezTo>
                    <a:pt x="15121" y="857547"/>
                    <a:pt x="0" y="842426"/>
                    <a:pt x="0" y="823773"/>
                  </a:cubicBezTo>
                  <a:lnTo>
                    <a:pt x="0" y="33774"/>
                  </a:lnTo>
                  <a:cubicBezTo>
                    <a:pt x="0" y="15121"/>
                    <a:pt x="15121" y="0"/>
                    <a:pt x="33774" y="0"/>
                  </a:cubicBezTo>
                  <a:close/>
                </a:path>
              </a:pathLst>
            </a:custGeom>
            <a:blipFill>
              <a:blip r:embed="rId3"/>
              <a:stretch>
                <a:fillRect t="-35302" b="-35302"/>
              </a:stretch>
            </a:blipFill>
          </p:spPr>
        </p:sp>
      </p:grpSp>
      <p:sp>
        <p:nvSpPr>
          <p:cNvPr id="12" name="TextBox 12"/>
          <p:cNvSpPr txBox="1"/>
          <p:nvPr/>
        </p:nvSpPr>
        <p:spPr>
          <a:xfrm>
            <a:off x="709987" y="987875"/>
            <a:ext cx="4990988" cy="1033160"/>
          </a:xfrm>
          <a:prstGeom prst="rect">
            <a:avLst/>
          </a:prstGeom>
        </p:spPr>
        <p:txBody>
          <a:bodyPr lIns="0" tIns="0" rIns="0" bIns="0" rtlCol="0" anchor="t">
            <a:spAutoFit/>
          </a:bodyPr>
          <a:lstStyle/>
          <a:p>
            <a:pPr algn="l">
              <a:lnSpc>
                <a:spcPts val="8195"/>
              </a:lnSpc>
            </a:pPr>
            <a:r>
              <a:rPr lang="en-US" sz="6829" b="1">
                <a:solidFill>
                  <a:srgbClr val="FFFFFF"/>
                </a:solidFill>
                <a:latin typeface="TT Hoves Bold"/>
                <a:ea typeface="TT Hoves Bold"/>
                <a:cs typeface="TT Hoves Bold"/>
                <a:sym typeface="TT Hoves Bold"/>
              </a:rPr>
              <a:t>DAY 4</a:t>
            </a:r>
          </a:p>
        </p:txBody>
      </p:sp>
      <p:sp>
        <p:nvSpPr>
          <p:cNvPr id="13" name="TextBox 13"/>
          <p:cNvSpPr txBox="1"/>
          <p:nvPr/>
        </p:nvSpPr>
        <p:spPr>
          <a:xfrm>
            <a:off x="6786427" y="446245"/>
            <a:ext cx="11178902" cy="1887234"/>
          </a:xfrm>
          <a:prstGeom prst="rect">
            <a:avLst/>
          </a:prstGeom>
        </p:spPr>
        <p:txBody>
          <a:bodyPr lIns="0" tIns="0" rIns="0" bIns="0" rtlCol="0" anchor="t">
            <a:spAutoFit/>
          </a:bodyPr>
          <a:lstStyle/>
          <a:p>
            <a:pPr algn="ctr">
              <a:lnSpc>
                <a:spcPts val="7529"/>
              </a:lnSpc>
              <a:spcBef>
                <a:spcPct val="0"/>
              </a:spcBef>
            </a:pPr>
            <a:r>
              <a:rPr lang="en-US" sz="5378" b="1">
                <a:solidFill>
                  <a:srgbClr val="FFFFFF"/>
                </a:solidFill>
                <a:latin typeface="TT Hoves Bold"/>
                <a:ea typeface="TT Hoves Bold"/>
                <a:cs typeface="TT Hoves Bold"/>
                <a:sym typeface="TT Hoves Bold"/>
              </a:rPr>
              <a:t>CONSTRUCTION SEWA AT NEARBY GURUDWARA</a:t>
            </a:r>
          </a:p>
        </p:txBody>
      </p:sp>
      <p:grpSp>
        <p:nvGrpSpPr>
          <p:cNvPr id="14" name="Group 14"/>
          <p:cNvGrpSpPr/>
          <p:nvPr/>
        </p:nvGrpSpPr>
        <p:grpSpPr>
          <a:xfrm>
            <a:off x="12403199" y="5401893"/>
            <a:ext cx="5562642" cy="4120526"/>
            <a:chOff x="0" y="0"/>
            <a:chExt cx="1097267" cy="812800"/>
          </a:xfrm>
        </p:grpSpPr>
        <p:sp>
          <p:nvSpPr>
            <p:cNvPr id="15" name="Freeform 15"/>
            <p:cNvSpPr/>
            <p:nvPr/>
          </p:nvSpPr>
          <p:spPr>
            <a:xfrm>
              <a:off x="0" y="0"/>
              <a:ext cx="1097267" cy="812800"/>
            </a:xfrm>
            <a:custGeom>
              <a:avLst/>
              <a:gdLst/>
              <a:ahLst/>
              <a:cxnLst/>
              <a:rect l="l" t="t" r="r" b="b"/>
              <a:pathLst>
                <a:path w="1097267" h="812800">
                  <a:moveTo>
                    <a:pt x="32011" y="0"/>
                  </a:moveTo>
                  <a:lnTo>
                    <a:pt x="1065256" y="0"/>
                  </a:lnTo>
                  <a:cubicBezTo>
                    <a:pt x="1073746" y="0"/>
                    <a:pt x="1081888" y="3373"/>
                    <a:pt x="1087891" y="9376"/>
                  </a:cubicBezTo>
                  <a:cubicBezTo>
                    <a:pt x="1093894" y="15379"/>
                    <a:pt x="1097267" y="23521"/>
                    <a:pt x="1097267" y="32011"/>
                  </a:cubicBezTo>
                  <a:lnTo>
                    <a:pt x="1097267" y="780789"/>
                  </a:lnTo>
                  <a:cubicBezTo>
                    <a:pt x="1097267" y="789279"/>
                    <a:pt x="1093894" y="797421"/>
                    <a:pt x="1087891" y="803424"/>
                  </a:cubicBezTo>
                  <a:cubicBezTo>
                    <a:pt x="1081888" y="809427"/>
                    <a:pt x="1073746" y="812800"/>
                    <a:pt x="1065256" y="812800"/>
                  </a:cubicBezTo>
                  <a:lnTo>
                    <a:pt x="32011" y="812800"/>
                  </a:lnTo>
                  <a:cubicBezTo>
                    <a:pt x="23521" y="812800"/>
                    <a:pt x="15379" y="809427"/>
                    <a:pt x="9376" y="803424"/>
                  </a:cubicBezTo>
                  <a:cubicBezTo>
                    <a:pt x="3373" y="797421"/>
                    <a:pt x="0" y="789279"/>
                    <a:pt x="0" y="780789"/>
                  </a:cubicBezTo>
                  <a:lnTo>
                    <a:pt x="0" y="32011"/>
                  </a:lnTo>
                  <a:cubicBezTo>
                    <a:pt x="0" y="23521"/>
                    <a:pt x="3373" y="15379"/>
                    <a:pt x="9376" y="9376"/>
                  </a:cubicBezTo>
                  <a:cubicBezTo>
                    <a:pt x="15379" y="3373"/>
                    <a:pt x="23521" y="0"/>
                    <a:pt x="32011" y="0"/>
                  </a:cubicBezTo>
                  <a:close/>
                </a:path>
              </a:pathLst>
            </a:custGeom>
            <a:blipFill>
              <a:blip r:embed="rId4"/>
              <a:stretch>
                <a:fillRect t="-39998" b="-39998"/>
              </a:stretch>
            </a:blipFill>
          </p:spPr>
        </p:sp>
      </p:grpSp>
      <p:sp>
        <p:nvSpPr>
          <p:cNvPr id="16" name="TextBox 16"/>
          <p:cNvSpPr txBox="1"/>
          <p:nvPr/>
        </p:nvSpPr>
        <p:spPr>
          <a:xfrm>
            <a:off x="365269" y="3600558"/>
            <a:ext cx="12123659" cy="1154431"/>
          </a:xfrm>
          <a:prstGeom prst="rect">
            <a:avLst/>
          </a:prstGeom>
        </p:spPr>
        <p:txBody>
          <a:bodyPr lIns="0" tIns="0" rIns="0" bIns="0" rtlCol="0" anchor="t">
            <a:spAutoFit/>
          </a:bodyPr>
          <a:lstStyle/>
          <a:p>
            <a:pPr algn="l">
              <a:lnSpc>
                <a:spcPts val="4619"/>
              </a:lnSpc>
              <a:spcBef>
                <a:spcPct val="0"/>
              </a:spcBef>
            </a:pPr>
            <a:r>
              <a:rPr lang="en-US" sz="3299">
                <a:solidFill>
                  <a:srgbClr val="2A2E3A"/>
                </a:solidFill>
                <a:latin typeface="Public Sans"/>
                <a:ea typeface="Public Sans"/>
                <a:cs typeface="Public Sans"/>
                <a:sym typeface="Public Sans"/>
              </a:rPr>
              <a:t>The team helped with tasks such as carrying materials, </a:t>
            </a:r>
          </a:p>
          <a:p>
            <a:pPr algn="l">
              <a:lnSpc>
                <a:spcPts val="4619"/>
              </a:lnSpc>
              <a:spcBef>
                <a:spcPct val="0"/>
              </a:spcBef>
            </a:pPr>
            <a:r>
              <a:rPr lang="en-US" sz="3299">
                <a:solidFill>
                  <a:srgbClr val="2A2E3A"/>
                </a:solidFill>
                <a:latin typeface="Public Sans"/>
                <a:ea typeface="Public Sans"/>
                <a:cs typeface="Public Sans"/>
                <a:sym typeface="Public Sans"/>
              </a:rPr>
              <a:t>cleaning the construction site, and supporting skilled workers.</a:t>
            </a:r>
          </a:p>
        </p:txBody>
      </p:sp>
      <p:sp>
        <p:nvSpPr>
          <p:cNvPr id="17" name="TextBox 17"/>
          <p:cNvSpPr txBox="1"/>
          <p:nvPr/>
        </p:nvSpPr>
        <p:spPr>
          <a:xfrm>
            <a:off x="709987" y="2060480"/>
            <a:ext cx="1853166" cy="479323"/>
          </a:xfrm>
          <a:prstGeom prst="rect">
            <a:avLst/>
          </a:prstGeom>
        </p:spPr>
        <p:txBody>
          <a:bodyPr lIns="0" tIns="0" rIns="0" bIns="0" rtlCol="0" anchor="t">
            <a:spAutoFit/>
          </a:bodyPr>
          <a:lstStyle/>
          <a:p>
            <a:pPr algn="ctr">
              <a:lnSpc>
                <a:spcPts val="3830"/>
              </a:lnSpc>
              <a:spcBef>
                <a:spcPct val="0"/>
              </a:spcBef>
            </a:pPr>
            <a:r>
              <a:rPr lang="en-US" sz="2736">
                <a:solidFill>
                  <a:srgbClr val="FFFFFF"/>
                </a:solidFill>
                <a:latin typeface="Public Sans"/>
                <a:ea typeface="Public Sans"/>
                <a:cs typeface="Public Sans"/>
                <a:sym typeface="Public Sans"/>
              </a:rPr>
              <a:t>20.03.2024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488312"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709987" y="987875"/>
            <a:ext cx="4990988" cy="1033160"/>
          </a:xfrm>
          <a:prstGeom prst="rect">
            <a:avLst/>
          </a:prstGeom>
        </p:spPr>
        <p:txBody>
          <a:bodyPr lIns="0" tIns="0" rIns="0" bIns="0" rtlCol="0" anchor="t">
            <a:spAutoFit/>
          </a:bodyPr>
          <a:lstStyle/>
          <a:p>
            <a:pPr algn="l">
              <a:lnSpc>
                <a:spcPts val="8195"/>
              </a:lnSpc>
            </a:pPr>
            <a:r>
              <a:rPr lang="en-US" sz="6829" b="1">
                <a:solidFill>
                  <a:srgbClr val="FFFFFF"/>
                </a:solidFill>
                <a:latin typeface="TT Hoves Bold"/>
                <a:ea typeface="TT Hoves Bold"/>
                <a:cs typeface="TT Hoves Bold"/>
                <a:sym typeface="TT Hoves Bold"/>
              </a:rPr>
              <a:t>DAY 5</a:t>
            </a:r>
          </a:p>
        </p:txBody>
      </p:sp>
      <p:grpSp>
        <p:nvGrpSpPr>
          <p:cNvPr id="6" name="Group 6"/>
          <p:cNvGrpSpPr/>
          <p:nvPr/>
        </p:nvGrpSpPr>
        <p:grpSpPr>
          <a:xfrm>
            <a:off x="4645400" y="-612613"/>
            <a:ext cx="15955521" cy="3900861"/>
            <a:chOff x="0" y="0"/>
            <a:chExt cx="1012092" cy="247440"/>
          </a:xfrm>
        </p:grpSpPr>
        <p:sp>
          <p:nvSpPr>
            <p:cNvPr id="7" name="Freeform 7"/>
            <p:cNvSpPr/>
            <p:nvPr/>
          </p:nvSpPr>
          <p:spPr>
            <a:xfrm>
              <a:off x="0" y="0"/>
              <a:ext cx="1012092" cy="247440"/>
            </a:xfrm>
            <a:custGeom>
              <a:avLst/>
              <a:gdLst/>
              <a:ahLst/>
              <a:cxnLst/>
              <a:rect l="l" t="t" r="r" b="b"/>
              <a:pathLst>
                <a:path w="1012092" h="247440">
                  <a:moveTo>
                    <a:pt x="203200" y="0"/>
                  </a:moveTo>
                  <a:lnTo>
                    <a:pt x="808892" y="0"/>
                  </a:lnTo>
                  <a:lnTo>
                    <a:pt x="1012092" y="247440"/>
                  </a:lnTo>
                  <a:lnTo>
                    <a:pt x="0" y="247440"/>
                  </a:lnTo>
                  <a:lnTo>
                    <a:pt x="203200" y="0"/>
                  </a:lnTo>
                  <a:close/>
                </a:path>
              </a:pathLst>
            </a:custGeom>
            <a:solidFill>
              <a:srgbClr val="4A6D55"/>
            </a:solidFill>
          </p:spPr>
        </p:sp>
        <p:sp>
          <p:nvSpPr>
            <p:cNvPr id="8" name="TextBox 8"/>
            <p:cNvSpPr txBox="1"/>
            <p:nvPr/>
          </p:nvSpPr>
          <p:spPr>
            <a:xfrm>
              <a:off x="127000" y="-38100"/>
              <a:ext cx="758092" cy="285540"/>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5292586" y="5054748"/>
            <a:ext cx="6008762" cy="3465321"/>
          </a:xfrm>
          <a:custGeom>
            <a:avLst/>
            <a:gdLst/>
            <a:ahLst/>
            <a:cxnLst/>
            <a:rect l="l" t="t" r="r" b="b"/>
            <a:pathLst>
              <a:path w="6008762" h="3465321">
                <a:moveTo>
                  <a:pt x="0" y="0"/>
                </a:moveTo>
                <a:lnTo>
                  <a:pt x="6008763" y="0"/>
                </a:lnTo>
                <a:lnTo>
                  <a:pt x="6008763" y="3465321"/>
                </a:lnTo>
                <a:lnTo>
                  <a:pt x="0" y="3465321"/>
                </a:lnTo>
                <a:lnTo>
                  <a:pt x="0" y="0"/>
                </a:lnTo>
                <a:close/>
              </a:path>
            </a:pathLst>
          </a:custGeom>
          <a:blipFill>
            <a:blip r:embed="rId2"/>
            <a:stretch>
              <a:fillRect/>
            </a:stretch>
          </a:blipFill>
        </p:spPr>
      </p:sp>
      <p:grpSp>
        <p:nvGrpSpPr>
          <p:cNvPr id="10" name="Group 10"/>
          <p:cNvGrpSpPr/>
          <p:nvPr/>
        </p:nvGrpSpPr>
        <p:grpSpPr>
          <a:xfrm>
            <a:off x="377094" y="4750161"/>
            <a:ext cx="4508139" cy="4508139"/>
            <a:chOff x="0" y="0"/>
            <a:chExt cx="812800" cy="812800"/>
          </a:xfrm>
        </p:grpSpPr>
        <p:sp>
          <p:nvSpPr>
            <p:cNvPr id="11" name="Freeform 11"/>
            <p:cNvSpPr/>
            <p:nvPr/>
          </p:nvSpPr>
          <p:spPr>
            <a:xfrm>
              <a:off x="0" y="0"/>
              <a:ext cx="812800" cy="812800"/>
            </a:xfrm>
            <a:custGeom>
              <a:avLst/>
              <a:gdLst/>
              <a:ahLst/>
              <a:cxnLst/>
              <a:rect l="l" t="t" r="r" b="b"/>
              <a:pathLst>
                <a:path w="812800" h="812800">
                  <a:moveTo>
                    <a:pt x="39498" y="0"/>
                  </a:moveTo>
                  <a:lnTo>
                    <a:pt x="773302" y="0"/>
                  </a:lnTo>
                  <a:cubicBezTo>
                    <a:pt x="795116" y="0"/>
                    <a:pt x="812800" y="17684"/>
                    <a:pt x="812800" y="39498"/>
                  </a:cubicBezTo>
                  <a:lnTo>
                    <a:pt x="812800" y="773302"/>
                  </a:lnTo>
                  <a:cubicBezTo>
                    <a:pt x="812800" y="795116"/>
                    <a:pt x="795116" y="812800"/>
                    <a:pt x="773302" y="812800"/>
                  </a:cubicBezTo>
                  <a:lnTo>
                    <a:pt x="39498" y="812800"/>
                  </a:lnTo>
                  <a:cubicBezTo>
                    <a:pt x="17684" y="812800"/>
                    <a:pt x="0" y="795116"/>
                    <a:pt x="0" y="773302"/>
                  </a:cubicBezTo>
                  <a:lnTo>
                    <a:pt x="0" y="39498"/>
                  </a:lnTo>
                  <a:cubicBezTo>
                    <a:pt x="0" y="17684"/>
                    <a:pt x="17684" y="0"/>
                    <a:pt x="39498" y="0"/>
                  </a:cubicBezTo>
                  <a:close/>
                </a:path>
              </a:pathLst>
            </a:custGeom>
            <a:blipFill>
              <a:blip r:embed="rId3"/>
              <a:stretch>
                <a:fillRect l="-16747" r="-16747"/>
              </a:stretch>
            </a:blipFill>
          </p:spPr>
        </p:sp>
      </p:grpSp>
      <p:sp>
        <p:nvSpPr>
          <p:cNvPr id="12" name="TextBox 12"/>
          <p:cNvSpPr txBox="1"/>
          <p:nvPr/>
        </p:nvSpPr>
        <p:spPr>
          <a:xfrm>
            <a:off x="6391813" y="832819"/>
            <a:ext cx="10867487" cy="1828320"/>
          </a:xfrm>
          <a:prstGeom prst="rect">
            <a:avLst/>
          </a:prstGeom>
        </p:spPr>
        <p:txBody>
          <a:bodyPr lIns="0" tIns="0" rIns="0" bIns="0" rtlCol="0" anchor="t">
            <a:spAutoFit/>
          </a:bodyPr>
          <a:lstStyle/>
          <a:p>
            <a:pPr algn="ctr">
              <a:lnSpc>
                <a:spcPts val="7319"/>
              </a:lnSpc>
              <a:spcBef>
                <a:spcPct val="0"/>
              </a:spcBef>
            </a:pPr>
            <a:r>
              <a:rPr lang="en-US" sz="5228" b="1">
                <a:solidFill>
                  <a:srgbClr val="FFFFFF"/>
                </a:solidFill>
                <a:latin typeface="TT Hoves Bold"/>
                <a:ea typeface="TT Hoves Bold"/>
                <a:cs typeface="TT Hoves Bold"/>
                <a:sym typeface="TT Hoves Bold"/>
              </a:rPr>
              <a:t> EXPERT TALK ON FIRST AID AND ROAD SAFETY AWARENESS</a:t>
            </a:r>
          </a:p>
        </p:txBody>
      </p:sp>
      <p:sp>
        <p:nvSpPr>
          <p:cNvPr id="13" name="TextBox 13"/>
          <p:cNvSpPr txBox="1"/>
          <p:nvPr/>
        </p:nvSpPr>
        <p:spPr>
          <a:xfrm>
            <a:off x="11539474" y="4200311"/>
            <a:ext cx="6085510" cy="5348081"/>
          </a:xfrm>
          <a:prstGeom prst="rect">
            <a:avLst/>
          </a:prstGeom>
        </p:spPr>
        <p:txBody>
          <a:bodyPr lIns="0" tIns="0" rIns="0" bIns="0" rtlCol="0" anchor="t">
            <a:spAutoFit/>
          </a:bodyPr>
          <a:lstStyle/>
          <a:p>
            <a:pPr algn="just">
              <a:lnSpc>
                <a:spcPts val="4253"/>
              </a:lnSpc>
              <a:spcBef>
                <a:spcPct val="0"/>
              </a:spcBef>
            </a:pPr>
            <a:r>
              <a:rPr lang="en-US" sz="3038">
                <a:solidFill>
                  <a:srgbClr val="000000"/>
                </a:solidFill>
                <a:latin typeface="Public Sans"/>
                <a:ea typeface="Public Sans"/>
                <a:cs typeface="Public Sans"/>
                <a:sym typeface="Public Sans"/>
              </a:rPr>
              <a:t>Volunteers received practical</a:t>
            </a:r>
          </a:p>
          <a:p>
            <a:pPr algn="just">
              <a:lnSpc>
                <a:spcPts val="4253"/>
              </a:lnSpc>
              <a:spcBef>
                <a:spcPct val="0"/>
              </a:spcBef>
            </a:pPr>
            <a:r>
              <a:rPr lang="en-US" sz="3038">
                <a:solidFill>
                  <a:srgbClr val="000000"/>
                </a:solidFill>
                <a:latin typeface="Public Sans"/>
                <a:ea typeface="Public Sans"/>
                <a:cs typeface="Public Sans"/>
                <a:sym typeface="Public Sans"/>
              </a:rPr>
              <a:t>demonstrations on administering </a:t>
            </a:r>
          </a:p>
          <a:p>
            <a:pPr algn="just">
              <a:lnSpc>
                <a:spcPts val="4253"/>
              </a:lnSpc>
              <a:spcBef>
                <a:spcPct val="0"/>
              </a:spcBef>
            </a:pPr>
            <a:r>
              <a:rPr lang="en-US" sz="3038">
                <a:solidFill>
                  <a:srgbClr val="000000"/>
                </a:solidFill>
                <a:latin typeface="Public Sans"/>
                <a:ea typeface="Public Sans"/>
                <a:cs typeface="Public Sans"/>
                <a:sym typeface="Public Sans"/>
              </a:rPr>
              <a:t>basic first aid, including CPR and </a:t>
            </a:r>
          </a:p>
          <a:p>
            <a:pPr algn="just">
              <a:lnSpc>
                <a:spcPts val="4253"/>
              </a:lnSpc>
              <a:spcBef>
                <a:spcPct val="0"/>
              </a:spcBef>
            </a:pPr>
            <a:r>
              <a:rPr lang="en-US" sz="3038">
                <a:solidFill>
                  <a:srgbClr val="000000"/>
                </a:solidFill>
                <a:latin typeface="Public Sans"/>
                <a:ea typeface="Public Sans"/>
                <a:cs typeface="Public Sans"/>
                <a:sym typeface="Public Sans"/>
              </a:rPr>
              <a:t>treating wounds. A road safety </a:t>
            </a:r>
          </a:p>
          <a:p>
            <a:pPr algn="just">
              <a:lnSpc>
                <a:spcPts val="4253"/>
              </a:lnSpc>
              <a:spcBef>
                <a:spcPct val="0"/>
              </a:spcBef>
            </a:pPr>
            <a:r>
              <a:rPr lang="en-US" sz="3038">
                <a:solidFill>
                  <a:srgbClr val="000000"/>
                </a:solidFill>
                <a:latin typeface="Public Sans"/>
                <a:ea typeface="Public Sans"/>
                <a:cs typeface="Public Sans"/>
                <a:sym typeface="Public Sans"/>
              </a:rPr>
              <a:t>workshop emphasized the </a:t>
            </a:r>
          </a:p>
          <a:p>
            <a:pPr algn="just">
              <a:lnSpc>
                <a:spcPts val="4253"/>
              </a:lnSpc>
              <a:spcBef>
                <a:spcPct val="0"/>
              </a:spcBef>
            </a:pPr>
            <a:r>
              <a:rPr lang="en-US" sz="3038">
                <a:solidFill>
                  <a:srgbClr val="000000"/>
                </a:solidFill>
                <a:latin typeface="Public Sans"/>
                <a:ea typeface="Public Sans"/>
                <a:cs typeface="Public Sans"/>
                <a:sym typeface="Public Sans"/>
              </a:rPr>
              <a:t>importance of following</a:t>
            </a:r>
          </a:p>
          <a:p>
            <a:pPr algn="just">
              <a:lnSpc>
                <a:spcPts val="4253"/>
              </a:lnSpc>
              <a:spcBef>
                <a:spcPct val="0"/>
              </a:spcBef>
            </a:pPr>
            <a:r>
              <a:rPr lang="en-US" sz="3038">
                <a:solidFill>
                  <a:srgbClr val="000000"/>
                </a:solidFill>
                <a:latin typeface="Public Sans"/>
                <a:ea typeface="Public Sans"/>
                <a:cs typeface="Public Sans"/>
                <a:sym typeface="Public Sans"/>
              </a:rPr>
              <a:t>traffic rules, wearing helmets</a:t>
            </a:r>
          </a:p>
          <a:p>
            <a:pPr algn="just">
              <a:lnSpc>
                <a:spcPts val="4253"/>
              </a:lnSpc>
              <a:spcBef>
                <a:spcPct val="0"/>
              </a:spcBef>
            </a:pPr>
            <a:r>
              <a:rPr lang="en-US" sz="3038">
                <a:solidFill>
                  <a:srgbClr val="000000"/>
                </a:solidFill>
                <a:latin typeface="Public Sans"/>
                <a:ea typeface="Public Sans"/>
                <a:cs typeface="Public Sans"/>
                <a:sym typeface="Public Sans"/>
              </a:rPr>
              <a:t>and seat belts, and avoiding </a:t>
            </a:r>
          </a:p>
          <a:p>
            <a:pPr algn="just">
              <a:lnSpc>
                <a:spcPts val="4253"/>
              </a:lnSpc>
              <a:spcBef>
                <a:spcPct val="0"/>
              </a:spcBef>
            </a:pPr>
            <a:r>
              <a:rPr lang="en-US" sz="3038">
                <a:solidFill>
                  <a:srgbClr val="000000"/>
                </a:solidFill>
                <a:latin typeface="Public Sans"/>
                <a:ea typeface="Public Sans"/>
                <a:cs typeface="Public Sans"/>
                <a:sym typeface="Public Sans"/>
              </a:rPr>
              <a:t>distractions while driving.</a:t>
            </a:r>
          </a:p>
          <a:p>
            <a:pPr algn="just">
              <a:lnSpc>
                <a:spcPts val="4253"/>
              </a:lnSpc>
              <a:spcBef>
                <a:spcPct val="0"/>
              </a:spcBef>
            </a:pPr>
            <a:endParaRPr lang="en-US" sz="3038">
              <a:solidFill>
                <a:srgbClr val="000000"/>
              </a:solidFill>
              <a:latin typeface="Public Sans"/>
              <a:ea typeface="Public Sans"/>
              <a:cs typeface="Public Sans"/>
              <a:sym typeface="Public Sans"/>
            </a:endParaRPr>
          </a:p>
        </p:txBody>
      </p:sp>
      <p:sp>
        <p:nvSpPr>
          <p:cNvPr id="14" name="TextBox 14"/>
          <p:cNvSpPr txBox="1"/>
          <p:nvPr/>
        </p:nvSpPr>
        <p:spPr>
          <a:xfrm>
            <a:off x="729037" y="2103735"/>
            <a:ext cx="1571904" cy="421151"/>
          </a:xfrm>
          <a:prstGeom prst="rect">
            <a:avLst/>
          </a:prstGeom>
        </p:spPr>
        <p:txBody>
          <a:bodyPr lIns="0" tIns="0" rIns="0" bIns="0" rtlCol="0" anchor="t">
            <a:spAutoFit/>
          </a:bodyPr>
          <a:lstStyle/>
          <a:p>
            <a:pPr algn="ctr">
              <a:lnSpc>
                <a:spcPts val="3378"/>
              </a:lnSpc>
              <a:spcBef>
                <a:spcPct val="0"/>
              </a:spcBef>
            </a:pPr>
            <a:r>
              <a:rPr lang="en-US" sz="2413">
                <a:solidFill>
                  <a:srgbClr val="FFFFFF"/>
                </a:solidFill>
                <a:latin typeface="Public Sans"/>
                <a:ea typeface="Public Sans"/>
                <a:cs typeface="Public Sans"/>
                <a:sym typeface="Public Sans"/>
              </a:rPr>
              <a:t>21.03.2024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88312"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709987" y="987875"/>
            <a:ext cx="4990988" cy="1033160"/>
          </a:xfrm>
          <a:prstGeom prst="rect">
            <a:avLst/>
          </a:prstGeom>
        </p:spPr>
        <p:txBody>
          <a:bodyPr lIns="0" tIns="0" rIns="0" bIns="0" rtlCol="0" anchor="t">
            <a:spAutoFit/>
          </a:bodyPr>
          <a:lstStyle/>
          <a:p>
            <a:pPr algn="l">
              <a:lnSpc>
                <a:spcPts val="8195"/>
              </a:lnSpc>
            </a:pPr>
            <a:r>
              <a:rPr lang="en-US" sz="6829" b="1">
                <a:solidFill>
                  <a:srgbClr val="FFFFFF"/>
                </a:solidFill>
                <a:latin typeface="TT Hoves Bold"/>
                <a:ea typeface="TT Hoves Bold"/>
                <a:cs typeface="TT Hoves Bold"/>
                <a:sym typeface="TT Hoves Bold"/>
              </a:rPr>
              <a:t>DAY 6</a:t>
            </a:r>
          </a:p>
        </p:txBody>
      </p:sp>
      <p:grpSp>
        <p:nvGrpSpPr>
          <p:cNvPr id="6" name="Group 6"/>
          <p:cNvGrpSpPr/>
          <p:nvPr/>
        </p:nvGrpSpPr>
        <p:grpSpPr>
          <a:xfrm>
            <a:off x="4645400" y="-612613"/>
            <a:ext cx="15955521" cy="3900861"/>
            <a:chOff x="0" y="0"/>
            <a:chExt cx="1012092" cy="247440"/>
          </a:xfrm>
        </p:grpSpPr>
        <p:sp>
          <p:nvSpPr>
            <p:cNvPr id="7" name="Freeform 7"/>
            <p:cNvSpPr/>
            <p:nvPr/>
          </p:nvSpPr>
          <p:spPr>
            <a:xfrm>
              <a:off x="0" y="0"/>
              <a:ext cx="1012092" cy="247440"/>
            </a:xfrm>
            <a:custGeom>
              <a:avLst/>
              <a:gdLst/>
              <a:ahLst/>
              <a:cxnLst/>
              <a:rect l="l" t="t" r="r" b="b"/>
              <a:pathLst>
                <a:path w="1012092" h="247440">
                  <a:moveTo>
                    <a:pt x="203200" y="0"/>
                  </a:moveTo>
                  <a:lnTo>
                    <a:pt x="808892" y="0"/>
                  </a:lnTo>
                  <a:lnTo>
                    <a:pt x="1012092" y="247440"/>
                  </a:lnTo>
                  <a:lnTo>
                    <a:pt x="0" y="247440"/>
                  </a:lnTo>
                  <a:lnTo>
                    <a:pt x="203200" y="0"/>
                  </a:lnTo>
                  <a:close/>
                </a:path>
              </a:pathLst>
            </a:custGeom>
            <a:solidFill>
              <a:srgbClr val="4A6D55"/>
            </a:solidFill>
          </p:spPr>
        </p:sp>
        <p:sp>
          <p:nvSpPr>
            <p:cNvPr id="8" name="TextBox 8"/>
            <p:cNvSpPr txBox="1"/>
            <p:nvPr/>
          </p:nvSpPr>
          <p:spPr>
            <a:xfrm>
              <a:off x="127000" y="-38100"/>
              <a:ext cx="758092" cy="285540"/>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5976313" y="4568831"/>
            <a:ext cx="4930257" cy="4930257"/>
            <a:chOff x="0" y="0"/>
            <a:chExt cx="812800" cy="812800"/>
          </a:xfrm>
        </p:grpSpPr>
        <p:sp>
          <p:nvSpPr>
            <p:cNvPr id="10" name="Freeform 10"/>
            <p:cNvSpPr/>
            <p:nvPr/>
          </p:nvSpPr>
          <p:spPr>
            <a:xfrm>
              <a:off x="0" y="0"/>
              <a:ext cx="812800" cy="812800"/>
            </a:xfrm>
            <a:custGeom>
              <a:avLst/>
              <a:gdLst/>
              <a:ahLst/>
              <a:cxnLst/>
              <a:rect l="l" t="t" r="r" b="b"/>
              <a:pathLst>
                <a:path w="812800" h="812800">
                  <a:moveTo>
                    <a:pt x="36117" y="0"/>
                  </a:moveTo>
                  <a:lnTo>
                    <a:pt x="776683" y="0"/>
                  </a:lnTo>
                  <a:cubicBezTo>
                    <a:pt x="796630" y="0"/>
                    <a:pt x="812800" y="16170"/>
                    <a:pt x="812800" y="36117"/>
                  </a:cubicBezTo>
                  <a:lnTo>
                    <a:pt x="812800" y="776683"/>
                  </a:lnTo>
                  <a:cubicBezTo>
                    <a:pt x="812800" y="796630"/>
                    <a:pt x="796630" y="812800"/>
                    <a:pt x="776683" y="812800"/>
                  </a:cubicBezTo>
                  <a:lnTo>
                    <a:pt x="36117" y="812800"/>
                  </a:lnTo>
                  <a:cubicBezTo>
                    <a:pt x="16170" y="812800"/>
                    <a:pt x="0" y="796630"/>
                    <a:pt x="0" y="776683"/>
                  </a:cubicBezTo>
                  <a:lnTo>
                    <a:pt x="0" y="36117"/>
                  </a:lnTo>
                  <a:cubicBezTo>
                    <a:pt x="0" y="16170"/>
                    <a:pt x="16170" y="0"/>
                    <a:pt x="36117" y="0"/>
                  </a:cubicBezTo>
                  <a:close/>
                </a:path>
              </a:pathLst>
            </a:custGeom>
            <a:blipFill>
              <a:blip r:embed="rId2"/>
              <a:stretch>
                <a:fillRect l="-38996" r="-38996"/>
              </a:stretch>
            </a:blipFill>
          </p:spPr>
        </p:sp>
      </p:grpSp>
      <p:grpSp>
        <p:nvGrpSpPr>
          <p:cNvPr id="11" name="Group 11"/>
          <p:cNvGrpSpPr/>
          <p:nvPr/>
        </p:nvGrpSpPr>
        <p:grpSpPr>
          <a:xfrm>
            <a:off x="709987" y="4568831"/>
            <a:ext cx="4930257" cy="4930257"/>
            <a:chOff x="0" y="0"/>
            <a:chExt cx="812800" cy="812800"/>
          </a:xfrm>
        </p:grpSpPr>
        <p:sp>
          <p:nvSpPr>
            <p:cNvPr id="12" name="Freeform 12"/>
            <p:cNvSpPr/>
            <p:nvPr/>
          </p:nvSpPr>
          <p:spPr>
            <a:xfrm>
              <a:off x="0" y="0"/>
              <a:ext cx="812800" cy="812800"/>
            </a:xfrm>
            <a:custGeom>
              <a:avLst/>
              <a:gdLst/>
              <a:ahLst/>
              <a:cxnLst/>
              <a:rect l="l" t="t" r="r" b="b"/>
              <a:pathLst>
                <a:path w="812800" h="812800">
                  <a:moveTo>
                    <a:pt x="36117" y="0"/>
                  </a:moveTo>
                  <a:lnTo>
                    <a:pt x="776683" y="0"/>
                  </a:lnTo>
                  <a:cubicBezTo>
                    <a:pt x="796630" y="0"/>
                    <a:pt x="812800" y="16170"/>
                    <a:pt x="812800" y="36117"/>
                  </a:cubicBezTo>
                  <a:lnTo>
                    <a:pt x="812800" y="776683"/>
                  </a:lnTo>
                  <a:cubicBezTo>
                    <a:pt x="812800" y="796630"/>
                    <a:pt x="796630" y="812800"/>
                    <a:pt x="776683" y="812800"/>
                  </a:cubicBezTo>
                  <a:lnTo>
                    <a:pt x="36117" y="812800"/>
                  </a:lnTo>
                  <a:cubicBezTo>
                    <a:pt x="16170" y="812800"/>
                    <a:pt x="0" y="796630"/>
                    <a:pt x="0" y="776683"/>
                  </a:cubicBezTo>
                  <a:lnTo>
                    <a:pt x="0" y="36117"/>
                  </a:lnTo>
                  <a:cubicBezTo>
                    <a:pt x="0" y="16170"/>
                    <a:pt x="16170" y="0"/>
                    <a:pt x="36117" y="0"/>
                  </a:cubicBezTo>
                  <a:close/>
                </a:path>
              </a:pathLst>
            </a:custGeom>
            <a:blipFill>
              <a:blip r:embed="rId3"/>
              <a:stretch>
                <a:fillRect l="-38996" r="-38996"/>
              </a:stretch>
            </a:blipFill>
          </p:spPr>
        </p:sp>
      </p:grpSp>
      <p:sp>
        <p:nvSpPr>
          <p:cNvPr id="13" name="TextBox 13"/>
          <p:cNvSpPr txBox="1"/>
          <p:nvPr/>
        </p:nvSpPr>
        <p:spPr>
          <a:xfrm>
            <a:off x="7613571" y="968078"/>
            <a:ext cx="9645729" cy="1052957"/>
          </a:xfrm>
          <a:prstGeom prst="rect">
            <a:avLst/>
          </a:prstGeom>
        </p:spPr>
        <p:txBody>
          <a:bodyPr lIns="0" tIns="0" rIns="0" bIns="0" rtlCol="0" anchor="t">
            <a:spAutoFit/>
          </a:bodyPr>
          <a:lstStyle/>
          <a:p>
            <a:pPr algn="ctr">
              <a:lnSpc>
                <a:spcPts val="8638"/>
              </a:lnSpc>
              <a:spcBef>
                <a:spcPct val="0"/>
              </a:spcBef>
            </a:pPr>
            <a:r>
              <a:rPr lang="en-US" sz="6170" b="1">
                <a:solidFill>
                  <a:srgbClr val="FFFFFF"/>
                </a:solidFill>
                <a:latin typeface="TT Hoves Bold"/>
                <a:ea typeface="TT Hoves Bold"/>
                <a:cs typeface="TT Hoves Bold"/>
                <a:sym typeface="TT Hoves Bold"/>
              </a:rPr>
              <a:t>BLOOD DONATION CAMP</a:t>
            </a:r>
          </a:p>
        </p:txBody>
      </p:sp>
      <p:sp>
        <p:nvSpPr>
          <p:cNvPr id="14" name="TextBox 14"/>
          <p:cNvSpPr txBox="1"/>
          <p:nvPr/>
        </p:nvSpPr>
        <p:spPr>
          <a:xfrm>
            <a:off x="709987" y="1963885"/>
            <a:ext cx="1655460" cy="426880"/>
          </a:xfrm>
          <a:prstGeom prst="rect">
            <a:avLst/>
          </a:prstGeom>
        </p:spPr>
        <p:txBody>
          <a:bodyPr lIns="0" tIns="0" rIns="0" bIns="0" rtlCol="0" anchor="t">
            <a:spAutoFit/>
          </a:bodyPr>
          <a:lstStyle/>
          <a:p>
            <a:pPr algn="ctr">
              <a:lnSpc>
                <a:spcPts val="3432"/>
              </a:lnSpc>
              <a:spcBef>
                <a:spcPct val="0"/>
              </a:spcBef>
            </a:pPr>
            <a:r>
              <a:rPr lang="en-US" sz="2451">
                <a:solidFill>
                  <a:srgbClr val="FFFFFF"/>
                </a:solidFill>
                <a:latin typeface="Public Sans"/>
                <a:ea typeface="Public Sans"/>
                <a:cs typeface="Public Sans"/>
                <a:sym typeface="Public Sans"/>
              </a:rPr>
              <a:t>22.03.2024</a:t>
            </a:r>
          </a:p>
        </p:txBody>
      </p:sp>
      <p:sp>
        <p:nvSpPr>
          <p:cNvPr id="15" name="TextBox 15"/>
          <p:cNvSpPr txBox="1"/>
          <p:nvPr/>
        </p:nvSpPr>
        <p:spPr>
          <a:xfrm>
            <a:off x="11755298" y="4492631"/>
            <a:ext cx="5882165" cy="5171923"/>
          </a:xfrm>
          <a:prstGeom prst="rect">
            <a:avLst/>
          </a:prstGeom>
        </p:spPr>
        <p:txBody>
          <a:bodyPr lIns="0" tIns="0" rIns="0" bIns="0" rtlCol="0" anchor="t">
            <a:spAutoFit/>
          </a:bodyPr>
          <a:lstStyle/>
          <a:p>
            <a:pPr algn="just">
              <a:lnSpc>
                <a:spcPts val="4111"/>
              </a:lnSpc>
              <a:spcBef>
                <a:spcPct val="0"/>
              </a:spcBef>
            </a:pPr>
            <a:r>
              <a:rPr lang="en-US" sz="2936">
                <a:solidFill>
                  <a:srgbClr val="000000"/>
                </a:solidFill>
                <a:latin typeface="Public Sans"/>
                <a:ea typeface="Public Sans"/>
                <a:cs typeface="Public Sans"/>
                <a:sym typeface="Public Sans"/>
              </a:rPr>
              <a:t>Volunteers received practical</a:t>
            </a:r>
          </a:p>
          <a:p>
            <a:pPr algn="just">
              <a:lnSpc>
                <a:spcPts val="4111"/>
              </a:lnSpc>
              <a:spcBef>
                <a:spcPct val="0"/>
              </a:spcBef>
            </a:pPr>
            <a:r>
              <a:rPr lang="en-US" sz="2936">
                <a:solidFill>
                  <a:srgbClr val="000000"/>
                </a:solidFill>
                <a:latin typeface="Public Sans"/>
                <a:ea typeface="Public Sans"/>
                <a:cs typeface="Public Sans"/>
                <a:sym typeface="Public Sans"/>
              </a:rPr>
              <a:t>demonstrations on administering </a:t>
            </a:r>
          </a:p>
          <a:p>
            <a:pPr algn="just">
              <a:lnSpc>
                <a:spcPts val="4111"/>
              </a:lnSpc>
              <a:spcBef>
                <a:spcPct val="0"/>
              </a:spcBef>
            </a:pPr>
            <a:r>
              <a:rPr lang="en-US" sz="2936">
                <a:solidFill>
                  <a:srgbClr val="000000"/>
                </a:solidFill>
                <a:latin typeface="Public Sans"/>
                <a:ea typeface="Public Sans"/>
                <a:cs typeface="Public Sans"/>
                <a:sym typeface="Public Sans"/>
              </a:rPr>
              <a:t>basic first aid, including CPR and </a:t>
            </a:r>
          </a:p>
          <a:p>
            <a:pPr algn="just">
              <a:lnSpc>
                <a:spcPts val="4111"/>
              </a:lnSpc>
              <a:spcBef>
                <a:spcPct val="0"/>
              </a:spcBef>
            </a:pPr>
            <a:r>
              <a:rPr lang="en-US" sz="2936">
                <a:solidFill>
                  <a:srgbClr val="000000"/>
                </a:solidFill>
                <a:latin typeface="Public Sans"/>
                <a:ea typeface="Public Sans"/>
                <a:cs typeface="Public Sans"/>
                <a:sym typeface="Public Sans"/>
              </a:rPr>
              <a:t>treating wounds. A road safety </a:t>
            </a:r>
          </a:p>
          <a:p>
            <a:pPr algn="just">
              <a:lnSpc>
                <a:spcPts val="4111"/>
              </a:lnSpc>
              <a:spcBef>
                <a:spcPct val="0"/>
              </a:spcBef>
            </a:pPr>
            <a:r>
              <a:rPr lang="en-US" sz="2936">
                <a:solidFill>
                  <a:srgbClr val="000000"/>
                </a:solidFill>
                <a:latin typeface="Public Sans"/>
                <a:ea typeface="Public Sans"/>
                <a:cs typeface="Public Sans"/>
                <a:sym typeface="Public Sans"/>
              </a:rPr>
              <a:t>workshop emphasized the </a:t>
            </a:r>
          </a:p>
          <a:p>
            <a:pPr algn="just">
              <a:lnSpc>
                <a:spcPts val="4111"/>
              </a:lnSpc>
              <a:spcBef>
                <a:spcPct val="0"/>
              </a:spcBef>
            </a:pPr>
            <a:r>
              <a:rPr lang="en-US" sz="2936">
                <a:solidFill>
                  <a:srgbClr val="000000"/>
                </a:solidFill>
                <a:latin typeface="Public Sans"/>
                <a:ea typeface="Public Sans"/>
                <a:cs typeface="Public Sans"/>
                <a:sym typeface="Public Sans"/>
              </a:rPr>
              <a:t>importance of following</a:t>
            </a:r>
          </a:p>
          <a:p>
            <a:pPr algn="just">
              <a:lnSpc>
                <a:spcPts val="4111"/>
              </a:lnSpc>
              <a:spcBef>
                <a:spcPct val="0"/>
              </a:spcBef>
            </a:pPr>
            <a:r>
              <a:rPr lang="en-US" sz="2936">
                <a:solidFill>
                  <a:srgbClr val="000000"/>
                </a:solidFill>
                <a:latin typeface="Public Sans"/>
                <a:ea typeface="Public Sans"/>
                <a:cs typeface="Public Sans"/>
                <a:sym typeface="Public Sans"/>
              </a:rPr>
              <a:t>traffic rules, wearing helmets</a:t>
            </a:r>
          </a:p>
          <a:p>
            <a:pPr algn="just">
              <a:lnSpc>
                <a:spcPts val="4111"/>
              </a:lnSpc>
              <a:spcBef>
                <a:spcPct val="0"/>
              </a:spcBef>
            </a:pPr>
            <a:r>
              <a:rPr lang="en-US" sz="2936">
                <a:solidFill>
                  <a:srgbClr val="000000"/>
                </a:solidFill>
                <a:latin typeface="Public Sans"/>
                <a:ea typeface="Public Sans"/>
                <a:cs typeface="Public Sans"/>
                <a:sym typeface="Public Sans"/>
              </a:rPr>
              <a:t>and seat belts, and avoiding </a:t>
            </a:r>
          </a:p>
          <a:p>
            <a:pPr algn="just">
              <a:lnSpc>
                <a:spcPts val="4111"/>
              </a:lnSpc>
              <a:spcBef>
                <a:spcPct val="0"/>
              </a:spcBef>
            </a:pPr>
            <a:r>
              <a:rPr lang="en-US" sz="2936">
                <a:solidFill>
                  <a:srgbClr val="000000"/>
                </a:solidFill>
                <a:latin typeface="Public Sans"/>
                <a:ea typeface="Public Sans"/>
                <a:cs typeface="Public Sans"/>
                <a:sym typeface="Public Sans"/>
              </a:rPr>
              <a:t>distractions while driving.</a:t>
            </a:r>
          </a:p>
          <a:p>
            <a:pPr algn="just">
              <a:lnSpc>
                <a:spcPts val="4111"/>
              </a:lnSpc>
              <a:spcBef>
                <a:spcPct val="0"/>
              </a:spcBef>
            </a:pPr>
            <a:endParaRPr lang="en-US" sz="2936">
              <a:solidFill>
                <a:srgbClr val="000000"/>
              </a:solidFill>
              <a:latin typeface="Public Sans"/>
              <a:ea typeface="Public Sans"/>
              <a:cs typeface="Public Sans"/>
              <a:sym typeface="Public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24259" y="-2727870"/>
            <a:ext cx="21853498" cy="5455740"/>
            <a:chOff x="0" y="0"/>
            <a:chExt cx="1012092" cy="252670"/>
          </a:xfrm>
        </p:grpSpPr>
        <p:sp>
          <p:nvSpPr>
            <p:cNvPr id="3" name="Freeform 3"/>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4A6D55"/>
            </a:solidFill>
          </p:spPr>
        </p:sp>
        <p:sp>
          <p:nvSpPr>
            <p:cNvPr id="4" name="TextBox 4"/>
            <p:cNvSpPr txBox="1"/>
            <p:nvPr/>
          </p:nvSpPr>
          <p:spPr>
            <a:xfrm>
              <a:off x="127000" y="-38100"/>
              <a:ext cx="758092" cy="29077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6258005" y="-88241"/>
            <a:ext cx="15118279" cy="3185392"/>
            <a:chOff x="0" y="0"/>
            <a:chExt cx="1216146" cy="256240"/>
          </a:xfrm>
        </p:grpSpPr>
        <p:sp>
          <p:nvSpPr>
            <p:cNvPr id="6" name="Freeform 6"/>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12372A"/>
            </a:solidFill>
          </p:spPr>
        </p:sp>
        <p:sp>
          <p:nvSpPr>
            <p:cNvPr id="7" name="TextBox 7"/>
            <p:cNvSpPr txBox="1"/>
            <p:nvPr/>
          </p:nvSpPr>
          <p:spPr>
            <a:xfrm>
              <a:off x="127000" y="-38100"/>
              <a:ext cx="962146" cy="294340"/>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605678" y="3674831"/>
            <a:ext cx="17288170" cy="7168881"/>
          </a:xfrm>
          <a:prstGeom prst="rect">
            <a:avLst/>
          </a:prstGeom>
        </p:spPr>
        <p:txBody>
          <a:bodyPr lIns="0" tIns="0" rIns="0" bIns="0" rtlCol="0" anchor="t">
            <a:spAutoFit/>
          </a:bodyPr>
          <a:lstStyle/>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Health Awareness </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Orientation Programs</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NSS Special Camps conducted every year</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Awareness Camps</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Tree Plantations</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Poster Making Competitions</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Village visit to aware people about cleanliness</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Encouraging youth to enthusiastically in the process of national development</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Developing leadership qualities</a:t>
            </a:r>
          </a:p>
          <a:p>
            <a:pPr marL="676971" lvl="1" indent="-338486" algn="just">
              <a:lnSpc>
                <a:spcPts val="4389"/>
              </a:lnSpc>
              <a:buFont typeface="Arial"/>
              <a:buChar char="•"/>
            </a:pPr>
            <a:r>
              <a:rPr lang="en-US" sz="3135">
                <a:solidFill>
                  <a:srgbClr val="2A2E3A"/>
                </a:solidFill>
                <a:latin typeface="Public Sans"/>
                <a:ea typeface="Public Sans"/>
                <a:cs typeface="Public Sans"/>
                <a:sym typeface="Public Sans"/>
              </a:rPr>
              <a:t>Expert Talks on various important topics</a:t>
            </a:r>
          </a:p>
          <a:p>
            <a:pPr algn="just">
              <a:lnSpc>
                <a:spcPts val="4389"/>
              </a:lnSpc>
            </a:pPr>
            <a:endParaRPr lang="en-US" sz="3135">
              <a:solidFill>
                <a:srgbClr val="2A2E3A"/>
              </a:solidFill>
              <a:latin typeface="Public Sans"/>
              <a:ea typeface="Public Sans"/>
              <a:cs typeface="Public Sans"/>
              <a:sym typeface="Public Sans"/>
            </a:endParaRPr>
          </a:p>
          <a:p>
            <a:pPr algn="just">
              <a:lnSpc>
                <a:spcPts val="4389"/>
              </a:lnSpc>
            </a:pPr>
            <a:endParaRPr lang="en-US" sz="3135">
              <a:solidFill>
                <a:srgbClr val="2A2E3A"/>
              </a:solidFill>
              <a:latin typeface="Public Sans"/>
              <a:ea typeface="Public Sans"/>
              <a:cs typeface="Public Sans"/>
              <a:sym typeface="Public Sans"/>
            </a:endParaRPr>
          </a:p>
          <a:p>
            <a:pPr algn="just">
              <a:lnSpc>
                <a:spcPts val="4389"/>
              </a:lnSpc>
              <a:spcBef>
                <a:spcPct val="0"/>
              </a:spcBef>
            </a:pPr>
            <a:endParaRPr lang="en-US" sz="3135">
              <a:solidFill>
                <a:srgbClr val="2A2E3A"/>
              </a:solidFill>
              <a:latin typeface="Public Sans"/>
              <a:ea typeface="Public Sans"/>
              <a:cs typeface="Public Sans"/>
              <a:sym typeface="Public Sans"/>
            </a:endParaRPr>
          </a:p>
        </p:txBody>
      </p:sp>
      <p:sp>
        <p:nvSpPr>
          <p:cNvPr id="9" name="TextBox 9"/>
          <p:cNvSpPr txBox="1"/>
          <p:nvPr/>
        </p:nvSpPr>
        <p:spPr>
          <a:xfrm>
            <a:off x="605678" y="1028700"/>
            <a:ext cx="6290438" cy="914425"/>
          </a:xfrm>
          <a:prstGeom prst="rect">
            <a:avLst/>
          </a:prstGeom>
        </p:spPr>
        <p:txBody>
          <a:bodyPr lIns="0" tIns="0" rIns="0" bIns="0" rtlCol="0" anchor="t">
            <a:spAutoFit/>
          </a:bodyPr>
          <a:lstStyle/>
          <a:p>
            <a:pPr algn="l">
              <a:lnSpc>
                <a:spcPts val="7266"/>
              </a:lnSpc>
            </a:pPr>
            <a:r>
              <a:rPr lang="en-US" sz="6055" b="1">
                <a:solidFill>
                  <a:srgbClr val="FFFFFF"/>
                </a:solidFill>
                <a:latin typeface="TT Hoves Bold"/>
                <a:ea typeface="TT Hoves Bold"/>
                <a:cs typeface="TT Hoves Bold"/>
                <a:sym typeface="TT Hoves Bold"/>
              </a:rPr>
              <a:t>NSS ACTIVITIES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488312"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709987" y="987875"/>
            <a:ext cx="4990988" cy="1033160"/>
          </a:xfrm>
          <a:prstGeom prst="rect">
            <a:avLst/>
          </a:prstGeom>
        </p:spPr>
        <p:txBody>
          <a:bodyPr lIns="0" tIns="0" rIns="0" bIns="0" rtlCol="0" anchor="t">
            <a:spAutoFit/>
          </a:bodyPr>
          <a:lstStyle/>
          <a:p>
            <a:pPr algn="l">
              <a:lnSpc>
                <a:spcPts val="8195"/>
              </a:lnSpc>
            </a:pPr>
            <a:r>
              <a:rPr lang="en-US" sz="6829" b="1">
                <a:solidFill>
                  <a:srgbClr val="FFFFFF"/>
                </a:solidFill>
                <a:latin typeface="TT Hoves Bold"/>
                <a:ea typeface="TT Hoves Bold"/>
                <a:cs typeface="TT Hoves Bold"/>
                <a:sym typeface="TT Hoves Bold"/>
              </a:rPr>
              <a:t>DAY 7</a:t>
            </a:r>
          </a:p>
        </p:txBody>
      </p:sp>
      <p:grpSp>
        <p:nvGrpSpPr>
          <p:cNvPr id="6" name="Group 6"/>
          <p:cNvGrpSpPr/>
          <p:nvPr/>
        </p:nvGrpSpPr>
        <p:grpSpPr>
          <a:xfrm>
            <a:off x="4645400" y="-612613"/>
            <a:ext cx="16274771" cy="3900861"/>
            <a:chOff x="0" y="0"/>
            <a:chExt cx="1032343" cy="247440"/>
          </a:xfrm>
        </p:grpSpPr>
        <p:sp>
          <p:nvSpPr>
            <p:cNvPr id="7" name="Freeform 7"/>
            <p:cNvSpPr/>
            <p:nvPr/>
          </p:nvSpPr>
          <p:spPr>
            <a:xfrm>
              <a:off x="0" y="0"/>
              <a:ext cx="1032343" cy="247440"/>
            </a:xfrm>
            <a:custGeom>
              <a:avLst/>
              <a:gdLst/>
              <a:ahLst/>
              <a:cxnLst/>
              <a:rect l="l" t="t" r="r" b="b"/>
              <a:pathLst>
                <a:path w="1032343" h="247440">
                  <a:moveTo>
                    <a:pt x="203200" y="0"/>
                  </a:moveTo>
                  <a:lnTo>
                    <a:pt x="829143" y="0"/>
                  </a:lnTo>
                  <a:lnTo>
                    <a:pt x="1032343" y="247440"/>
                  </a:lnTo>
                  <a:lnTo>
                    <a:pt x="0" y="247440"/>
                  </a:lnTo>
                  <a:lnTo>
                    <a:pt x="203200" y="0"/>
                  </a:lnTo>
                  <a:close/>
                </a:path>
              </a:pathLst>
            </a:custGeom>
            <a:solidFill>
              <a:srgbClr val="4A6D55"/>
            </a:solidFill>
          </p:spPr>
        </p:sp>
        <p:sp>
          <p:nvSpPr>
            <p:cNvPr id="8" name="TextBox 8"/>
            <p:cNvSpPr txBox="1"/>
            <p:nvPr/>
          </p:nvSpPr>
          <p:spPr>
            <a:xfrm>
              <a:off x="127000" y="-38100"/>
              <a:ext cx="778343" cy="285540"/>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7723287" y="968078"/>
            <a:ext cx="9426297" cy="1052957"/>
          </a:xfrm>
          <a:prstGeom prst="rect">
            <a:avLst/>
          </a:prstGeom>
        </p:spPr>
        <p:txBody>
          <a:bodyPr lIns="0" tIns="0" rIns="0" bIns="0" rtlCol="0" anchor="t">
            <a:spAutoFit/>
          </a:bodyPr>
          <a:lstStyle/>
          <a:p>
            <a:pPr algn="ctr">
              <a:lnSpc>
                <a:spcPts val="8638"/>
              </a:lnSpc>
              <a:spcBef>
                <a:spcPct val="0"/>
              </a:spcBef>
            </a:pPr>
            <a:r>
              <a:rPr lang="en-US" sz="6170" b="1">
                <a:solidFill>
                  <a:srgbClr val="FFFFFF"/>
                </a:solidFill>
                <a:latin typeface="TT Hoves Bold"/>
                <a:ea typeface="TT Hoves Bold"/>
                <a:cs typeface="TT Hoves Bold"/>
                <a:sym typeface="TT Hoves Bold"/>
              </a:rPr>
              <a:t>VISIT TO QILA MUBARAK</a:t>
            </a:r>
          </a:p>
        </p:txBody>
      </p:sp>
      <p:grpSp>
        <p:nvGrpSpPr>
          <p:cNvPr id="10" name="Group 10"/>
          <p:cNvGrpSpPr/>
          <p:nvPr/>
        </p:nvGrpSpPr>
        <p:grpSpPr>
          <a:xfrm>
            <a:off x="-5362840" y="3288248"/>
            <a:ext cx="7087806" cy="6998752"/>
            <a:chOff x="0" y="0"/>
            <a:chExt cx="9450408" cy="9331669"/>
          </a:xfrm>
        </p:grpSpPr>
        <p:grpSp>
          <p:nvGrpSpPr>
            <p:cNvPr id="11" name="Group 11"/>
            <p:cNvGrpSpPr/>
            <p:nvPr/>
          </p:nvGrpSpPr>
          <p:grpSpPr>
            <a:xfrm>
              <a:off x="1119990" y="0"/>
              <a:ext cx="8330417" cy="9331669"/>
              <a:chOff x="0" y="0"/>
              <a:chExt cx="1561237" cy="1748886"/>
            </a:xfrm>
          </p:grpSpPr>
          <p:sp>
            <p:nvSpPr>
              <p:cNvPr id="12" name="Freeform 12"/>
              <p:cNvSpPr/>
              <p:nvPr/>
            </p:nvSpPr>
            <p:spPr>
              <a:xfrm>
                <a:off x="0" y="0"/>
                <a:ext cx="1561237" cy="1748886"/>
              </a:xfrm>
              <a:custGeom>
                <a:avLst/>
                <a:gdLst/>
                <a:ahLst/>
                <a:cxnLst/>
                <a:rect l="l" t="t" r="r" b="b"/>
                <a:pathLst>
                  <a:path w="1561237" h="1748886">
                    <a:moveTo>
                      <a:pt x="0" y="0"/>
                    </a:moveTo>
                    <a:lnTo>
                      <a:pt x="1561237" y="0"/>
                    </a:lnTo>
                    <a:lnTo>
                      <a:pt x="1561237" y="1748886"/>
                    </a:lnTo>
                    <a:lnTo>
                      <a:pt x="0" y="1748886"/>
                    </a:lnTo>
                    <a:close/>
                  </a:path>
                </a:pathLst>
              </a:custGeom>
              <a:solidFill>
                <a:srgbClr val="4A6D55"/>
              </a:solidFill>
            </p:spPr>
          </p:sp>
          <p:sp>
            <p:nvSpPr>
              <p:cNvPr id="13" name="TextBox 13"/>
              <p:cNvSpPr txBox="1"/>
              <p:nvPr/>
            </p:nvSpPr>
            <p:spPr>
              <a:xfrm>
                <a:off x="0" y="-57150"/>
                <a:ext cx="1561237" cy="1806036"/>
              </a:xfrm>
              <a:prstGeom prst="rect">
                <a:avLst/>
              </a:prstGeom>
            </p:spPr>
            <p:txBody>
              <a:bodyPr lIns="50800" tIns="50800" rIns="50800" bIns="50800" rtlCol="0" anchor="ctr"/>
              <a:lstStyle/>
              <a:p>
                <a:pPr algn="ctr">
                  <a:lnSpc>
                    <a:spcPts val="3079"/>
                  </a:lnSpc>
                </a:pPr>
                <a:endParaRPr/>
              </a:p>
            </p:txBody>
          </p:sp>
        </p:grpSp>
        <p:grpSp>
          <p:nvGrpSpPr>
            <p:cNvPr id="14" name="Group 14"/>
            <p:cNvGrpSpPr/>
            <p:nvPr/>
          </p:nvGrpSpPr>
          <p:grpSpPr>
            <a:xfrm>
              <a:off x="0" y="0"/>
              <a:ext cx="8330417" cy="9331669"/>
              <a:chOff x="0" y="0"/>
              <a:chExt cx="1561237" cy="1748886"/>
            </a:xfrm>
          </p:grpSpPr>
          <p:sp>
            <p:nvSpPr>
              <p:cNvPr id="15" name="Freeform 15"/>
              <p:cNvSpPr/>
              <p:nvPr/>
            </p:nvSpPr>
            <p:spPr>
              <a:xfrm>
                <a:off x="0" y="0"/>
                <a:ext cx="1561237" cy="1748886"/>
              </a:xfrm>
              <a:custGeom>
                <a:avLst/>
                <a:gdLst/>
                <a:ahLst/>
                <a:cxnLst/>
                <a:rect l="l" t="t" r="r" b="b"/>
                <a:pathLst>
                  <a:path w="1561237" h="1748886">
                    <a:moveTo>
                      <a:pt x="0" y="0"/>
                    </a:moveTo>
                    <a:lnTo>
                      <a:pt x="1561237" y="0"/>
                    </a:lnTo>
                    <a:lnTo>
                      <a:pt x="1561237" y="1748886"/>
                    </a:lnTo>
                    <a:lnTo>
                      <a:pt x="0" y="1748886"/>
                    </a:lnTo>
                    <a:close/>
                  </a:path>
                </a:pathLst>
              </a:custGeom>
              <a:solidFill>
                <a:srgbClr val="12372A"/>
              </a:solidFill>
            </p:spPr>
          </p:sp>
          <p:sp>
            <p:nvSpPr>
              <p:cNvPr id="16" name="TextBox 16"/>
              <p:cNvSpPr txBox="1"/>
              <p:nvPr/>
            </p:nvSpPr>
            <p:spPr>
              <a:xfrm>
                <a:off x="0" y="-57150"/>
                <a:ext cx="1561237" cy="1806036"/>
              </a:xfrm>
              <a:prstGeom prst="rect">
                <a:avLst/>
              </a:prstGeom>
            </p:spPr>
            <p:txBody>
              <a:bodyPr lIns="50800" tIns="50800" rIns="50800" bIns="50800" rtlCol="0" anchor="ctr"/>
              <a:lstStyle/>
              <a:p>
                <a:pPr algn="ctr">
                  <a:lnSpc>
                    <a:spcPts val="3079"/>
                  </a:lnSpc>
                </a:pPr>
                <a:endParaRPr/>
              </a:p>
            </p:txBody>
          </p:sp>
        </p:grpSp>
      </p:grpSp>
      <p:grpSp>
        <p:nvGrpSpPr>
          <p:cNvPr id="17" name="Group 17"/>
          <p:cNvGrpSpPr/>
          <p:nvPr/>
        </p:nvGrpSpPr>
        <p:grpSpPr>
          <a:xfrm>
            <a:off x="9658350" y="4484273"/>
            <a:ext cx="7705002" cy="5246370"/>
            <a:chOff x="0" y="0"/>
            <a:chExt cx="1193706" cy="812800"/>
          </a:xfrm>
        </p:grpSpPr>
        <p:sp>
          <p:nvSpPr>
            <p:cNvPr id="18" name="Freeform 18"/>
            <p:cNvSpPr/>
            <p:nvPr/>
          </p:nvSpPr>
          <p:spPr>
            <a:xfrm>
              <a:off x="0" y="0"/>
              <a:ext cx="1193706" cy="812800"/>
            </a:xfrm>
            <a:custGeom>
              <a:avLst/>
              <a:gdLst/>
              <a:ahLst/>
              <a:cxnLst/>
              <a:rect l="l" t="t" r="r" b="b"/>
              <a:pathLst>
                <a:path w="1193706" h="812800">
                  <a:moveTo>
                    <a:pt x="23110" y="0"/>
                  </a:moveTo>
                  <a:lnTo>
                    <a:pt x="1170596" y="0"/>
                  </a:lnTo>
                  <a:cubicBezTo>
                    <a:pt x="1183360" y="0"/>
                    <a:pt x="1193706" y="10347"/>
                    <a:pt x="1193706" y="23110"/>
                  </a:cubicBezTo>
                  <a:lnTo>
                    <a:pt x="1193706" y="789690"/>
                  </a:lnTo>
                  <a:cubicBezTo>
                    <a:pt x="1193706" y="795819"/>
                    <a:pt x="1191272" y="801697"/>
                    <a:pt x="1186938" y="806031"/>
                  </a:cubicBezTo>
                  <a:cubicBezTo>
                    <a:pt x="1182604" y="810365"/>
                    <a:pt x="1176725" y="812800"/>
                    <a:pt x="1170596" y="812800"/>
                  </a:cubicBezTo>
                  <a:lnTo>
                    <a:pt x="23110" y="812800"/>
                  </a:lnTo>
                  <a:cubicBezTo>
                    <a:pt x="16981" y="812800"/>
                    <a:pt x="11103" y="810365"/>
                    <a:pt x="6769" y="806031"/>
                  </a:cubicBezTo>
                  <a:cubicBezTo>
                    <a:pt x="2435" y="801697"/>
                    <a:pt x="0" y="795819"/>
                    <a:pt x="0" y="789690"/>
                  </a:cubicBezTo>
                  <a:lnTo>
                    <a:pt x="0" y="23110"/>
                  </a:lnTo>
                  <a:cubicBezTo>
                    <a:pt x="0" y="16981"/>
                    <a:pt x="2435" y="11103"/>
                    <a:pt x="6769" y="6769"/>
                  </a:cubicBezTo>
                  <a:cubicBezTo>
                    <a:pt x="11103" y="2435"/>
                    <a:pt x="16981" y="0"/>
                    <a:pt x="23110" y="0"/>
                  </a:cubicBezTo>
                  <a:close/>
                </a:path>
              </a:pathLst>
            </a:custGeom>
            <a:blipFill>
              <a:blip r:embed="rId2"/>
              <a:stretch>
                <a:fillRect t="-5007" b="-5007"/>
              </a:stretch>
            </a:blipFill>
          </p:spPr>
        </p:sp>
      </p:grpSp>
      <p:grpSp>
        <p:nvGrpSpPr>
          <p:cNvPr id="19" name="Group 19"/>
          <p:cNvGrpSpPr/>
          <p:nvPr/>
        </p:nvGrpSpPr>
        <p:grpSpPr>
          <a:xfrm>
            <a:off x="2238467" y="4484273"/>
            <a:ext cx="6905533" cy="5246370"/>
            <a:chOff x="0" y="0"/>
            <a:chExt cx="1069848" cy="812800"/>
          </a:xfrm>
        </p:grpSpPr>
        <p:sp>
          <p:nvSpPr>
            <p:cNvPr id="20" name="Freeform 20"/>
            <p:cNvSpPr/>
            <p:nvPr/>
          </p:nvSpPr>
          <p:spPr>
            <a:xfrm>
              <a:off x="0" y="0"/>
              <a:ext cx="1069848" cy="812800"/>
            </a:xfrm>
            <a:custGeom>
              <a:avLst/>
              <a:gdLst/>
              <a:ahLst/>
              <a:cxnLst/>
              <a:rect l="l" t="t" r="r" b="b"/>
              <a:pathLst>
                <a:path w="1069848" h="812800">
                  <a:moveTo>
                    <a:pt x="25786" y="0"/>
                  </a:moveTo>
                  <a:lnTo>
                    <a:pt x="1044062" y="0"/>
                  </a:lnTo>
                  <a:cubicBezTo>
                    <a:pt x="1058303" y="0"/>
                    <a:pt x="1069848" y="11545"/>
                    <a:pt x="1069848" y="25786"/>
                  </a:cubicBezTo>
                  <a:lnTo>
                    <a:pt x="1069848" y="787014"/>
                  </a:lnTo>
                  <a:cubicBezTo>
                    <a:pt x="1069848" y="801255"/>
                    <a:pt x="1058303" y="812800"/>
                    <a:pt x="1044062" y="812800"/>
                  </a:cubicBezTo>
                  <a:lnTo>
                    <a:pt x="25786" y="812800"/>
                  </a:lnTo>
                  <a:cubicBezTo>
                    <a:pt x="11545" y="812800"/>
                    <a:pt x="0" y="801255"/>
                    <a:pt x="0" y="787014"/>
                  </a:cubicBezTo>
                  <a:lnTo>
                    <a:pt x="0" y="25786"/>
                  </a:lnTo>
                  <a:cubicBezTo>
                    <a:pt x="0" y="11545"/>
                    <a:pt x="11545" y="0"/>
                    <a:pt x="25786" y="0"/>
                  </a:cubicBezTo>
                  <a:close/>
                </a:path>
              </a:pathLst>
            </a:custGeom>
            <a:blipFill>
              <a:blip r:embed="rId3"/>
              <a:stretch>
                <a:fillRect l="-710" r="-710"/>
              </a:stretch>
            </a:blipFill>
          </p:spPr>
        </p:sp>
      </p:grpSp>
      <p:sp>
        <p:nvSpPr>
          <p:cNvPr id="21" name="TextBox 21"/>
          <p:cNvSpPr txBox="1"/>
          <p:nvPr/>
        </p:nvSpPr>
        <p:spPr>
          <a:xfrm>
            <a:off x="709987" y="1954360"/>
            <a:ext cx="1703337" cy="444681"/>
          </a:xfrm>
          <a:prstGeom prst="rect">
            <a:avLst/>
          </a:prstGeom>
        </p:spPr>
        <p:txBody>
          <a:bodyPr lIns="0" tIns="0" rIns="0" bIns="0" rtlCol="0" anchor="t">
            <a:spAutoFit/>
          </a:bodyPr>
          <a:lstStyle/>
          <a:p>
            <a:pPr algn="ctr">
              <a:lnSpc>
                <a:spcPts val="3508"/>
              </a:lnSpc>
              <a:spcBef>
                <a:spcPct val="0"/>
              </a:spcBef>
            </a:pPr>
            <a:r>
              <a:rPr lang="en-US" sz="2506">
                <a:solidFill>
                  <a:srgbClr val="FFFFFF"/>
                </a:solidFill>
                <a:latin typeface="Public Sans"/>
                <a:ea typeface="Public Sans"/>
                <a:cs typeface="Public Sans"/>
                <a:sym typeface="Public Sans"/>
              </a:rPr>
              <a:t>23.03.2024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6258005" y="-88241"/>
            <a:ext cx="15118279" cy="3185392"/>
            <a:chOff x="0" y="0"/>
            <a:chExt cx="1216146" cy="256240"/>
          </a:xfrm>
        </p:grpSpPr>
        <p:sp>
          <p:nvSpPr>
            <p:cNvPr id="3" name="Freeform 3"/>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12372A"/>
            </a:solidFill>
          </p:spPr>
        </p:sp>
        <p:sp>
          <p:nvSpPr>
            <p:cNvPr id="4" name="TextBox 4"/>
            <p:cNvSpPr txBox="1"/>
            <p:nvPr/>
          </p:nvSpPr>
          <p:spPr>
            <a:xfrm>
              <a:off x="127000" y="-38100"/>
              <a:ext cx="962146" cy="29434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786672" y="3097151"/>
            <a:ext cx="7087806" cy="7189849"/>
            <a:chOff x="0" y="0"/>
            <a:chExt cx="9450408" cy="9586466"/>
          </a:xfrm>
        </p:grpSpPr>
        <p:grpSp>
          <p:nvGrpSpPr>
            <p:cNvPr id="6" name="Group 6"/>
            <p:cNvGrpSpPr/>
            <p:nvPr/>
          </p:nvGrpSpPr>
          <p:grpSpPr>
            <a:xfrm>
              <a:off x="1119990" y="0"/>
              <a:ext cx="8330417" cy="9586466"/>
              <a:chOff x="0" y="0"/>
              <a:chExt cx="1561237" cy="1796638"/>
            </a:xfrm>
          </p:grpSpPr>
          <p:sp>
            <p:nvSpPr>
              <p:cNvPr id="7" name="Freeform 7"/>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4A6D55"/>
              </a:solidFill>
            </p:spPr>
          </p:sp>
          <p:sp>
            <p:nvSpPr>
              <p:cNvPr id="8" name="TextBox 8"/>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0" y="0"/>
              <a:ext cx="8330417" cy="9586466"/>
              <a:chOff x="0" y="0"/>
              <a:chExt cx="1561237" cy="1796638"/>
            </a:xfrm>
          </p:grpSpPr>
          <p:sp>
            <p:nvSpPr>
              <p:cNvPr id="10" name="Freeform 10"/>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12372A"/>
              </a:solidFill>
            </p:spPr>
          </p:sp>
          <p:sp>
            <p:nvSpPr>
              <p:cNvPr id="11" name="TextBox 11"/>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sp>
        <p:nvSpPr>
          <p:cNvPr id="12" name="Freeform 12"/>
          <p:cNvSpPr/>
          <p:nvPr/>
        </p:nvSpPr>
        <p:spPr>
          <a:xfrm>
            <a:off x="5152127" y="3803509"/>
            <a:ext cx="8828193" cy="6199139"/>
          </a:xfrm>
          <a:custGeom>
            <a:avLst/>
            <a:gdLst/>
            <a:ahLst/>
            <a:cxnLst/>
            <a:rect l="l" t="t" r="r" b="b"/>
            <a:pathLst>
              <a:path w="8828193" h="6199139">
                <a:moveTo>
                  <a:pt x="0" y="0"/>
                </a:moveTo>
                <a:lnTo>
                  <a:pt x="8828194" y="0"/>
                </a:lnTo>
                <a:lnTo>
                  <a:pt x="8828194" y="6199139"/>
                </a:lnTo>
                <a:lnTo>
                  <a:pt x="0" y="6199139"/>
                </a:lnTo>
                <a:lnTo>
                  <a:pt x="0" y="0"/>
                </a:lnTo>
                <a:close/>
              </a:path>
            </a:pathLst>
          </a:custGeom>
          <a:blipFill>
            <a:blip r:embed="rId2"/>
            <a:stretch>
              <a:fillRect t="-6807"/>
            </a:stretch>
          </a:blipFill>
        </p:spPr>
      </p:sp>
      <p:sp>
        <p:nvSpPr>
          <p:cNvPr id="13" name="TextBox 13"/>
          <p:cNvSpPr txBox="1"/>
          <p:nvPr/>
        </p:nvSpPr>
        <p:spPr>
          <a:xfrm>
            <a:off x="698434" y="556466"/>
            <a:ext cx="6410712" cy="1381627"/>
          </a:xfrm>
          <a:prstGeom prst="rect">
            <a:avLst/>
          </a:prstGeom>
        </p:spPr>
        <p:txBody>
          <a:bodyPr lIns="0" tIns="0" rIns="0" bIns="0" rtlCol="0" anchor="t">
            <a:spAutoFit/>
          </a:bodyPr>
          <a:lstStyle/>
          <a:p>
            <a:pPr algn="l">
              <a:lnSpc>
                <a:spcPts val="5526"/>
              </a:lnSpc>
            </a:pPr>
            <a:r>
              <a:rPr lang="en-US" sz="4420" b="1">
                <a:solidFill>
                  <a:srgbClr val="FFFFFF"/>
                </a:solidFill>
                <a:latin typeface="TT Hoves Bold"/>
                <a:ea typeface="TT Hoves Bold"/>
                <a:cs typeface="TT Hoves Bold"/>
                <a:sym typeface="TT Hoves Bold"/>
              </a:rPr>
              <a:t>GENERAL HEALTH </a:t>
            </a:r>
          </a:p>
          <a:p>
            <a:pPr algn="l">
              <a:lnSpc>
                <a:spcPts val="5526"/>
              </a:lnSpc>
            </a:pPr>
            <a:r>
              <a:rPr lang="en-US" sz="4420" b="1">
                <a:solidFill>
                  <a:srgbClr val="FFFFFF"/>
                </a:solidFill>
                <a:latin typeface="TT Hoves Bold"/>
                <a:ea typeface="TT Hoves Bold"/>
                <a:cs typeface="TT Hoves Bold"/>
                <a:sym typeface="TT Hoves Bold"/>
              </a:rPr>
              <a:t>CHECKUP CAMP</a:t>
            </a:r>
          </a:p>
        </p:txBody>
      </p:sp>
      <p:sp>
        <p:nvSpPr>
          <p:cNvPr id="14" name="TextBox 14"/>
          <p:cNvSpPr txBox="1"/>
          <p:nvPr/>
        </p:nvSpPr>
        <p:spPr>
          <a:xfrm>
            <a:off x="8016852" y="1190129"/>
            <a:ext cx="9703583" cy="1726438"/>
          </a:xfrm>
          <a:prstGeom prst="rect">
            <a:avLst/>
          </a:prstGeom>
        </p:spPr>
        <p:txBody>
          <a:bodyPr lIns="0" tIns="0" rIns="0" bIns="0" rtlCol="0" anchor="t">
            <a:spAutoFit/>
          </a:bodyPr>
          <a:lstStyle/>
          <a:p>
            <a:pPr algn="l">
              <a:lnSpc>
                <a:spcPts val="4591"/>
              </a:lnSpc>
              <a:spcBef>
                <a:spcPct val="0"/>
              </a:spcBef>
            </a:pPr>
            <a:r>
              <a:rPr lang="en-US" sz="3279">
                <a:solidFill>
                  <a:srgbClr val="000000"/>
                </a:solidFill>
                <a:latin typeface="Public Sans"/>
                <a:ea typeface="Public Sans"/>
                <a:cs typeface="Public Sans"/>
                <a:sym typeface="Public Sans"/>
              </a:rPr>
              <a:t>Nss wing organized cardiac and general check up with the collaboration of Max hospital in dispensary. </a:t>
            </a:r>
          </a:p>
        </p:txBody>
      </p:sp>
      <p:sp>
        <p:nvSpPr>
          <p:cNvPr id="15" name="TextBox 15"/>
          <p:cNvSpPr txBox="1"/>
          <p:nvPr/>
        </p:nvSpPr>
        <p:spPr>
          <a:xfrm>
            <a:off x="698434" y="2020011"/>
            <a:ext cx="1741388" cy="456463"/>
          </a:xfrm>
          <a:prstGeom prst="rect">
            <a:avLst/>
          </a:prstGeom>
        </p:spPr>
        <p:txBody>
          <a:bodyPr lIns="0" tIns="0" rIns="0" bIns="0" rtlCol="0" anchor="t">
            <a:spAutoFit/>
          </a:bodyPr>
          <a:lstStyle/>
          <a:p>
            <a:pPr algn="ctr">
              <a:lnSpc>
                <a:spcPts val="3610"/>
              </a:lnSpc>
              <a:spcBef>
                <a:spcPct val="0"/>
              </a:spcBef>
            </a:pPr>
            <a:r>
              <a:rPr lang="en-US" sz="2578">
                <a:solidFill>
                  <a:srgbClr val="FFFFFF"/>
                </a:solidFill>
                <a:latin typeface="Public Sans"/>
                <a:ea typeface="Public Sans"/>
                <a:cs typeface="Public Sans"/>
                <a:sym typeface="Public Sans"/>
              </a:rPr>
              <a:t>22.03.2024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777921" y="1673001"/>
            <a:ext cx="7555842" cy="3482406"/>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4A6D55"/>
            </a:solidFill>
          </p:spPr>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4598513" y="-74472"/>
            <a:ext cx="13742513" cy="3494946"/>
            <a:chOff x="0" y="0"/>
            <a:chExt cx="736505" cy="187305"/>
          </a:xfrm>
        </p:grpSpPr>
        <p:sp>
          <p:nvSpPr>
            <p:cNvPr id="6" name="Freeform 6"/>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7" name="TextBox 7"/>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9356225" y="4604722"/>
            <a:ext cx="7586888" cy="5246370"/>
            <a:chOff x="0" y="0"/>
            <a:chExt cx="1381629" cy="955403"/>
          </a:xfrm>
        </p:grpSpPr>
        <p:sp>
          <p:nvSpPr>
            <p:cNvPr id="9" name="Freeform 9"/>
            <p:cNvSpPr/>
            <p:nvPr/>
          </p:nvSpPr>
          <p:spPr>
            <a:xfrm>
              <a:off x="0" y="0"/>
              <a:ext cx="1381629" cy="955403"/>
            </a:xfrm>
            <a:custGeom>
              <a:avLst/>
              <a:gdLst/>
              <a:ahLst/>
              <a:cxnLst/>
              <a:rect l="l" t="t" r="r" b="b"/>
              <a:pathLst>
                <a:path w="1381629" h="955403">
                  <a:moveTo>
                    <a:pt x="23470" y="0"/>
                  </a:moveTo>
                  <a:lnTo>
                    <a:pt x="1358159" y="0"/>
                  </a:lnTo>
                  <a:cubicBezTo>
                    <a:pt x="1371121" y="0"/>
                    <a:pt x="1381629" y="10508"/>
                    <a:pt x="1381629" y="23470"/>
                  </a:cubicBezTo>
                  <a:lnTo>
                    <a:pt x="1381629" y="931933"/>
                  </a:lnTo>
                  <a:cubicBezTo>
                    <a:pt x="1381629" y="938158"/>
                    <a:pt x="1379156" y="944127"/>
                    <a:pt x="1374754" y="948529"/>
                  </a:cubicBezTo>
                  <a:cubicBezTo>
                    <a:pt x="1370353" y="952930"/>
                    <a:pt x="1364383" y="955403"/>
                    <a:pt x="1358159" y="955403"/>
                  </a:cubicBezTo>
                  <a:lnTo>
                    <a:pt x="23470" y="955403"/>
                  </a:lnTo>
                  <a:cubicBezTo>
                    <a:pt x="17245" y="955403"/>
                    <a:pt x="11276" y="952930"/>
                    <a:pt x="6874" y="948529"/>
                  </a:cubicBezTo>
                  <a:cubicBezTo>
                    <a:pt x="2473" y="944127"/>
                    <a:pt x="0" y="938158"/>
                    <a:pt x="0" y="931933"/>
                  </a:cubicBezTo>
                  <a:lnTo>
                    <a:pt x="0" y="23470"/>
                  </a:lnTo>
                  <a:cubicBezTo>
                    <a:pt x="0" y="17245"/>
                    <a:pt x="2473" y="11276"/>
                    <a:pt x="6874" y="6874"/>
                  </a:cubicBezTo>
                  <a:cubicBezTo>
                    <a:pt x="11276" y="2473"/>
                    <a:pt x="17245" y="0"/>
                    <a:pt x="23470" y="0"/>
                  </a:cubicBezTo>
                  <a:close/>
                </a:path>
              </a:pathLst>
            </a:custGeom>
            <a:blipFill>
              <a:blip r:embed="rId2"/>
              <a:stretch>
                <a:fillRect l="-2386" r="-2386"/>
              </a:stretch>
            </a:blipFill>
          </p:spPr>
        </p:sp>
      </p:grpSp>
      <p:grpSp>
        <p:nvGrpSpPr>
          <p:cNvPr id="10" name="Group 10"/>
          <p:cNvGrpSpPr/>
          <p:nvPr/>
        </p:nvGrpSpPr>
        <p:grpSpPr>
          <a:xfrm>
            <a:off x="1028700" y="4604722"/>
            <a:ext cx="7767649" cy="5246370"/>
            <a:chOff x="0" y="0"/>
            <a:chExt cx="1203412" cy="812800"/>
          </a:xfrm>
        </p:grpSpPr>
        <p:sp>
          <p:nvSpPr>
            <p:cNvPr id="11" name="Freeform 11"/>
            <p:cNvSpPr/>
            <p:nvPr/>
          </p:nvSpPr>
          <p:spPr>
            <a:xfrm>
              <a:off x="0" y="0"/>
              <a:ext cx="1203412" cy="812800"/>
            </a:xfrm>
            <a:custGeom>
              <a:avLst/>
              <a:gdLst/>
              <a:ahLst/>
              <a:cxnLst/>
              <a:rect l="l" t="t" r="r" b="b"/>
              <a:pathLst>
                <a:path w="1203412" h="812800">
                  <a:moveTo>
                    <a:pt x="22924" y="0"/>
                  </a:moveTo>
                  <a:lnTo>
                    <a:pt x="1180488" y="0"/>
                  </a:lnTo>
                  <a:cubicBezTo>
                    <a:pt x="1186568" y="0"/>
                    <a:pt x="1192399" y="2415"/>
                    <a:pt x="1196698" y="6714"/>
                  </a:cubicBezTo>
                  <a:cubicBezTo>
                    <a:pt x="1200997" y="11013"/>
                    <a:pt x="1203412" y="16844"/>
                    <a:pt x="1203412" y="22924"/>
                  </a:cubicBezTo>
                  <a:lnTo>
                    <a:pt x="1203412" y="789876"/>
                  </a:lnTo>
                  <a:cubicBezTo>
                    <a:pt x="1203412" y="795956"/>
                    <a:pt x="1200997" y="801787"/>
                    <a:pt x="1196698" y="806086"/>
                  </a:cubicBezTo>
                  <a:cubicBezTo>
                    <a:pt x="1192399" y="810385"/>
                    <a:pt x="1186568" y="812800"/>
                    <a:pt x="1180488" y="812800"/>
                  </a:cubicBezTo>
                  <a:lnTo>
                    <a:pt x="22924" y="812800"/>
                  </a:lnTo>
                  <a:cubicBezTo>
                    <a:pt x="16844" y="812800"/>
                    <a:pt x="11013" y="810385"/>
                    <a:pt x="6714" y="806086"/>
                  </a:cubicBezTo>
                  <a:cubicBezTo>
                    <a:pt x="2415" y="801787"/>
                    <a:pt x="0" y="795956"/>
                    <a:pt x="0" y="789876"/>
                  </a:cubicBezTo>
                  <a:lnTo>
                    <a:pt x="0" y="22924"/>
                  </a:lnTo>
                  <a:cubicBezTo>
                    <a:pt x="0" y="16844"/>
                    <a:pt x="2415" y="11013"/>
                    <a:pt x="6714" y="6714"/>
                  </a:cubicBezTo>
                  <a:cubicBezTo>
                    <a:pt x="11013" y="2415"/>
                    <a:pt x="16844" y="0"/>
                    <a:pt x="22924" y="0"/>
                  </a:cubicBezTo>
                  <a:close/>
                </a:path>
              </a:pathLst>
            </a:custGeom>
            <a:blipFill>
              <a:blip r:embed="rId3"/>
              <a:stretch>
                <a:fillRect l="-3925" r="-3925"/>
              </a:stretch>
            </a:blipFill>
          </p:spPr>
        </p:sp>
      </p:grpSp>
      <p:grpSp>
        <p:nvGrpSpPr>
          <p:cNvPr id="12" name="Group 12"/>
          <p:cNvGrpSpPr/>
          <p:nvPr/>
        </p:nvGrpSpPr>
        <p:grpSpPr>
          <a:xfrm>
            <a:off x="9356225" y="440732"/>
            <a:ext cx="7586888" cy="3956726"/>
            <a:chOff x="0" y="0"/>
            <a:chExt cx="1175407" cy="613000"/>
          </a:xfrm>
        </p:grpSpPr>
        <p:sp>
          <p:nvSpPr>
            <p:cNvPr id="13" name="Freeform 13"/>
            <p:cNvSpPr/>
            <p:nvPr/>
          </p:nvSpPr>
          <p:spPr>
            <a:xfrm>
              <a:off x="0" y="0"/>
              <a:ext cx="1175407" cy="613000"/>
            </a:xfrm>
            <a:custGeom>
              <a:avLst/>
              <a:gdLst/>
              <a:ahLst/>
              <a:cxnLst/>
              <a:rect l="l" t="t" r="r" b="b"/>
              <a:pathLst>
                <a:path w="1175407" h="613000">
                  <a:moveTo>
                    <a:pt x="23470" y="0"/>
                  </a:moveTo>
                  <a:lnTo>
                    <a:pt x="1151937" y="0"/>
                  </a:lnTo>
                  <a:cubicBezTo>
                    <a:pt x="1158162" y="0"/>
                    <a:pt x="1164132" y="2473"/>
                    <a:pt x="1168533" y="6874"/>
                  </a:cubicBezTo>
                  <a:cubicBezTo>
                    <a:pt x="1172935" y="11276"/>
                    <a:pt x="1175407" y="17245"/>
                    <a:pt x="1175407" y="23470"/>
                  </a:cubicBezTo>
                  <a:lnTo>
                    <a:pt x="1175407" y="589530"/>
                  </a:lnTo>
                  <a:cubicBezTo>
                    <a:pt x="1175407" y="595755"/>
                    <a:pt x="1172935" y="601725"/>
                    <a:pt x="1168533" y="606126"/>
                  </a:cubicBezTo>
                  <a:cubicBezTo>
                    <a:pt x="1164132" y="610528"/>
                    <a:pt x="1158162" y="613000"/>
                    <a:pt x="1151937" y="613000"/>
                  </a:cubicBezTo>
                  <a:lnTo>
                    <a:pt x="23470" y="613000"/>
                  </a:lnTo>
                  <a:cubicBezTo>
                    <a:pt x="17245" y="613000"/>
                    <a:pt x="11276" y="610528"/>
                    <a:pt x="6874" y="606126"/>
                  </a:cubicBezTo>
                  <a:cubicBezTo>
                    <a:pt x="2473" y="601725"/>
                    <a:pt x="0" y="595755"/>
                    <a:pt x="0" y="589530"/>
                  </a:cubicBezTo>
                  <a:lnTo>
                    <a:pt x="0" y="23470"/>
                  </a:lnTo>
                  <a:cubicBezTo>
                    <a:pt x="0" y="17245"/>
                    <a:pt x="2473" y="11276"/>
                    <a:pt x="6874" y="6874"/>
                  </a:cubicBezTo>
                  <a:cubicBezTo>
                    <a:pt x="11276" y="2473"/>
                    <a:pt x="17245" y="0"/>
                    <a:pt x="23470" y="0"/>
                  </a:cubicBezTo>
                  <a:close/>
                </a:path>
              </a:pathLst>
            </a:custGeom>
            <a:blipFill>
              <a:blip r:embed="rId4"/>
              <a:stretch>
                <a:fillRect t="-17710" b="-17710"/>
              </a:stretch>
            </a:blipFill>
          </p:spPr>
        </p:sp>
      </p:grpSp>
      <p:sp>
        <p:nvSpPr>
          <p:cNvPr id="14" name="TextBox 14"/>
          <p:cNvSpPr txBox="1"/>
          <p:nvPr/>
        </p:nvSpPr>
        <p:spPr>
          <a:xfrm>
            <a:off x="689474" y="701451"/>
            <a:ext cx="9455499" cy="1943100"/>
          </a:xfrm>
          <a:prstGeom prst="rect">
            <a:avLst/>
          </a:prstGeom>
        </p:spPr>
        <p:txBody>
          <a:bodyPr lIns="0" tIns="0" rIns="0" bIns="0" rtlCol="0" anchor="t">
            <a:spAutoFit/>
          </a:bodyPr>
          <a:lstStyle/>
          <a:p>
            <a:pPr algn="l">
              <a:lnSpc>
                <a:spcPts val="7724"/>
              </a:lnSpc>
            </a:pPr>
            <a:r>
              <a:rPr lang="en-US" sz="6436" b="1">
                <a:solidFill>
                  <a:srgbClr val="FFFFFF"/>
                </a:solidFill>
                <a:latin typeface="TT Hoves Bold"/>
                <a:ea typeface="TT Hoves Bold"/>
                <a:cs typeface="TT Hoves Bold"/>
                <a:sym typeface="TT Hoves Bold"/>
              </a:rPr>
              <a:t>COMMUNITY</a:t>
            </a:r>
          </a:p>
          <a:p>
            <a:pPr algn="l">
              <a:lnSpc>
                <a:spcPts val="7724"/>
              </a:lnSpc>
            </a:pPr>
            <a:r>
              <a:rPr lang="en-US" sz="6436" b="1">
                <a:solidFill>
                  <a:srgbClr val="FFFFFF"/>
                </a:solidFill>
                <a:latin typeface="TT Hoves Bold"/>
                <a:ea typeface="TT Hoves Bold"/>
                <a:cs typeface="TT Hoves Bold"/>
                <a:sym typeface="TT Hoves Bold"/>
              </a:rPr>
              <a:t> SERVICES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9223" y="0"/>
            <a:ext cx="18507223" cy="10287000"/>
            <a:chOff x="0" y="0"/>
            <a:chExt cx="24676297" cy="13716000"/>
          </a:xfrm>
        </p:grpSpPr>
        <p:pic>
          <p:nvPicPr>
            <p:cNvPr id="3" name="Picture 3"/>
            <p:cNvPicPr>
              <a:picLocks noChangeAspect="1"/>
            </p:cNvPicPr>
            <p:nvPr/>
          </p:nvPicPr>
          <p:blipFill>
            <a:blip r:embed="rId2"/>
            <a:srcRect t="3565" b="54945"/>
            <a:stretch>
              <a:fillRect/>
            </a:stretch>
          </p:blipFill>
          <p:spPr>
            <a:xfrm>
              <a:off x="0" y="0"/>
              <a:ext cx="12338149" cy="3333750"/>
            </a:xfrm>
            <a:prstGeom prst="rect">
              <a:avLst/>
            </a:prstGeom>
          </p:spPr>
        </p:pic>
        <p:pic>
          <p:nvPicPr>
            <p:cNvPr id="4" name="Picture 4"/>
            <p:cNvPicPr>
              <a:picLocks noChangeAspect="1"/>
            </p:cNvPicPr>
            <p:nvPr/>
          </p:nvPicPr>
          <p:blipFill>
            <a:blip r:embed="rId3"/>
            <a:srcRect t="8242" b="8242"/>
            <a:stretch>
              <a:fillRect/>
            </a:stretch>
          </p:blipFill>
          <p:spPr>
            <a:xfrm>
              <a:off x="12465149" y="0"/>
              <a:ext cx="12211149" cy="6794500"/>
            </a:xfrm>
            <a:prstGeom prst="rect">
              <a:avLst/>
            </a:prstGeom>
          </p:spPr>
        </p:pic>
        <p:pic>
          <p:nvPicPr>
            <p:cNvPr id="5" name="Picture 5"/>
            <p:cNvPicPr>
              <a:picLocks noChangeAspect="1"/>
            </p:cNvPicPr>
            <p:nvPr/>
          </p:nvPicPr>
          <p:blipFill>
            <a:blip r:embed="rId4"/>
            <a:srcRect l="16302" r="16302"/>
            <a:stretch>
              <a:fillRect/>
            </a:stretch>
          </p:blipFill>
          <p:spPr>
            <a:xfrm>
              <a:off x="0" y="3460750"/>
              <a:ext cx="6105574" cy="6794500"/>
            </a:xfrm>
            <a:prstGeom prst="rect">
              <a:avLst/>
            </a:prstGeom>
          </p:spPr>
        </p:pic>
        <p:pic>
          <p:nvPicPr>
            <p:cNvPr id="6" name="Picture 6"/>
            <p:cNvPicPr>
              <a:picLocks noChangeAspect="1"/>
            </p:cNvPicPr>
            <p:nvPr/>
          </p:nvPicPr>
          <p:blipFill>
            <a:blip r:embed="rId5"/>
            <a:srcRect l="8472" r="8472" b="30445"/>
            <a:stretch>
              <a:fillRect/>
            </a:stretch>
          </p:blipFill>
          <p:spPr>
            <a:xfrm>
              <a:off x="6232574" y="3460750"/>
              <a:ext cx="6105574" cy="6794500"/>
            </a:xfrm>
            <a:prstGeom prst="rect">
              <a:avLst/>
            </a:prstGeom>
          </p:spPr>
        </p:pic>
        <p:pic>
          <p:nvPicPr>
            <p:cNvPr id="7" name="Picture 7"/>
            <p:cNvPicPr>
              <a:picLocks noChangeAspect="1"/>
            </p:cNvPicPr>
            <p:nvPr/>
          </p:nvPicPr>
          <p:blipFill>
            <a:blip r:embed="rId6"/>
            <a:srcRect l="2486" r="2486"/>
            <a:stretch>
              <a:fillRect/>
            </a:stretch>
          </p:blipFill>
          <p:spPr>
            <a:xfrm>
              <a:off x="12465149" y="6921500"/>
              <a:ext cx="12211149" cy="6794500"/>
            </a:xfrm>
            <a:prstGeom prst="rect">
              <a:avLst/>
            </a:prstGeom>
          </p:spPr>
        </p:pic>
        <p:pic>
          <p:nvPicPr>
            <p:cNvPr id="8" name="Picture 8"/>
            <p:cNvPicPr>
              <a:picLocks noChangeAspect="1"/>
            </p:cNvPicPr>
            <p:nvPr/>
          </p:nvPicPr>
          <p:blipFill>
            <a:blip r:embed="rId7"/>
            <a:srcRect t="35207" b="28766"/>
            <a:stretch>
              <a:fillRect/>
            </a:stretch>
          </p:blipFill>
          <p:spPr>
            <a:xfrm>
              <a:off x="0" y="10382250"/>
              <a:ext cx="12338149" cy="333375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41891" y="0"/>
            <a:ext cx="18288000" cy="10287000"/>
            <a:chOff x="0" y="0"/>
            <a:chExt cx="24384000" cy="13716000"/>
          </a:xfrm>
        </p:grpSpPr>
        <p:pic>
          <p:nvPicPr>
            <p:cNvPr id="3" name="Picture 3"/>
            <p:cNvPicPr>
              <a:picLocks noChangeAspect="1"/>
            </p:cNvPicPr>
            <p:nvPr/>
          </p:nvPicPr>
          <p:blipFill>
            <a:blip r:embed="rId2"/>
            <a:srcRect t="31770" b="31770"/>
            <a:stretch>
              <a:fillRect/>
            </a:stretch>
          </p:blipFill>
          <p:spPr>
            <a:xfrm>
              <a:off x="0" y="0"/>
              <a:ext cx="12192000" cy="3333750"/>
            </a:xfrm>
            <a:prstGeom prst="rect">
              <a:avLst/>
            </a:prstGeom>
          </p:spPr>
        </p:pic>
        <p:pic>
          <p:nvPicPr>
            <p:cNvPr id="4" name="Picture 4"/>
            <p:cNvPicPr>
              <a:picLocks noChangeAspect="1"/>
            </p:cNvPicPr>
            <p:nvPr/>
          </p:nvPicPr>
          <p:blipFill>
            <a:blip r:embed="rId3"/>
            <a:srcRect t="7619" b="7619"/>
            <a:stretch>
              <a:fillRect/>
            </a:stretch>
          </p:blipFill>
          <p:spPr>
            <a:xfrm>
              <a:off x="12319000" y="0"/>
              <a:ext cx="12065000" cy="6794500"/>
            </a:xfrm>
            <a:prstGeom prst="rect">
              <a:avLst/>
            </a:prstGeom>
          </p:spPr>
        </p:pic>
        <p:pic>
          <p:nvPicPr>
            <p:cNvPr id="5" name="Picture 5"/>
            <p:cNvPicPr>
              <a:picLocks noChangeAspect="1"/>
            </p:cNvPicPr>
            <p:nvPr/>
          </p:nvPicPr>
          <p:blipFill>
            <a:blip r:embed="rId4"/>
            <a:srcRect l="16705" r="16705"/>
            <a:stretch>
              <a:fillRect/>
            </a:stretch>
          </p:blipFill>
          <p:spPr>
            <a:xfrm>
              <a:off x="0" y="3460750"/>
              <a:ext cx="6032500" cy="6794500"/>
            </a:xfrm>
            <a:prstGeom prst="rect">
              <a:avLst/>
            </a:prstGeom>
          </p:spPr>
        </p:pic>
        <p:pic>
          <p:nvPicPr>
            <p:cNvPr id="6" name="Picture 6"/>
            <p:cNvPicPr>
              <a:picLocks noChangeAspect="1"/>
            </p:cNvPicPr>
            <p:nvPr/>
          </p:nvPicPr>
          <p:blipFill>
            <a:blip r:embed="rId5"/>
            <a:srcRect l="16705" r="16705"/>
            <a:stretch>
              <a:fillRect/>
            </a:stretch>
          </p:blipFill>
          <p:spPr>
            <a:xfrm>
              <a:off x="6159500" y="3460750"/>
              <a:ext cx="6032500" cy="6794500"/>
            </a:xfrm>
            <a:prstGeom prst="rect">
              <a:avLst/>
            </a:prstGeom>
          </p:spPr>
        </p:pic>
        <p:pic>
          <p:nvPicPr>
            <p:cNvPr id="7" name="Picture 7"/>
            <p:cNvPicPr>
              <a:picLocks noChangeAspect="1"/>
            </p:cNvPicPr>
            <p:nvPr/>
          </p:nvPicPr>
          <p:blipFill>
            <a:blip r:embed="rId6"/>
            <a:srcRect t="12410" b="12410"/>
            <a:stretch>
              <a:fillRect/>
            </a:stretch>
          </p:blipFill>
          <p:spPr>
            <a:xfrm>
              <a:off x="12319000" y="6921500"/>
              <a:ext cx="12065000" cy="6794500"/>
            </a:xfrm>
            <a:prstGeom prst="rect">
              <a:avLst/>
            </a:prstGeom>
          </p:spPr>
        </p:pic>
        <p:pic>
          <p:nvPicPr>
            <p:cNvPr id="8" name="Picture 8"/>
            <p:cNvPicPr>
              <a:picLocks noChangeAspect="1"/>
            </p:cNvPicPr>
            <p:nvPr/>
          </p:nvPicPr>
          <p:blipFill>
            <a:blip r:embed="rId7"/>
            <a:srcRect t="25694" b="25694"/>
            <a:stretch>
              <a:fillRect/>
            </a:stretch>
          </p:blipFill>
          <p:spPr>
            <a:xfrm>
              <a:off x="0" y="10382250"/>
              <a:ext cx="12192000" cy="3333750"/>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720656" y="5479180"/>
            <a:ext cx="3177353" cy="3419852"/>
          </a:xfrm>
          <a:custGeom>
            <a:avLst/>
            <a:gdLst/>
            <a:ahLst/>
            <a:cxnLst/>
            <a:rect l="l" t="t" r="r" b="b"/>
            <a:pathLst>
              <a:path w="3177353" h="3419852">
                <a:moveTo>
                  <a:pt x="0" y="0"/>
                </a:moveTo>
                <a:lnTo>
                  <a:pt x="3177353" y="0"/>
                </a:lnTo>
                <a:lnTo>
                  <a:pt x="3177353" y="3419852"/>
                </a:lnTo>
                <a:lnTo>
                  <a:pt x="0" y="3419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52050" y="3415695"/>
            <a:ext cx="7558084" cy="7613454"/>
          </a:xfrm>
          <a:custGeom>
            <a:avLst/>
            <a:gdLst/>
            <a:ahLst/>
            <a:cxnLst/>
            <a:rect l="l" t="t" r="r" b="b"/>
            <a:pathLst>
              <a:path w="7558084" h="7613454">
                <a:moveTo>
                  <a:pt x="0" y="0"/>
                </a:moveTo>
                <a:lnTo>
                  <a:pt x="7558084" y="0"/>
                </a:lnTo>
                <a:lnTo>
                  <a:pt x="7558084" y="7613454"/>
                </a:lnTo>
                <a:lnTo>
                  <a:pt x="0" y="76134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026223" y="7189106"/>
            <a:ext cx="3009737" cy="4138388"/>
          </a:xfrm>
          <a:custGeom>
            <a:avLst/>
            <a:gdLst/>
            <a:ahLst/>
            <a:cxnLst/>
            <a:rect l="l" t="t" r="r" b="b"/>
            <a:pathLst>
              <a:path w="3009737" h="4138388">
                <a:moveTo>
                  <a:pt x="0" y="0"/>
                </a:moveTo>
                <a:lnTo>
                  <a:pt x="3009737" y="0"/>
                </a:lnTo>
                <a:lnTo>
                  <a:pt x="3009737" y="4138388"/>
                </a:lnTo>
                <a:lnTo>
                  <a:pt x="0" y="4138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337371">
            <a:off x="52988" y="-1681330"/>
            <a:ext cx="3892763" cy="3928477"/>
          </a:xfrm>
          <a:custGeom>
            <a:avLst/>
            <a:gdLst/>
            <a:ahLst/>
            <a:cxnLst/>
            <a:rect l="l" t="t" r="r" b="b"/>
            <a:pathLst>
              <a:path w="3892763" h="3928477">
                <a:moveTo>
                  <a:pt x="0" y="0"/>
                </a:moveTo>
                <a:lnTo>
                  <a:pt x="3892763" y="0"/>
                </a:lnTo>
                <a:lnTo>
                  <a:pt x="3892763" y="3928477"/>
                </a:lnTo>
                <a:lnTo>
                  <a:pt x="0" y="39284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685962" y="3268404"/>
            <a:ext cx="10916076" cy="3559691"/>
          </a:xfrm>
          <a:prstGeom prst="rect">
            <a:avLst/>
          </a:prstGeom>
        </p:spPr>
        <p:txBody>
          <a:bodyPr lIns="0" tIns="0" rIns="0" bIns="0" rtlCol="0" anchor="t">
            <a:spAutoFit/>
          </a:bodyPr>
          <a:lstStyle/>
          <a:p>
            <a:pPr algn="ctr">
              <a:lnSpc>
                <a:spcPts val="14285"/>
              </a:lnSpc>
            </a:pPr>
            <a:r>
              <a:rPr lang="en-US" sz="10204" b="1">
                <a:solidFill>
                  <a:srgbClr val="12372A"/>
                </a:solidFill>
                <a:latin typeface="Montserrat Bold"/>
                <a:ea typeface="Montserrat Bold"/>
                <a:cs typeface="Montserrat Bold"/>
                <a:sym typeface="Montserrat Bold"/>
              </a:rPr>
              <a:t>THANK YOU</a:t>
            </a:r>
          </a:p>
          <a:p>
            <a:pPr algn="ctr">
              <a:lnSpc>
                <a:spcPts val="14285"/>
              </a:lnSpc>
              <a:spcBef>
                <a:spcPct val="0"/>
              </a:spcBef>
            </a:pPr>
            <a:endParaRPr lang="en-US" sz="10204" b="1">
              <a:solidFill>
                <a:srgbClr val="12372A"/>
              </a:solidFill>
              <a:latin typeface="Montserrat Bold"/>
              <a:ea typeface="Montserrat Bold"/>
              <a:cs typeface="Montserrat Bold"/>
              <a:sym typeface="Montserrat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777921" y="2376440"/>
            <a:ext cx="7555842" cy="3482406"/>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4A6D55"/>
            </a:solidFill>
          </p:spPr>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4109936" y="0"/>
            <a:ext cx="13253936" cy="3370693"/>
            <a:chOff x="0" y="0"/>
            <a:chExt cx="736505" cy="187305"/>
          </a:xfrm>
        </p:grpSpPr>
        <p:sp>
          <p:nvSpPr>
            <p:cNvPr id="6" name="Freeform 6"/>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7" name="TextBox 7"/>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2314657" y="3859192"/>
            <a:ext cx="6180197" cy="618019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8888" r="-38888"/>
              </a:stretch>
            </a:blipFill>
          </p:spPr>
        </p:sp>
      </p:grpSp>
      <p:grpSp>
        <p:nvGrpSpPr>
          <p:cNvPr id="10" name="Group 10"/>
          <p:cNvGrpSpPr/>
          <p:nvPr/>
        </p:nvGrpSpPr>
        <p:grpSpPr>
          <a:xfrm rot="-10800000">
            <a:off x="-493296" y="-2085047"/>
            <a:ext cx="21853498" cy="5455740"/>
            <a:chOff x="0" y="0"/>
            <a:chExt cx="1012092" cy="252670"/>
          </a:xfrm>
        </p:grpSpPr>
        <p:sp>
          <p:nvSpPr>
            <p:cNvPr id="11" name="Freeform 11"/>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4A6D55"/>
            </a:solidFill>
          </p:spPr>
        </p:sp>
        <p:sp>
          <p:nvSpPr>
            <p:cNvPr id="12" name="TextBox 12"/>
            <p:cNvSpPr txBox="1"/>
            <p:nvPr/>
          </p:nvSpPr>
          <p:spPr>
            <a:xfrm>
              <a:off x="127000" y="-38100"/>
              <a:ext cx="758092" cy="290770"/>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1028700" y="666171"/>
            <a:ext cx="16106461" cy="2038350"/>
          </a:xfrm>
          <a:prstGeom prst="rect">
            <a:avLst/>
          </a:prstGeom>
        </p:spPr>
        <p:txBody>
          <a:bodyPr lIns="0" tIns="0" rIns="0" bIns="0" rtlCol="0" anchor="t">
            <a:spAutoFit/>
          </a:bodyPr>
          <a:lstStyle/>
          <a:p>
            <a:pPr algn="ctr">
              <a:lnSpc>
                <a:spcPts val="8083"/>
              </a:lnSpc>
            </a:pPr>
            <a:r>
              <a:rPr lang="en-US" sz="6736" b="1">
                <a:solidFill>
                  <a:srgbClr val="FFFFFF"/>
                </a:solidFill>
                <a:latin typeface="TT Hoves Bold"/>
                <a:ea typeface="TT Hoves Bold"/>
                <a:cs typeface="TT Hoves Bold"/>
                <a:sym typeface="TT Hoves Bold"/>
              </a:rPr>
              <a:t>Educational Event for National Cancer Awareness Day</a:t>
            </a:r>
          </a:p>
        </p:txBody>
      </p:sp>
      <p:sp>
        <p:nvSpPr>
          <p:cNvPr id="14" name="TextBox 14"/>
          <p:cNvSpPr txBox="1"/>
          <p:nvPr/>
        </p:nvSpPr>
        <p:spPr>
          <a:xfrm>
            <a:off x="9668112" y="4585064"/>
            <a:ext cx="7253537" cy="4296359"/>
          </a:xfrm>
          <a:prstGeom prst="rect">
            <a:avLst/>
          </a:prstGeom>
        </p:spPr>
        <p:txBody>
          <a:bodyPr lIns="0" tIns="0" rIns="0" bIns="0" rtlCol="0" anchor="t">
            <a:spAutoFit/>
          </a:bodyPr>
          <a:lstStyle/>
          <a:p>
            <a:pPr algn="l">
              <a:lnSpc>
                <a:spcPts val="4835"/>
              </a:lnSpc>
              <a:spcBef>
                <a:spcPct val="0"/>
              </a:spcBef>
            </a:pPr>
            <a:r>
              <a:rPr lang="en-US" sz="3454">
                <a:solidFill>
                  <a:srgbClr val="2A2E3A"/>
                </a:solidFill>
                <a:latin typeface="Public Sans"/>
                <a:ea typeface="Public Sans"/>
                <a:cs typeface="Public Sans"/>
                <a:sym typeface="Public Sans"/>
              </a:rPr>
              <a:t>On National Cancer Awareness Day, we conducted educational event emphasizing early detection and healthy lifestyles. Collaborations with cancer organizations provided valuable support and information.</a:t>
            </a:r>
          </a:p>
        </p:txBody>
      </p:sp>
      <p:sp>
        <p:nvSpPr>
          <p:cNvPr id="15" name="TextBox 15"/>
          <p:cNvSpPr txBox="1"/>
          <p:nvPr/>
        </p:nvSpPr>
        <p:spPr>
          <a:xfrm>
            <a:off x="1218327" y="2353704"/>
            <a:ext cx="2192658" cy="615910"/>
          </a:xfrm>
          <a:prstGeom prst="rect">
            <a:avLst/>
          </a:prstGeom>
        </p:spPr>
        <p:txBody>
          <a:bodyPr lIns="0" tIns="0" rIns="0" bIns="0" rtlCol="0" anchor="t">
            <a:spAutoFit/>
          </a:bodyPr>
          <a:lstStyle/>
          <a:p>
            <a:pPr algn="ctr">
              <a:lnSpc>
                <a:spcPts val="4921"/>
              </a:lnSpc>
              <a:spcBef>
                <a:spcPct val="0"/>
              </a:spcBef>
            </a:pPr>
            <a:r>
              <a:rPr lang="en-US" sz="3515">
                <a:solidFill>
                  <a:srgbClr val="FFFFFF"/>
                </a:solidFill>
                <a:latin typeface="Public Sans"/>
                <a:ea typeface="Public Sans"/>
                <a:cs typeface="Public Sans"/>
                <a:sym typeface="Public Sans"/>
              </a:rPr>
              <a:t>11.07.2023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3785753" y="0"/>
            <a:ext cx="12929753" cy="3288248"/>
            <a:chOff x="0" y="0"/>
            <a:chExt cx="736505" cy="187305"/>
          </a:xfrm>
        </p:grpSpPr>
        <p:sp>
          <p:nvSpPr>
            <p:cNvPr id="3" name="Freeform 3"/>
            <p:cNvSpPr/>
            <p:nvPr/>
          </p:nvSpPr>
          <p:spPr>
            <a:xfrm>
              <a:off x="0" y="0"/>
              <a:ext cx="736505" cy="187305"/>
            </a:xfrm>
            <a:custGeom>
              <a:avLst/>
              <a:gdLst/>
              <a:ahLst/>
              <a:cxnLst/>
              <a:rect l="l" t="t" r="r" b="b"/>
              <a:pathLst>
                <a:path w="736505" h="187305">
                  <a:moveTo>
                    <a:pt x="203200" y="0"/>
                  </a:moveTo>
                  <a:lnTo>
                    <a:pt x="533305" y="0"/>
                  </a:lnTo>
                  <a:lnTo>
                    <a:pt x="736505" y="187305"/>
                  </a:lnTo>
                  <a:lnTo>
                    <a:pt x="0" y="187305"/>
                  </a:lnTo>
                  <a:lnTo>
                    <a:pt x="203200" y="0"/>
                  </a:lnTo>
                  <a:close/>
                </a:path>
              </a:pathLst>
            </a:custGeom>
            <a:solidFill>
              <a:srgbClr val="12372A"/>
            </a:solidFill>
          </p:spPr>
        </p:sp>
        <p:sp>
          <p:nvSpPr>
            <p:cNvPr id="4" name="TextBox 4"/>
            <p:cNvSpPr txBox="1"/>
            <p:nvPr/>
          </p:nvSpPr>
          <p:spPr>
            <a:xfrm>
              <a:off x="127000" y="-38100"/>
              <a:ext cx="482505"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89451" y="-615697"/>
            <a:ext cx="15955521" cy="3900861"/>
            <a:chOff x="0" y="0"/>
            <a:chExt cx="1012092" cy="247440"/>
          </a:xfrm>
        </p:grpSpPr>
        <p:sp>
          <p:nvSpPr>
            <p:cNvPr id="6" name="Freeform 6"/>
            <p:cNvSpPr/>
            <p:nvPr/>
          </p:nvSpPr>
          <p:spPr>
            <a:xfrm>
              <a:off x="0" y="0"/>
              <a:ext cx="1012092" cy="247440"/>
            </a:xfrm>
            <a:custGeom>
              <a:avLst/>
              <a:gdLst/>
              <a:ahLst/>
              <a:cxnLst/>
              <a:rect l="l" t="t" r="r" b="b"/>
              <a:pathLst>
                <a:path w="1012092" h="247440">
                  <a:moveTo>
                    <a:pt x="203200" y="0"/>
                  </a:moveTo>
                  <a:lnTo>
                    <a:pt x="808892" y="0"/>
                  </a:lnTo>
                  <a:lnTo>
                    <a:pt x="1012092" y="247440"/>
                  </a:lnTo>
                  <a:lnTo>
                    <a:pt x="0" y="247440"/>
                  </a:lnTo>
                  <a:lnTo>
                    <a:pt x="203200" y="0"/>
                  </a:lnTo>
                  <a:close/>
                </a:path>
              </a:pathLst>
            </a:custGeom>
            <a:solidFill>
              <a:srgbClr val="4A6D55"/>
            </a:solidFill>
          </p:spPr>
        </p:sp>
        <p:sp>
          <p:nvSpPr>
            <p:cNvPr id="7" name="TextBox 7"/>
            <p:cNvSpPr txBox="1"/>
            <p:nvPr/>
          </p:nvSpPr>
          <p:spPr>
            <a:xfrm>
              <a:off x="127000" y="-38100"/>
              <a:ext cx="758092" cy="28554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365269" y="5401893"/>
            <a:ext cx="5680423" cy="4100094"/>
            <a:chOff x="0" y="0"/>
            <a:chExt cx="1097267" cy="792000"/>
          </a:xfrm>
        </p:grpSpPr>
        <p:sp>
          <p:nvSpPr>
            <p:cNvPr id="9" name="Freeform 9"/>
            <p:cNvSpPr/>
            <p:nvPr/>
          </p:nvSpPr>
          <p:spPr>
            <a:xfrm>
              <a:off x="0" y="0"/>
              <a:ext cx="1097267" cy="792000"/>
            </a:xfrm>
            <a:custGeom>
              <a:avLst/>
              <a:gdLst/>
              <a:ahLst/>
              <a:cxnLst/>
              <a:rect l="l" t="t" r="r" b="b"/>
              <a:pathLst>
                <a:path w="1097267" h="792000">
                  <a:moveTo>
                    <a:pt x="31347" y="0"/>
                  </a:moveTo>
                  <a:lnTo>
                    <a:pt x="1065920" y="0"/>
                  </a:lnTo>
                  <a:cubicBezTo>
                    <a:pt x="1074233" y="0"/>
                    <a:pt x="1082207" y="3303"/>
                    <a:pt x="1088085" y="9181"/>
                  </a:cubicBezTo>
                  <a:cubicBezTo>
                    <a:pt x="1093964" y="15060"/>
                    <a:pt x="1097267" y="23033"/>
                    <a:pt x="1097267" y="31347"/>
                  </a:cubicBezTo>
                  <a:lnTo>
                    <a:pt x="1097267" y="760653"/>
                  </a:lnTo>
                  <a:cubicBezTo>
                    <a:pt x="1097267" y="768967"/>
                    <a:pt x="1093964" y="776940"/>
                    <a:pt x="1088085" y="782819"/>
                  </a:cubicBezTo>
                  <a:cubicBezTo>
                    <a:pt x="1082207" y="788698"/>
                    <a:pt x="1074233" y="792000"/>
                    <a:pt x="1065920" y="792000"/>
                  </a:cubicBezTo>
                  <a:lnTo>
                    <a:pt x="31347" y="792000"/>
                  </a:lnTo>
                  <a:cubicBezTo>
                    <a:pt x="23033" y="792000"/>
                    <a:pt x="15060" y="788698"/>
                    <a:pt x="9181" y="782819"/>
                  </a:cubicBezTo>
                  <a:cubicBezTo>
                    <a:pt x="3303" y="776940"/>
                    <a:pt x="0" y="768967"/>
                    <a:pt x="0" y="760653"/>
                  </a:cubicBezTo>
                  <a:lnTo>
                    <a:pt x="0" y="31347"/>
                  </a:lnTo>
                  <a:cubicBezTo>
                    <a:pt x="0" y="23033"/>
                    <a:pt x="3303" y="15060"/>
                    <a:pt x="9181" y="9181"/>
                  </a:cubicBezTo>
                  <a:cubicBezTo>
                    <a:pt x="15060" y="3303"/>
                    <a:pt x="23033" y="0"/>
                    <a:pt x="31347" y="0"/>
                  </a:cubicBezTo>
                  <a:close/>
                </a:path>
              </a:pathLst>
            </a:custGeom>
            <a:blipFill>
              <a:blip r:embed="rId2"/>
              <a:stretch>
                <a:fillRect l="-14159" r="-14159"/>
              </a:stretch>
            </a:blipFill>
          </p:spPr>
        </p:sp>
      </p:grpSp>
      <p:grpSp>
        <p:nvGrpSpPr>
          <p:cNvPr id="10" name="Group 10"/>
          <p:cNvGrpSpPr/>
          <p:nvPr/>
        </p:nvGrpSpPr>
        <p:grpSpPr>
          <a:xfrm>
            <a:off x="6507915" y="5381625"/>
            <a:ext cx="5272170" cy="4120361"/>
            <a:chOff x="0" y="0"/>
            <a:chExt cx="1097267" cy="857547"/>
          </a:xfrm>
        </p:grpSpPr>
        <p:sp>
          <p:nvSpPr>
            <p:cNvPr id="11" name="Freeform 11"/>
            <p:cNvSpPr/>
            <p:nvPr/>
          </p:nvSpPr>
          <p:spPr>
            <a:xfrm>
              <a:off x="0" y="0"/>
              <a:ext cx="1097267" cy="857547"/>
            </a:xfrm>
            <a:custGeom>
              <a:avLst/>
              <a:gdLst/>
              <a:ahLst/>
              <a:cxnLst/>
              <a:rect l="l" t="t" r="r" b="b"/>
              <a:pathLst>
                <a:path w="1097267" h="857547">
                  <a:moveTo>
                    <a:pt x="33774" y="0"/>
                  </a:moveTo>
                  <a:lnTo>
                    <a:pt x="1063492" y="0"/>
                  </a:lnTo>
                  <a:cubicBezTo>
                    <a:pt x="1082145" y="0"/>
                    <a:pt x="1097267" y="15121"/>
                    <a:pt x="1097267" y="33774"/>
                  </a:cubicBezTo>
                  <a:lnTo>
                    <a:pt x="1097267" y="823773"/>
                  </a:lnTo>
                  <a:cubicBezTo>
                    <a:pt x="1097267" y="842426"/>
                    <a:pt x="1082145" y="857547"/>
                    <a:pt x="1063492" y="857547"/>
                  </a:cubicBezTo>
                  <a:lnTo>
                    <a:pt x="33774" y="857547"/>
                  </a:lnTo>
                  <a:cubicBezTo>
                    <a:pt x="15121" y="857547"/>
                    <a:pt x="0" y="842426"/>
                    <a:pt x="0" y="823773"/>
                  </a:cubicBezTo>
                  <a:lnTo>
                    <a:pt x="0" y="33774"/>
                  </a:lnTo>
                  <a:cubicBezTo>
                    <a:pt x="0" y="15121"/>
                    <a:pt x="15121" y="0"/>
                    <a:pt x="33774" y="0"/>
                  </a:cubicBezTo>
                  <a:close/>
                </a:path>
              </a:pathLst>
            </a:custGeom>
            <a:blipFill>
              <a:blip r:embed="rId3"/>
              <a:stretch>
                <a:fillRect l="-35647" r="-35647"/>
              </a:stretch>
            </a:blipFill>
          </p:spPr>
        </p:sp>
      </p:grpSp>
      <p:grpSp>
        <p:nvGrpSpPr>
          <p:cNvPr id="12" name="Group 12"/>
          <p:cNvGrpSpPr/>
          <p:nvPr/>
        </p:nvGrpSpPr>
        <p:grpSpPr>
          <a:xfrm>
            <a:off x="12403199" y="5401893"/>
            <a:ext cx="5562642" cy="4120526"/>
            <a:chOff x="0" y="0"/>
            <a:chExt cx="1097267" cy="812800"/>
          </a:xfrm>
        </p:grpSpPr>
        <p:sp>
          <p:nvSpPr>
            <p:cNvPr id="13" name="Freeform 13"/>
            <p:cNvSpPr/>
            <p:nvPr/>
          </p:nvSpPr>
          <p:spPr>
            <a:xfrm>
              <a:off x="0" y="0"/>
              <a:ext cx="1097267" cy="812800"/>
            </a:xfrm>
            <a:custGeom>
              <a:avLst/>
              <a:gdLst/>
              <a:ahLst/>
              <a:cxnLst/>
              <a:rect l="l" t="t" r="r" b="b"/>
              <a:pathLst>
                <a:path w="1097267" h="812800">
                  <a:moveTo>
                    <a:pt x="32011" y="0"/>
                  </a:moveTo>
                  <a:lnTo>
                    <a:pt x="1065256" y="0"/>
                  </a:lnTo>
                  <a:cubicBezTo>
                    <a:pt x="1073746" y="0"/>
                    <a:pt x="1081888" y="3373"/>
                    <a:pt x="1087891" y="9376"/>
                  </a:cubicBezTo>
                  <a:cubicBezTo>
                    <a:pt x="1093894" y="15379"/>
                    <a:pt x="1097267" y="23521"/>
                    <a:pt x="1097267" y="32011"/>
                  </a:cubicBezTo>
                  <a:lnTo>
                    <a:pt x="1097267" y="780789"/>
                  </a:lnTo>
                  <a:cubicBezTo>
                    <a:pt x="1097267" y="789279"/>
                    <a:pt x="1093894" y="797421"/>
                    <a:pt x="1087891" y="803424"/>
                  </a:cubicBezTo>
                  <a:cubicBezTo>
                    <a:pt x="1081888" y="809427"/>
                    <a:pt x="1073746" y="812800"/>
                    <a:pt x="1065256" y="812800"/>
                  </a:cubicBezTo>
                  <a:lnTo>
                    <a:pt x="32011" y="812800"/>
                  </a:lnTo>
                  <a:cubicBezTo>
                    <a:pt x="23521" y="812800"/>
                    <a:pt x="15379" y="809427"/>
                    <a:pt x="9376" y="803424"/>
                  </a:cubicBezTo>
                  <a:cubicBezTo>
                    <a:pt x="3373" y="797421"/>
                    <a:pt x="0" y="789279"/>
                    <a:pt x="0" y="780789"/>
                  </a:cubicBezTo>
                  <a:lnTo>
                    <a:pt x="0" y="32011"/>
                  </a:lnTo>
                  <a:cubicBezTo>
                    <a:pt x="0" y="23521"/>
                    <a:pt x="3373" y="15379"/>
                    <a:pt x="9376" y="9376"/>
                  </a:cubicBezTo>
                  <a:cubicBezTo>
                    <a:pt x="15379" y="3373"/>
                    <a:pt x="23521" y="0"/>
                    <a:pt x="32011" y="0"/>
                  </a:cubicBezTo>
                  <a:close/>
                </a:path>
              </a:pathLst>
            </a:custGeom>
            <a:blipFill>
              <a:blip r:embed="rId4"/>
              <a:stretch>
                <a:fillRect b="-29598"/>
              </a:stretch>
            </a:blipFill>
          </p:spPr>
        </p:sp>
      </p:grpSp>
      <p:sp>
        <p:nvSpPr>
          <p:cNvPr id="14" name="TextBox 14"/>
          <p:cNvSpPr txBox="1"/>
          <p:nvPr/>
        </p:nvSpPr>
        <p:spPr>
          <a:xfrm>
            <a:off x="860668" y="509231"/>
            <a:ext cx="13275926" cy="1882697"/>
          </a:xfrm>
          <a:prstGeom prst="rect">
            <a:avLst/>
          </a:prstGeom>
        </p:spPr>
        <p:txBody>
          <a:bodyPr lIns="0" tIns="0" rIns="0" bIns="0" rtlCol="0" anchor="t">
            <a:spAutoFit/>
          </a:bodyPr>
          <a:lstStyle/>
          <a:p>
            <a:pPr algn="l">
              <a:lnSpc>
                <a:spcPts val="7529"/>
              </a:lnSpc>
              <a:spcBef>
                <a:spcPct val="0"/>
              </a:spcBef>
            </a:pPr>
            <a:r>
              <a:rPr lang="en-US" sz="5378" b="1">
                <a:solidFill>
                  <a:srgbClr val="FFFFFF"/>
                </a:solidFill>
                <a:latin typeface="TT Hoves Bold"/>
                <a:ea typeface="TT Hoves Bold"/>
                <a:cs typeface="TT Hoves Bold"/>
                <a:sym typeface="TT Hoves Bold"/>
              </a:rPr>
              <a:t>FIRST AID TRAINING IN COLLABORATION WITH RED CROSS</a:t>
            </a:r>
          </a:p>
        </p:txBody>
      </p:sp>
      <p:sp>
        <p:nvSpPr>
          <p:cNvPr id="15" name="TextBox 15"/>
          <p:cNvSpPr txBox="1"/>
          <p:nvPr/>
        </p:nvSpPr>
        <p:spPr>
          <a:xfrm>
            <a:off x="475790" y="3641658"/>
            <a:ext cx="16509063" cy="1336448"/>
          </a:xfrm>
          <a:prstGeom prst="rect">
            <a:avLst/>
          </a:prstGeom>
        </p:spPr>
        <p:txBody>
          <a:bodyPr lIns="0" tIns="0" rIns="0" bIns="0" rtlCol="0" anchor="t">
            <a:spAutoFit/>
          </a:bodyPr>
          <a:lstStyle/>
          <a:p>
            <a:pPr algn="l">
              <a:lnSpc>
                <a:spcPts val="3535"/>
              </a:lnSpc>
              <a:spcBef>
                <a:spcPct val="0"/>
              </a:spcBef>
            </a:pPr>
            <a:r>
              <a:rPr lang="en-US" sz="2525">
                <a:solidFill>
                  <a:srgbClr val="2A2E3A"/>
                </a:solidFill>
                <a:latin typeface="Public Sans"/>
                <a:ea typeface="Public Sans"/>
                <a:cs typeface="Public Sans"/>
                <a:sym typeface="Public Sans"/>
              </a:rPr>
              <a:t>Basic First Aid Training Session Held in Collaboration with Red Cross. Participants learned essential first aid skills, including CPR and wound care, to handle emergency situations effectively. This session aimed to enhance safety and preparedness in our community</a:t>
            </a:r>
          </a:p>
        </p:txBody>
      </p:sp>
      <p:sp>
        <p:nvSpPr>
          <p:cNvPr id="16" name="TextBox 16"/>
          <p:cNvSpPr txBox="1"/>
          <p:nvPr/>
        </p:nvSpPr>
        <p:spPr>
          <a:xfrm>
            <a:off x="622653" y="2513604"/>
            <a:ext cx="2056470" cy="791211"/>
          </a:xfrm>
          <a:prstGeom prst="rect">
            <a:avLst/>
          </a:prstGeom>
        </p:spPr>
        <p:txBody>
          <a:bodyPr lIns="0" tIns="0" rIns="0" bIns="0" rtlCol="0" anchor="t">
            <a:spAutoFit/>
          </a:bodyPr>
          <a:lstStyle/>
          <a:p>
            <a:pPr algn="ctr">
              <a:lnSpc>
                <a:spcPts val="3191"/>
              </a:lnSpc>
            </a:pPr>
            <a:r>
              <a:rPr lang="en-US" sz="2279">
                <a:solidFill>
                  <a:srgbClr val="FFFFFF"/>
                </a:solidFill>
                <a:latin typeface="TT Hoves"/>
                <a:ea typeface="TT Hoves"/>
                <a:cs typeface="TT Hoves"/>
                <a:sym typeface="TT Hoves"/>
              </a:rPr>
              <a:t>05.08.2023</a:t>
            </a:r>
          </a:p>
          <a:p>
            <a:pPr algn="ctr">
              <a:lnSpc>
                <a:spcPts val="3191"/>
              </a:lnSpc>
              <a:spcBef>
                <a:spcPct val="0"/>
              </a:spcBef>
            </a:pPr>
            <a:endParaRPr lang="en-US" sz="2279">
              <a:solidFill>
                <a:srgbClr val="FFFFFF"/>
              </a:solidFill>
              <a:latin typeface="TT Hoves"/>
              <a:ea typeface="TT Hoves"/>
              <a:cs typeface="TT Hoves"/>
              <a:sym typeface="TT Hove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119764" y="110089"/>
            <a:ext cx="7335830" cy="11227180"/>
            <a:chOff x="0" y="0"/>
            <a:chExt cx="9781107" cy="14969573"/>
          </a:xfrm>
        </p:grpSpPr>
        <p:grpSp>
          <p:nvGrpSpPr>
            <p:cNvPr id="3" name="Group 3"/>
            <p:cNvGrpSpPr/>
            <p:nvPr/>
          </p:nvGrpSpPr>
          <p:grpSpPr>
            <a:xfrm>
              <a:off x="1159182" y="0"/>
              <a:ext cx="8621924" cy="14969573"/>
              <a:chOff x="0" y="0"/>
              <a:chExt cx="1560476" cy="2709333"/>
            </a:xfrm>
          </p:grpSpPr>
          <p:sp>
            <p:nvSpPr>
              <p:cNvPr id="4" name="Freeform 4"/>
              <p:cNvSpPr/>
              <p:nvPr/>
            </p:nvSpPr>
            <p:spPr>
              <a:xfrm>
                <a:off x="0" y="0"/>
                <a:ext cx="1560477" cy="2709333"/>
              </a:xfrm>
              <a:custGeom>
                <a:avLst/>
                <a:gdLst/>
                <a:ahLst/>
                <a:cxnLst/>
                <a:rect l="l" t="t" r="r" b="b"/>
                <a:pathLst>
                  <a:path w="1560477" h="2709333">
                    <a:moveTo>
                      <a:pt x="0" y="0"/>
                    </a:moveTo>
                    <a:lnTo>
                      <a:pt x="1560477" y="0"/>
                    </a:lnTo>
                    <a:lnTo>
                      <a:pt x="1560477" y="2709333"/>
                    </a:lnTo>
                    <a:lnTo>
                      <a:pt x="0" y="2709333"/>
                    </a:lnTo>
                    <a:close/>
                  </a:path>
                </a:pathLst>
              </a:custGeom>
              <a:solidFill>
                <a:srgbClr val="4A6D55"/>
              </a:solidFill>
            </p:spPr>
          </p:sp>
          <p:sp>
            <p:nvSpPr>
              <p:cNvPr id="5" name="TextBox 5"/>
              <p:cNvSpPr txBox="1"/>
              <p:nvPr/>
            </p:nvSpPr>
            <p:spPr>
              <a:xfrm>
                <a:off x="0" y="-57150"/>
                <a:ext cx="1560476" cy="2766483"/>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0" y="0"/>
              <a:ext cx="8621924" cy="14969573"/>
              <a:chOff x="0" y="0"/>
              <a:chExt cx="1560476" cy="2709333"/>
            </a:xfrm>
          </p:grpSpPr>
          <p:sp>
            <p:nvSpPr>
              <p:cNvPr id="7" name="Freeform 7"/>
              <p:cNvSpPr/>
              <p:nvPr/>
            </p:nvSpPr>
            <p:spPr>
              <a:xfrm>
                <a:off x="0" y="0"/>
                <a:ext cx="1560477" cy="2709333"/>
              </a:xfrm>
              <a:custGeom>
                <a:avLst/>
                <a:gdLst/>
                <a:ahLst/>
                <a:cxnLst/>
                <a:rect l="l" t="t" r="r" b="b"/>
                <a:pathLst>
                  <a:path w="1560477" h="2709333">
                    <a:moveTo>
                      <a:pt x="0" y="0"/>
                    </a:moveTo>
                    <a:lnTo>
                      <a:pt x="1560477" y="0"/>
                    </a:lnTo>
                    <a:lnTo>
                      <a:pt x="1560477" y="2709333"/>
                    </a:lnTo>
                    <a:lnTo>
                      <a:pt x="0" y="2709333"/>
                    </a:lnTo>
                    <a:close/>
                  </a:path>
                </a:pathLst>
              </a:custGeom>
              <a:solidFill>
                <a:srgbClr val="12372A"/>
              </a:solidFill>
            </p:spPr>
          </p:sp>
          <p:sp>
            <p:nvSpPr>
              <p:cNvPr id="8" name="TextBox 8"/>
              <p:cNvSpPr txBox="1"/>
              <p:nvPr/>
            </p:nvSpPr>
            <p:spPr>
              <a:xfrm>
                <a:off x="0" y="-57150"/>
                <a:ext cx="1560476" cy="2766483"/>
              </a:xfrm>
              <a:prstGeom prst="rect">
                <a:avLst/>
              </a:prstGeom>
            </p:spPr>
            <p:txBody>
              <a:bodyPr lIns="50800" tIns="50800" rIns="50800" bIns="50800" rtlCol="0" anchor="ctr"/>
              <a:lstStyle/>
              <a:p>
                <a:pPr algn="ctr">
                  <a:lnSpc>
                    <a:spcPts val="3079"/>
                  </a:lnSpc>
                </a:pPr>
                <a:endParaRPr/>
              </a:p>
            </p:txBody>
          </p:sp>
        </p:grpSp>
      </p:grpSp>
      <p:grpSp>
        <p:nvGrpSpPr>
          <p:cNvPr id="9" name="Group 9"/>
          <p:cNvGrpSpPr/>
          <p:nvPr/>
        </p:nvGrpSpPr>
        <p:grpSpPr>
          <a:xfrm>
            <a:off x="9915546" y="5141973"/>
            <a:ext cx="7362804" cy="4116327"/>
            <a:chOff x="0" y="0"/>
            <a:chExt cx="863575" cy="482799"/>
          </a:xfrm>
        </p:grpSpPr>
        <p:sp>
          <p:nvSpPr>
            <p:cNvPr id="10" name="Freeform 10"/>
            <p:cNvSpPr/>
            <p:nvPr/>
          </p:nvSpPr>
          <p:spPr>
            <a:xfrm>
              <a:off x="0" y="0"/>
              <a:ext cx="863575" cy="482799"/>
            </a:xfrm>
            <a:custGeom>
              <a:avLst/>
              <a:gdLst/>
              <a:ahLst/>
              <a:cxnLst/>
              <a:rect l="l" t="t" r="r" b="b"/>
              <a:pathLst>
                <a:path w="863575" h="482799">
                  <a:moveTo>
                    <a:pt x="24184" y="0"/>
                  </a:moveTo>
                  <a:lnTo>
                    <a:pt x="839391" y="0"/>
                  </a:lnTo>
                  <a:cubicBezTo>
                    <a:pt x="845805" y="0"/>
                    <a:pt x="851956" y="2548"/>
                    <a:pt x="856492" y="7083"/>
                  </a:cubicBezTo>
                  <a:cubicBezTo>
                    <a:pt x="861027" y="11619"/>
                    <a:pt x="863575" y="17770"/>
                    <a:pt x="863575" y="24184"/>
                  </a:cubicBezTo>
                  <a:lnTo>
                    <a:pt x="863575" y="458615"/>
                  </a:lnTo>
                  <a:cubicBezTo>
                    <a:pt x="863575" y="471972"/>
                    <a:pt x="852747" y="482799"/>
                    <a:pt x="839391" y="482799"/>
                  </a:cubicBezTo>
                  <a:lnTo>
                    <a:pt x="24184" y="482799"/>
                  </a:lnTo>
                  <a:cubicBezTo>
                    <a:pt x="10828" y="482799"/>
                    <a:pt x="0" y="471972"/>
                    <a:pt x="0" y="458615"/>
                  </a:cubicBezTo>
                  <a:lnTo>
                    <a:pt x="0" y="24184"/>
                  </a:lnTo>
                  <a:cubicBezTo>
                    <a:pt x="0" y="10828"/>
                    <a:pt x="10828" y="0"/>
                    <a:pt x="24184" y="0"/>
                  </a:cubicBezTo>
                  <a:close/>
                </a:path>
              </a:pathLst>
            </a:custGeom>
            <a:blipFill>
              <a:blip r:embed="rId2"/>
              <a:stretch>
                <a:fillRect t="-17227" b="-17227"/>
              </a:stretch>
            </a:blipFill>
          </p:spPr>
        </p:sp>
      </p:grpSp>
      <p:grpSp>
        <p:nvGrpSpPr>
          <p:cNvPr id="11" name="Group 11"/>
          <p:cNvGrpSpPr/>
          <p:nvPr/>
        </p:nvGrpSpPr>
        <p:grpSpPr>
          <a:xfrm>
            <a:off x="2762768" y="5141973"/>
            <a:ext cx="6906953" cy="4114800"/>
            <a:chOff x="0" y="0"/>
            <a:chExt cx="1070068" cy="637490"/>
          </a:xfrm>
        </p:grpSpPr>
        <p:sp>
          <p:nvSpPr>
            <p:cNvPr id="12" name="Freeform 12"/>
            <p:cNvSpPr/>
            <p:nvPr/>
          </p:nvSpPr>
          <p:spPr>
            <a:xfrm>
              <a:off x="0" y="0"/>
              <a:ext cx="1070068" cy="637490"/>
            </a:xfrm>
            <a:custGeom>
              <a:avLst/>
              <a:gdLst/>
              <a:ahLst/>
              <a:cxnLst/>
              <a:rect l="l" t="t" r="r" b="b"/>
              <a:pathLst>
                <a:path w="1070068" h="637490">
                  <a:moveTo>
                    <a:pt x="25780" y="0"/>
                  </a:moveTo>
                  <a:lnTo>
                    <a:pt x="1044287" y="0"/>
                  </a:lnTo>
                  <a:cubicBezTo>
                    <a:pt x="1058526" y="0"/>
                    <a:pt x="1070068" y="11542"/>
                    <a:pt x="1070068" y="25780"/>
                  </a:cubicBezTo>
                  <a:lnTo>
                    <a:pt x="1070068" y="611710"/>
                  </a:lnTo>
                  <a:cubicBezTo>
                    <a:pt x="1070068" y="625948"/>
                    <a:pt x="1058526" y="637490"/>
                    <a:pt x="1044287" y="637490"/>
                  </a:cubicBezTo>
                  <a:lnTo>
                    <a:pt x="25780" y="637490"/>
                  </a:lnTo>
                  <a:cubicBezTo>
                    <a:pt x="11542" y="637490"/>
                    <a:pt x="0" y="625948"/>
                    <a:pt x="0" y="611710"/>
                  </a:cubicBezTo>
                  <a:lnTo>
                    <a:pt x="0" y="25780"/>
                  </a:lnTo>
                  <a:cubicBezTo>
                    <a:pt x="0" y="11542"/>
                    <a:pt x="11542" y="0"/>
                    <a:pt x="25780" y="0"/>
                  </a:cubicBezTo>
                  <a:close/>
                </a:path>
              </a:pathLst>
            </a:custGeom>
            <a:blipFill>
              <a:blip r:embed="rId3"/>
              <a:stretch>
                <a:fillRect l="-12957" r="-10194"/>
              </a:stretch>
            </a:blipFill>
          </p:spPr>
        </p:sp>
      </p:grpSp>
      <p:sp>
        <p:nvSpPr>
          <p:cNvPr id="13" name="TextBox 13"/>
          <p:cNvSpPr txBox="1"/>
          <p:nvPr/>
        </p:nvSpPr>
        <p:spPr>
          <a:xfrm>
            <a:off x="2762768" y="593724"/>
            <a:ext cx="9133269" cy="1939643"/>
          </a:xfrm>
          <a:prstGeom prst="rect">
            <a:avLst/>
          </a:prstGeom>
        </p:spPr>
        <p:txBody>
          <a:bodyPr lIns="0" tIns="0" rIns="0" bIns="0" rtlCol="0" anchor="t">
            <a:spAutoFit/>
          </a:bodyPr>
          <a:lstStyle/>
          <a:p>
            <a:pPr algn="l">
              <a:lnSpc>
                <a:spcPts val="7536"/>
              </a:lnSpc>
            </a:pPr>
            <a:r>
              <a:rPr lang="en-US" sz="7043" b="1">
                <a:solidFill>
                  <a:srgbClr val="4F8A8B"/>
                </a:solidFill>
                <a:latin typeface="TT Hoves Bold"/>
                <a:ea typeface="TT Hoves Bold"/>
                <a:cs typeface="TT Hoves Bold"/>
                <a:sym typeface="TT Hoves Bold"/>
              </a:rPr>
              <a:t>TREE PLANTATION</a:t>
            </a:r>
          </a:p>
          <a:p>
            <a:pPr algn="l">
              <a:lnSpc>
                <a:spcPts val="7536"/>
              </a:lnSpc>
            </a:pPr>
            <a:r>
              <a:rPr lang="en-US" sz="7043" b="1">
                <a:solidFill>
                  <a:srgbClr val="4F8A8B"/>
                </a:solidFill>
                <a:latin typeface="TT Hoves Bold"/>
                <a:ea typeface="TT Hoves Bold"/>
                <a:cs typeface="TT Hoves Bold"/>
                <a:sym typeface="TT Hoves Bold"/>
              </a:rPr>
              <a:t>DRIVE</a:t>
            </a:r>
          </a:p>
        </p:txBody>
      </p:sp>
      <p:sp>
        <p:nvSpPr>
          <p:cNvPr id="14" name="TextBox 14"/>
          <p:cNvSpPr txBox="1"/>
          <p:nvPr/>
        </p:nvSpPr>
        <p:spPr>
          <a:xfrm>
            <a:off x="2762768" y="3429867"/>
            <a:ext cx="12414616" cy="1566848"/>
          </a:xfrm>
          <a:prstGeom prst="rect">
            <a:avLst/>
          </a:prstGeom>
        </p:spPr>
        <p:txBody>
          <a:bodyPr lIns="0" tIns="0" rIns="0" bIns="0" rtlCol="0" anchor="t">
            <a:spAutoFit/>
          </a:bodyPr>
          <a:lstStyle/>
          <a:p>
            <a:pPr algn="just">
              <a:lnSpc>
                <a:spcPts val="4156"/>
              </a:lnSpc>
            </a:pPr>
            <a:r>
              <a:rPr lang="en-US" sz="2968">
                <a:solidFill>
                  <a:srgbClr val="2A2E3A"/>
                </a:solidFill>
                <a:latin typeface="Public Sans"/>
                <a:ea typeface="Public Sans"/>
                <a:cs typeface="Public Sans"/>
                <a:sym typeface="Public Sans"/>
              </a:rPr>
              <a:t>Our volunteers planted trees to make our environment greener. Together, we're fighting climate change.</a:t>
            </a:r>
          </a:p>
          <a:p>
            <a:pPr algn="just">
              <a:lnSpc>
                <a:spcPts val="4156"/>
              </a:lnSpc>
              <a:spcBef>
                <a:spcPct val="0"/>
              </a:spcBef>
            </a:pPr>
            <a:endParaRPr lang="en-US" sz="2968">
              <a:solidFill>
                <a:srgbClr val="2A2E3A"/>
              </a:solidFill>
              <a:latin typeface="Public Sans"/>
              <a:ea typeface="Public Sans"/>
              <a:cs typeface="Public Sans"/>
              <a:sym typeface="Public Sans"/>
            </a:endParaRPr>
          </a:p>
        </p:txBody>
      </p:sp>
      <p:sp>
        <p:nvSpPr>
          <p:cNvPr id="15" name="TextBox 15"/>
          <p:cNvSpPr txBox="1"/>
          <p:nvPr/>
        </p:nvSpPr>
        <p:spPr>
          <a:xfrm>
            <a:off x="2762768" y="2457167"/>
            <a:ext cx="2329355" cy="588110"/>
          </a:xfrm>
          <a:prstGeom prst="rect">
            <a:avLst/>
          </a:prstGeom>
        </p:spPr>
        <p:txBody>
          <a:bodyPr lIns="0" tIns="0" rIns="0" bIns="0" rtlCol="0" anchor="t">
            <a:spAutoFit/>
          </a:bodyPr>
          <a:lstStyle/>
          <a:p>
            <a:pPr algn="ctr">
              <a:lnSpc>
                <a:spcPts val="4752"/>
              </a:lnSpc>
              <a:spcBef>
                <a:spcPct val="0"/>
              </a:spcBef>
            </a:pPr>
            <a:r>
              <a:rPr lang="en-US" sz="3394">
                <a:solidFill>
                  <a:srgbClr val="4A6D55"/>
                </a:solidFill>
                <a:latin typeface="Public Sans"/>
                <a:ea typeface="Public Sans"/>
                <a:cs typeface="Public Sans"/>
                <a:sym typeface="Public Sans"/>
              </a:rPr>
              <a:t>08.08.2023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4545894" y="0"/>
            <a:ext cx="6677462" cy="11227180"/>
            <a:chOff x="0" y="0"/>
            <a:chExt cx="8903283" cy="14969573"/>
          </a:xfrm>
        </p:grpSpPr>
        <p:grpSp>
          <p:nvGrpSpPr>
            <p:cNvPr id="3" name="Group 3"/>
            <p:cNvGrpSpPr/>
            <p:nvPr/>
          </p:nvGrpSpPr>
          <p:grpSpPr>
            <a:xfrm>
              <a:off x="1055149" y="0"/>
              <a:ext cx="7848133" cy="14969573"/>
              <a:chOff x="0" y="0"/>
              <a:chExt cx="1420429" cy="2709333"/>
            </a:xfrm>
          </p:grpSpPr>
          <p:sp>
            <p:nvSpPr>
              <p:cNvPr id="4" name="Freeform 4"/>
              <p:cNvSpPr/>
              <p:nvPr/>
            </p:nvSpPr>
            <p:spPr>
              <a:xfrm>
                <a:off x="0" y="0"/>
                <a:ext cx="1420429" cy="2709333"/>
              </a:xfrm>
              <a:custGeom>
                <a:avLst/>
                <a:gdLst/>
                <a:ahLst/>
                <a:cxnLst/>
                <a:rect l="l" t="t" r="r" b="b"/>
                <a:pathLst>
                  <a:path w="1420429" h="2709333">
                    <a:moveTo>
                      <a:pt x="0" y="0"/>
                    </a:moveTo>
                    <a:lnTo>
                      <a:pt x="1420429" y="0"/>
                    </a:lnTo>
                    <a:lnTo>
                      <a:pt x="1420429" y="2709333"/>
                    </a:lnTo>
                    <a:lnTo>
                      <a:pt x="0" y="2709333"/>
                    </a:lnTo>
                    <a:close/>
                  </a:path>
                </a:pathLst>
              </a:custGeom>
              <a:solidFill>
                <a:srgbClr val="4A6D55"/>
              </a:solidFill>
            </p:spPr>
          </p:sp>
          <p:sp>
            <p:nvSpPr>
              <p:cNvPr id="5" name="TextBox 5"/>
              <p:cNvSpPr txBox="1"/>
              <p:nvPr/>
            </p:nvSpPr>
            <p:spPr>
              <a:xfrm>
                <a:off x="0" y="-57150"/>
                <a:ext cx="1420429" cy="2766483"/>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0" y="0"/>
              <a:ext cx="7848133" cy="14969573"/>
              <a:chOff x="0" y="0"/>
              <a:chExt cx="1420429" cy="2709333"/>
            </a:xfrm>
          </p:grpSpPr>
          <p:sp>
            <p:nvSpPr>
              <p:cNvPr id="7" name="Freeform 7"/>
              <p:cNvSpPr/>
              <p:nvPr/>
            </p:nvSpPr>
            <p:spPr>
              <a:xfrm>
                <a:off x="0" y="0"/>
                <a:ext cx="1420429" cy="2709333"/>
              </a:xfrm>
              <a:custGeom>
                <a:avLst/>
                <a:gdLst/>
                <a:ahLst/>
                <a:cxnLst/>
                <a:rect l="l" t="t" r="r" b="b"/>
                <a:pathLst>
                  <a:path w="1420429" h="2709333">
                    <a:moveTo>
                      <a:pt x="0" y="0"/>
                    </a:moveTo>
                    <a:lnTo>
                      <a:pt x="1420429" y="0"/>
                    </a:lnTo>
                    <a:lnTo>
                      <a:pt x="1420429" y="2709333"/>
                    </a:lnTo>
                    <a:lnTo>
                      <a:pt x="0" y="2709333"/>
                    </a:lnTo>
                    <a:close/>
                  </a:path>
                </a:pathLst>
              </a:custGeom>
              <a:solidFill>
                <a:srgbClr val="12372A"/>
              </a:solidFill>
            </p:spPr>
          </p:sp>
          <p:sp>
            <p:nvSpPr>
              <p:cNvPr id="8" name="TextBox 8"/>
              <p:cNvSpPr txBox="1"/>
              <p:nvPr/>
            </p:nvSpPr>
            <p:spPr>
              <a:xfrm>
                <a:off x="0" y="-57150"/>
                <a:ext cx="1420429" cy="2766483"/>
              </a:xfrm>
              <a:prstGeom prst="rect">
                <a:avLst/>
              </a:prstGeom>
            </p:spPr>
            <p:txBody>
              <a:bodyPr lIns="50800" tIns="50800" rIns="50800" bIns="50800" rtlCol="0" anchor="ctr"/>
              <a:lstStyle/>
              <a:p>
                <a:pPr algn="ctr">
                  <a:lnSpc>
                    <a:spcPts val="3079"/>
                  </a:lnSpc>
                </a:pPr>
                <a:endParaRPr/>
              </a:p>
            </p:txBody>
          </p:sp>
        </p:grpSp>
      </p:grpSp>
      <p:grpSp>
        <p:nvGrpSpPr>
          <p:cNvPr id="9" name="Group 9"/>
          <p:cNvGrpSpPr/>
          <p:nvPr/>
        </p:nvGrpSpPr>
        <p:grpSpPr>
          <a:xfrm>
            <a:off x="10518857" y="4477804"/>
            <a:ext cx="7129514" cy="5246370"/>
            <a:chOff x="0" y="0"/>
            <a:chExt cx="1104548" cy="812800"/>
          </a:xfrm>
        </p:grpSpPr>
        <p:sp>
          <p:nvSpPr>
            <p:cNvPr id="10" name="Freeform 10"/>
            <p:cNvSpPr/>
            <p:nvPr/>
          </p:nvSpPr>
          <p:spPr>
            <a:xfrm>
              <a:off x="0" y="0"/>
              <a:ext cx="1104548" cy="812800"/>
            </a:xfrm>
            <a:custGeom>
              <a:avLst/>
              <a:gdLst/>
              <a:ahLst/>
              <a:cxnLst/>
              <a:rect l="l" t="t" r="r" b="b"/>
              <a:pathLst>
                <a:path w="1104548" h="812800">
                  <a:moveTo>
                    <a:pt x="24976" y="0"/>
                  </a:moveTo>
                  <a:lnTo>
                    <a:pt x="1079573" y="0"/>
                  </a:lnTo>
                  <a:cubicBezTo>
                    <a:pt x="1086197" y="0"/>
                    <a:pt x="1092549" y="2631"/>
                    <a:pt x="1097233" y="7315"/>
                  </a:cubicBezTo>
                  <a:cubicBezTo>
                    <a:pt x="1101917" y="11999"/>
                    <a:pt x="1104548" y="18352"/>
                    <a:pt x="1104548" y="24976"/>
                  </a:cubicBezTo>
                  <a:lnTo>
                    <a:pt x="1104548" y="787824"/>
                  </a:lnTo>
                  <a:cubicBezTo>
                    <a:pt x="1104548" y="794448"/>
                    <a:pt x="1101917" y="800801"/>
                    <a:pt x="1097233" y="805485"/>
                  </a:cubicBezTo>
                  <a:cubicBezTo>
                    <a:pt x="1092549" y="810169"/>
                    <a:pt x="1086197" y="812800"/>
                    <a:pt x="1079573" y="812800"/>
                  </a:cubicBezTo>
                  <a:lnTo>
                    <a:pt x="24976" y="812800"/>
                  </a:lnTo>
                  <a:cubicBezTo>
                    <a:pt x="18352" y="812800"/>
                    <a:pt x="11999" y="810169"/>
                    <a:pt x="7315" y="805485"/>
                  </a:cubicBezTo>
                  <a:cubicBezTo>
                    <a:pt x="2631" y="800801"/>
                    <a:pt x="0" y="794448"/>
                    <a:pt x="0" y="787824"/>
                  </a:cubicBezTo>
                  <a:lnTo>
                    <a:pt x="0" y="24976"/>
                  </a:lnTo>
                  <a:cubicBezTo>
                    <a:pt x="0" y="18352"/>
                    <a:pt x="2631" y="11999"/>
                    <a:pt x="7315" y="7315"/>
                  </a:cubicBezTo>
                  <a:cubicBezTo>
                    <a:pt x="11999" y="2631"/>
                    <a:pt x="18352" y="0"/>
                    <a:pt x="24976" y="0"/>
                  </a:cubicBezTo>
                  <a:close/>
                </a:path>
              </a:pathLst>
            </a:custGeom>
            <a:blipFill>
              <a:blip r:embed="rId2"/>
              <a:stretch>
                <a:fillRect t="-365" b="-365"/>
              </a:stretch>
            </a:blipFill>
          </p:spPr>
        </p:sp>
      </p:grpSp>
      <p:grpSp>
        <p:nvGrpSpPr>
          <p:cNvPr id="11" name="Group 11"/>
          <p:cNvGrpSpPr/>
          <p:nvPr/>
        </p:nvGrpSpPr>
        <p:grpSpPr>
          <a:xfrm>
            <a:off x="2588307" y="4477804"/>
            <a:ext cx="7568015" cy="5246370"/>
            <a:chOff x="0" y="0"/>
            <a:chExt cx="1172484" cy="812800"/>
          </a:xfrm>
        </p:grpSpPr>
        <p:sp>
          <p:nvSpPr>
            <p:cNvPr id="12" name="Freeform 12"/>
            <p:cNvSpPr/>
            <p:nvPr/>
          </p:nvSpPr>
          <p:spPr>
            <a:xfrm>
              <a:off x="0" y="0"/>
              <a:ext cx="1172484" cy="812800"/>
            </a:xfrm>
            <a:custGeom>
              <a:avLst/>
              <a:gdLst/>
              <a:ahLst/>
              <a:cxnLst/>
              <a:rect l="l" t="t" r="r" b="b"/>
              <a:pathLst>
                <a:path w="1172484" h="812800">
                  <a:moveTo>
                    <a:pt x="23529" y="0"/>
                  </a:moveTo>
                  <a:lnTo>
                    <a:pt x="1148955" y="0"/>
                  </a:lnTo>
                  <a:cubicBezTo>
                    <a:pt x="1161950" y="0"/>
                    <a:pt x="1172484" y="10534"/>
                    <a:pt x="1172484" y="23529"/>
                  </a:cubicBezTo>
                  <a:lnTo>
                    <a:pt x="1172484" y="789271"/>
                  </a:lnTo>
                  <a:cubicBezTo>
                    <a:pt x="1172484" y="795512"/>
                    <a:pt x="1170005" y="801496"/>
                    <a:pt x="1165592" y="805909"/>
                  </a:cubicBezTo>
                  <a:cubicBezTo>
                    <a:pt x="1161180" y="810321"/>
                    <a:pt x="1155195" y="812800"/>
                    <a:pt x="1148955" y="812800"/>
                  </a:cubicBezTo>
                  <a:lnTo>
                    <a:pt x="23529" y="812800"/>
                  </a:lnTo>
                  <a:cubicBezTo>
                    <a:pt x="17288" y="812800"/>
                    <a:pt x="11304" y="810321"/>
                    <a:pt x="6891" y="805909"/>
                  </a:cubicBezTo>
                  <a:cubicBezTo>
                    <a:pt x="2479" y="801496"/>
                    <a:pt x="0" y="795512"/>
                    <a:pt x="0" y="789271"/>
                  </a:cubicBezTo>
                  <a:lnTo>
                    <a:pt x="0" y="23529"/>
                  </a:lnTo>
                  <a:cubicBezTo>
                    <a:pt x="0" y="17288"/>
                    <a:pt x="2479" y="11304"/>
                    <a:pt x="6891" y="6891"/>
                  </a:cubicBezTo>
                  <a:cubicBezTo>
                    <a:pt x="11304" y="2479"/>
                    <a:pt x="17288" y="0"/>
                    <a:pt x="23529" y="0"/>
                  </a:cubicBezTo>
                  <a:close/>
                </a:path>
              </a:pathLst>
            </a:custGeom>
            <a:blipFill>
              <a:blip r:embed="rId3"/>
              <a:stretch>
                <a:fillRect t="-4094" b="-4094"/>
              </a:stretch>
            </a:blipFill>
          </p:spPr>
        </p:sp>
      </p:grpSp>
      <p:sp>
        <p:nvSpPr>
          <p:cNvPr id="13" name="TextBox 13"/>
          <p:cNvSpPr txBox="1"/>
          <p:nvPr/>
        </p:nvSpPr>
        <p:spPr>
          <a:xfrm>
            <a:off x="2588307" y="947769"/>
            <a:ext cx="7930550" cy="2608580"/>
          </a:xfrm>
          <a:prstGeom prst="rect">
            <a:avLst/>
          </a:prstGeom>
        </p:spPr>
        <p:txBody>
          <a:bodyPr lIns="0" tIns="0" rIns="0" bIns="0" rtlCol="0" anchor="t">
            <a:spAutoFit/>
          </a:bodyPr>
          <a:lstStyle/>
          <a:p>
            <a:pPr algn="l">
              <a:lnSpc>
                <a:spcPts val="6760"/>
              </a:lnSpc>
            </a:pPr>
            <a:r>
              <a:rPr lang="en-US" sz="6500" b="1">
                <a:solidFill>
                  <a:srgbClr val="4F8A8B"/>
                </a:solidFill>
                <a:latin typeface="Montserrat Bold"/>
                <a:ea typeface="Montserrat Bold"/>
                <a:cs typeface="Montserrat Bold"/>
                <a:sym typeface="Montserrat Bold"/>
              </a:rPr>
              <a:t>DRUG   </a:t>
            </a:r>
          </a:p>
          <a:p>
            <a:pPr algn="l">
              <a:lnSpc>
                <a:spcPts val="6760"/>
              </a:lnSpc>
            </a:pPr>
            <a:r>
              <a:rPr lang="en-US" sz="6500" b="1">
                <a:solidFill>
                  <a:srgbClr val="4F8A8B"/>
                </a:solidFill>
                <a:latin typeface="Montserrat Bold"/>
                <a:ea typeface="Montserrat Bold"/>
                <a:cs typeface="Montserrat Bold"/>
                <a:sym typeface="Montserrat Bold"/>
              </a:rPr>
              <a:t>DE-ADDICTION    PLEDGE</a:t>
            </a:r>
          </a:p>
        </p:txBody>
      </p:sp>
      <p:sp>
        <p:nvSpPr>
          <p:cNvPr id="14" name="TextBox 14"/>
          <p:cNvSpPr txBox="1"/>
          <p:nvPr/>
        </p:nvSpPr>
        <p:spPr>
          <a:xfrm>
            <a:off x="9566006" y="971550"/>
            <a:ext cx="8115300" cy="2841491"/>
          </a:xfrm>
          <a:prstGeom prst="rect">
            <a:avLst/>
          </a:prstGeom>
        </p:spPr>
        <p:txBody>
          <a:bodyPr lIns="0" tIns="0" rIns="0" bIns="0" rtlCol="0" anchor="t">
            <a:spAutoFit/>
          </a:bodyPr>
          <a:lstStyle/>
          <a:p>
            <a:pPr algn="just">
              <a:lnSpc>
                <a:spcPts val="3762"/>
              </a:lnSpc>
              <a:spcBef>
                <a:spcPct val="0"/>
              </a:spcBef>
            </a:pPr>
            <a:r>
              <a:rPr lang="en-US" sz="2687">
                <a:solidFill>
                  <a:srgbClr val="2A2E3A"/>
                </a:solidFill>
                <a:latin typeface="Public Sans"/>
                <a:ea typeface="Public Sans"/>
                <a:cs typeface="Public Sans"/>
                <a:sym typeface="Public Sans"/>
              </a:rPr>
              <a:t>Organizing a drug de-addiction pledge in all NSS units of MRSPTU aims to raise awareness and promote a drug-free society. This initiative empowers students to commit to healthy lifestyles and responsible choices, fostering a safer campus environment.</a:t>
            </a:r>
          </a:p>
        </p:txBody>
      </p:sp>
      <p:sp>
        <p:nvSpPr>
          <p:cNvPr id="15" name="TextBox 15"/>
          <p:cNvSpPr txBox="1"/>
          <p:nvPr/>
        </p:nvSpPr>
        <p:spPr>
          <a:xfrm>
            <a:off x="2333397" y="3489674"/>
            <a:ext cx="3023182" cy="1171610"/>
          </a:xfrm>
          <a:prstGeom prst="rect">
            <a:avLst/>
          </a:prstGeom>
        </p:spPr>
        <p:txBody>
          <a:bodyPr lIns="0" tIns="0" rIns="0" bIns="0" rtlCol="0" anchor="t">
            <a:spAutoFit/>
          </a:bodyPr>
          <a:lstStyle/>
          <a:p>
            <a:pPr algn="ctr">
              <a:lnSpc>
                <a:spcPts val="4692"/>
              </a:lnSpc>
            </a:pPr>
            <a:r>
              <a:rPr lang="en-US" sz="3351" b="1">
                <a:solidFill>
                  <a:srgbClr val="4F8A8B"/>
                </a:solidFill>
                <a:latin typeface="TT Hoves Bold"/>
                <a:ea typeface="TT Hoves Bold"/>
                <a:cs typeface="TT Hoves Bold"/>
                <a:sym typeface="TT Hoves Bold"/>
              </a:rPr>
              <a:t>09.08.2023</a:t>
            </a:r>
          </a:p>
          <a:p>
            <a:pPr algn="ctr">
              <a:lnSpc>
                <a:spcPts val="4692"/>
              </a:lnSpc>
              <a:spcBef>
                <a:spcPct val="0"/>
              </a:spcBef>
            </a:pPr>
            <a:endParaRPr lang="en-US" sz="3351" b="1">
              <a:solidFill>
                <a:srgbClr val="4F8A8B"/>
              </a:solidFill>
              <a:latin typeface="TT Hoves Bold"/>
              <a:ea typeface="TT Hoves Bold"/>
              <a:cs typeface="TT Hoves Bold"/>
              <a:sym typeface="TT Hoves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65641" y="0"/>
            <a:ext cx="10922359" cy="704643"/>
            <a:chOff x="0" y="0"/>
            <a:chExt cx="2876671" cy="185585"/>
          </a:xfrm>
        </p:grpSpPr>
        <p:sp>
          <p:nvSpPr>
            <p:cNvPr id="3" name="Freeform 3"/>
            <p:cNvSpPr/>
            <p:nvPr/>
          </p:nvSpPr>
          <p:spPr>
            <a:xfrm>
              <a:off x="0" y="0"/>
              <a:ext cx="2876671" cy="185585"/>
            </a:xfrm>
            <a:custGeom>
              <a:avLst/>
              <a:gdLst/>
              <a:ahLst/>
              <a:cxnLst/>
              <a:rect l="l" t="t" r="r" b="b"/>
              <a:pathLst>
                <a:path w="2876671" h="185585">
                  <a:moveTo>
                    <a:pt x="0" y="0"/>
                  </a:moveTo>
                  <a:lnTo>
                    <a:pt x="2876671" y="0"/>
                  </a:lnTo>
                  <a:lnTo>
                    <a:pt x="2876671" y="185585"/>
                  </a:lnTo>
                  <a:lnTo>
                    <a:pt x="0" y="185585"/>
                  </a:lnTo>
                  <a:close/>
                </a:path>
              </a:pathLst>
            </a:custGeom>
            <a:solidFill>
              <a:srgbClr val="4A6D55"/>
            </a:solidFill>
          </p:spPr>
        </p:sp>
        <p:sp>
          <p:nvSpPr>
            <p:cNvPr id="4" name="TextBox 4"/>
            <p:cNvSpPr txBox="1"/>
            <p:nvPr/>
          </p:nvSpPr>
          <p:spPr>
            <a:xfrm>
              <a:off x="0" y="-66675"/>
              <a:ext cx="2876671" cy="252260"/>
            </a:xfrm>
            <a:prstGeom prst="rect">
              <a:avLst/>
            </a:prstGeom>
          </p:spPr>
          <p:txBody>
            <a:bodyPr lIns="50800" tIns="50800" rIns="50800" bIns="50800" rtlCol="0" anchor="ctr"/>
            <a:lstStyle/>
            <a:p>
              <a:pPr algn="ctr">
                <a:lnSpc>
                  <a:spcPts val="3150"/>
                </a:lnSpc>
              </a:pPr>
              <a:endParaRPr/>
            </a:p>
          </p:txBody>
        </p:sp>
      </p:grpSp>
      <p:grpSp>
        <p:nvGrpSpPr>
          <p:cNvPr id="5" name="Group 5"/>
          <p:cNvGrpSpPr/>
          <p:nvPr/>
        </p:nvGrpSpPr>
        <p:grpSpPr>
          <a:xfrm rot="-10800000">
            <a:off x="-6258005" y="-88241"/>
            <a:ext cx="15118279" cy="3185392"/>
            <a:chOff x="0" y="0"/>
            <a:chExt cx="1216146" cy="256240"/>
          </a:xfrm>
        </p:grpSpPr>
        <p:sp>
          <p:nvSpPr>
            <p:cNvPr id="6" name="Freeform 6"/>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12372A"/>
            </a:solidFill>
          </p:spPr>
        </p:sp>
        <p:sp>
          <p:nvSpPr>
            <p:cNvPr id="7" name="TextBox 7"/>
            <p:cNvSpPr txBox="1"/>
            <p:nvPr/>
          </p:nvSpPr>
          <p:spPr>
            <a:xfrm>
              <a:off x="127000" y="-38100"/>
              <a:ext cx="962146" cy="294340"/>
            </a:xfrm>
            <a:prstGeom prst="rect">
              <a:avLst/>
            </a:prstGeom>
          </p:spPr>
          <p:txBody>
            <a:bodyPr lIns="50800" tIns="50800" rIns="50800" bIns="50800" rtlCol="0" anchor="ctr"/>
            <a:lstStyle/>
            <a:p>
              <a:pPr algn="ctr">
                <a:lnSpc>
                  <a:spcPts val="2100"/>
                </a:lnSpc>
              </a:pPr>
              <a:r>
                <a:rPr lang="en-US" sz="1500">
                  <a:solidFill>
                    <a:srgbClr val="2A2E3A"/>
                  </a:solidFill>
                  <a:latin typeface="Helios"/>
                  <a:ea typeface="Helios"/>
                  <a:cs typeface="Helios"/>
                  <a:sym typeface="Helios"/>
                </a:rPr>
                <a:t>importance of organs donation</a:t>
              </a:r>
            </a:p>
            <a:p>
              <a:pPr algn="ctr">
                <a:lnSpc>
                  <a:spcPts val="2100"/>
                </a:lnSpc>
              </a:pPr>
              <a:endParaRPr lang="en-US" sz="1500">
                <a:solidFill>
                  <a:srgbClr val="2A2E3A"/>
                </a:solidFill>
                <a:latin typeface="Helios"/>
                <a:ea typeface="Helios"/>
                <a:cs typeface="Helios"/>
                <a:sym typeface="Helios"/>
              </a:endParaRPr>
            </a:p>
          </p:txBody>
        </p:sp>
      </p:grpSp>
      <p:sp>
        <p:nvSpPr>
          <p:cNvPr id="8" name="Freeform 8"/>
          <p:cNvSpPr/>
          <p:nvPr/>
        </p:nvSpPr>
        <p:spPr>
          <a:xfrm>
            <a:off x="1829313" y="4226713"/>
            <a:ext cx="7562824" cy="5672118"/>
          </a:xfrm>
          <a:custGeom>
            <a:avLst/>
            <a:gdLst/>
            <a:ahLst/>
            <a:cxnLst/>
            <a:rect l="l" t="t" r="r" b="b"/>
            <a:pathLst>
              <a:path w="7562824" h="5672118">
                <a:moveTo>
                  <a:pt x="0" y="0"/>
                </a:moveTo>
                <a:lnTo>
                  <a:pt x="7562824" y="0"/>
                </a:lnTo>
                <a:lnTo>
                  <a:pt x="7562824" y="5672118"/>
                </a:lnTo>
                <a:lnTo>
                  <a:pt x="0" y="5672118"/>
                </a:lnTo>
                <a:lnTo>
                  <a:pt x="0" y="0"/>
                </a:lnTo>
                <a:close/>
              </a:path>
            </a:pathLst>
          </a:custGeom>
          <a:blipFill>
            <a:blip r:embed="rId2"/>
            <a:stretch>
              <a:fillRect/>
            </a:stretch>
          </a:blipFill>
        </p:spPr>
      </p:sp>
      <p:sp>
        <p:nvSpPr>
          <p:cNvPr id="9" name="Freeform 9"/>
          <p:cNvSpPr/>
          <p:nvPr/>
        </p:nvSpPr>
        <p:spPr>
          <a:xfrm>
            <a:off x="10248386" y="4264551"/>
            <a:ext cx="7593741" cy="5634280"/>
          </a:xfrm>
          <a:custGeom>
            <a:avLst/>
            <a:gdLst/>
            <a:ahLst/>
            <a:cxnLst/>
            <a:rect l="l" t="t" r="r" b="b"/>
            <a:pathLst>
              <a:path w="7593741" h="5634280">
                <a:moveTo>
                  <a:pt x="0" y="0"/>
                </a:moveTo>
                <a:lnTo>
                  <a:pt x="7593740" y="0"/>
                </a:lnTo>
                <a:lnTo>
                  <a:pt x="7593740" y="5634280"/>
                </a:lnTo>
                <a:lnTo>
                  <a:pt x="0" y="5634280"/>
                </a:lnTo>
                <a:lnTo>
                  <a:pt x="0" y="0"/>
                </a:lnTo>
                <a:close/>
              </a:path>
            </a:pathLst>
          </a:custGeom>
          <a:blipFill>
            <a:blip r:embed="rId3"/>
            <a:stretch>
              <a:fillRect t="-1083"/>
            </a:stretch>
          </a:blipFill>
        </p:spPr>
      </p:sp>
      <p:sp>
        <p:nvSpPr>
          <p:cNvPr id="10" name="TextBox 10"/>
          <p:cNvSpPr txBox="1"/>
          <p:nvPr/>
        </p:nvSpPr>
        <p:spPr>
          <a:xfrm>
            <a:off x="483484" y="628443"/>
            <a:ext cx="6538901" cy="1375702"/>
          </a:xfrm>
          <a:prstGeom prst="rect">
            <a:avLst/>
          </a:prstGeom>
        </p:spPr>
        <p:txBody>
          <a:bodyPr lIns="0" tIns="0" rIns="0" bIns="0" rtlCol="0" anchor="t">
            <a:spAutoFit/>
          </a:bodyPr>
          <a:lstStyle/>
          <a:p>
            <a:pPr algn="just">
              <a:lnSpc>
                <a:spcPts val="5586"/>
              </a:lnSpc>
            </a:pPr>
            <a:r>
              <a:rPr lang="en-US" sz="3990" b="1">
                <a:solidFill>
                  <a:srgbClr val="FFFFFF"/>
                </a:solidFill>
                <a:latin typeface="TT Hoves Bold"/>
                <a:ea typeface="TT Hoves Bold"/>
                <a:cs typeface="TT Hoves Bold"/>
                <a:sym typeface="TT Hoves Bold"/>
              </a:rPr>
              <a:t>SIGNIFICANCE OF ORGAN </a:t>
            </a:r>
          </a:p>
          <a:p>
            <a:pPr algn="just">
              <a:lnSpc>
                <a:spcPts val="5586"/>
              </a:lnSpc>
              <a:spcBef>
                <a:spcPct val="0"/>
              </a:spcBef>
            </a:pPr>
            <a:r>
              <a:rPr lang="en-US" sz="3990" b="1">
                <a:solidFill>
                  <a:srgbClr val="FFFFFF"/>
                </a:solidFill>
                <a:latin typeface="TT Hoves Bold"/>
                <a:ea typeface="TT Hoves Bold"/>
                <a:cs typeface="TT Hoves Bold"/>
                <a:sym typeface="TT Hoves Bold"/>
              </a:rPr>
              <a:t>DONATIONN MEET</a:t>
            </a:r>
          </a:p>
        </p:txBody>
      </p:sp>
      <p:grpSp>
        <p:nvGrpSpPr>
          <p:cNvPr id="11" name="Group 11"/>
          <p:cNvGrpSpPr/>
          <p:nvPr/>
        </p:nvGrpSpPr>
        <p:grpSpPr>
          <a:xfrm>
            <a:off x="-5786672" y="3097151"/>
            <a:ext cx="7087806" cy="7189849"/>
            <a:chOff x="0" y="0"/>
            <a:chExt cx="9450408" cy="9586466"/>
          </a:xfrm>
        </p:grpSpPr>
        <p:grpSp>
          <p:nvGrpSpPr>
            <p:cNvPr id="12" name="Group 12"/>
            <p:cNvGrpSpPr/>
            <p:nvPr/>
          </p:nvGrpSpPr>
          <p:grpSpPr>
            <a:xfrm>
              <a:off x="1119990" y="0"/>
              <a:ext cx="8330417" cy="9586466"/>
              <a:chOff x="0" y="0"/>
              <a:chExt cx="1561237" cy="1796638"/>
            </a:xfrm>
          </p:grpSpPr>
          <p:sp>
            <p:nvSpPr>
              <p:cNvPr id="13" name="Freeform 13"/>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4A6D55"/>
              </a:solidFill>
            </p:spPr>
          </p:sp>
          <p:sp>
            <p:nvSpPr>
              <p:cNvPr id="14" name="TextBox 14"/>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nvGrpSpPr>
            <p:cNvPr id="15" name="Group 15"/>
            <p:cNvGrpSpPr/>
            <p:nvPr/>
          </p:nvGrpSpPr>
          <p:grpSpPr>
            <a:xfrm>
              <a:off x="0" y="0"/>
              <a:ext cx="8330417" cy="9586466"/>
              <a:chOff x="0" y="0"/>
              <a:chExt cx="1561237" cy="1796638"/>
            </a:xfrm>
          </p:grpSpPr>
          <p:sp>
            <p:nvSpPr>
              <p:cNvPr id="16" name="Freeform 16"/>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12372A"/>
              </a:solidFill>
            </p:spPr>
          </p:sp>
          <p:sp>
            <p:nvSpPr>
              <p:cNvPr id="17" name="TextBox 17"/>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sp>
        <p:nvSpPr>
          <p:cNvPr id="18" name="TextBox 18"/>
          <p:cNvSpPr txBox="1"/>
          <p:nvPr/>
        </p:nvSpPr>
        <p:spPr>
          <a:xfrm>
            <a:off x="8181291" y="1437780"/>
            <a:ext cx="9291060" cy="1545438"/>
          </a:xfrm>
          <a:prstGeom prst="rect">
            <a:avLst/>
          </a:prstGeom>
        </p:spPr>
        <p:txBody>
          <a:bodyPr lIns="0" tIns="0" rIns="0" bIns="0" rtlCol="0" anchor="t">
            <a:spAutoFit/>
          </a:bodyPr>
          <a:lstStyle/>
          <a:p>
            <a:pPr algn="l">
              <a:lnSpc>
                <a:spcPts val="4128"/>
              </a:lnSpc>
              <a:spcBef>
                <a:spcPct val="0"/>
              </a:spcBef>
            </a:pPr>
            <a:r>
              <a:rPr lang="en-US" sz="2948">
                <a:solidFill>
                  <a:srgbClr val="2A2E3A"/>
                </a:solidFill>
                <a:latin typeface="Public Sans"/>
                <a:ea typeface="Public Sans"/>
                <a:cs typeface="Public Sans"/>
                <a:sym typeface="Public Sans"/>
              </a:rPr>
              <a:t>Organ donation is a critical act that saves lives and improves the quality of life for individuals suffering from organ failure or severe health conditions.</a:t>
            </a:r>
          </a:p>
        </p:txBody>
      </p:sp>
      <p:sp>
        <p:nvSpPr>
          <p:cNvPr id="19" name="TextBox 19"/>
          <p:cNvSpPr txBox="1"/>
          <p:nvPr/>
        </p:nvSpPr>
        <p:spPr>
          <a:xfrm>
            <a:off x="530086" y="2167636"/>
            <a:ext cx="1542096" cy="518780"/>
          </a:xfrm>
          <a:prstGeom prst="rect">
            <a:avLst/>
          </a:prstGeom>
        </p:spPr>
        <p:txBody>
          <a:bodyPr lIns="0" tIns="0" rIns="0" bIns="0" rtlCol="0" anchor="t">
            <a:spAutoFit/>
          </a:bodyPr>
          <a:lstStyle/>
          <a:p>
            <a:pPr algn="ctr">
              <a:lnSpc>
                <a:spcPts val="4108"/>
              </a:lnSpc>
              <a:spcBef>
                <a:spcPct val="0"/>
              </a:spcBef>
            </a:pPr>
            <a:r>
              <a:rPr lang="en-US" sz="2934">
                <a:solidFill>
                  <a:srgbClr val="FFFFFF"/>
                </a:solidFill>
                <a:latin typeface="Public Sans"/>
                <a:ea typeface="Public Sans"/>
                <a:cs typeface="Public Sans"/>
                <a:sym typeface="Public Sans"/>
              </a:rPr>
              <a:t>24.09.23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311217" y="22655"/>
            <a:ext cx="22906752" cy="3185392"/>
            <a:chOff x="0" y="0"/>
            <a:chExt cx="1842667" cy="256240"/>
          </a:xfrm>
        </p:grpSpPr>
        <p:sp>
          <p:nvSpPr>
            <p:cNvPr id="3" name="Freeform 3"/>
            <p:cNvSpPr/>
            <p:nvPr/>
          </p:nvSpPr>
          <p:spPr>
            <a:xfrm>
              <a:off x="0" y="0"/>
              <a:ext cx="1842667" cy="256240"/>
            </a:xfrm>
            <a:custGeom>
              <a:avLst/>
              <a:gdLst/>
              <a:ahLst/>
              <a:cxnLst/>
              <a:rect l="l" t="t" r="r" b="b"/>
              <a:pathLst>
                <a:path w="1842667" h="256240">
                  <a:moveTo>
                    <a:pt x="203200" y="0"/>
                  </a:moveTo>
                  <a:lnTo>
                    <a:pt x="1639467" y="0"/>
                  </a:lnTo>
                  <a:lnTo>
                    <a:pt x="1842667" y="256240"/>
                  </a:lnTo>
                  <a:lnTo>
                    <a:pt x="0" y="256240"/>
                  </a:lnTo>
                  <a:lnTo>
                    <a:pt x="203200" y="0"/>
                  </a:lnTo>
                  <a:close/>
                </a:path>
              </a:pathLst>
            </a:custGeom>
            <a:solidFill>
              <a:srgbClr val="12372A"/>
            </a:solidFill>
          </p:spPr>
        </p:sp>
        <p:sp>
          <p:nvSpPr>
            <p:cNvPr id="4" name="TextBox 4"/>
            <p:cNvSpPr txBox="1"/>
            <p:nvPr/>
          </p:nvSpPr>
          <p:spPr>
            <a:xfrm>
              <a:off x="127000" y="-38100"/>
              <a:ext cx="1588667" cy="29434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786672" y="3097151"/>
            <a:ext cx="7087806" cy="7189849"/>
            <a:chOff x="0" y="0"/>
            <a:chExt cx="9450408" cy="9586466"/>
          </a:xfrm>
        </p:grpSpPr>
        <p:grpSp>
          <p:nvGrpSpPr>
            <p:cNvPr id="6" name="Group 6"/>
            <p:cNvGrpSpPr/>
            <p:nvPr/>
          </p:nvGrpSpPr>
          <p:grpSpPr>
            <a:xfrm>
              <a:off x="1119990" y="0"/>
              <a:ext cx="8330417" cy="9586466"/>
              <a:chOff x="0" y="0"/>
              <a:chExt cx="1561237" cy="1796638"/>
            </a:xfrm>
          </p:grpSpPr>
          <p:sp>
            <p:nvSpPr>
              <p:cNvPr id="7" name="Freeform 7"/>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4A6D55"/>
              </a:solidFill>
            </p:spPr>
          </p:sp>
          <p:sp>
            <p:nvSpPr>
              <p:cNvPr id="8" name="TextBox 8"/>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0" y="0"/>
              <a:ext cx="8330417" cy="9586466"/>
              <a:chOff x="0" y="0"/>
              <a:chExt cx="1561237" cy="1796638"/>
            </a:xfrm>
          </p:grpSpPr>
          <p:sp>
            <p:nvSpPr>
              <p:cNvPr id="10" name="Freeform 10"/>
              <p:cNvSpPr/>
              <p:nvPr/>
            </p:nvSpPr>
            <p:spPr>
              <a:xfrm>
                <a:off x="0" y="0"/>
                <a:ext cx="1561237" cy="1796638"/>
              </a:xfrm>
              <a:custGeom>
                <a:avLst/>
                <a:gdLst/>
                <a:ahLst/>
                <a:cxnLst/>
                <a:rect l="l" t="t" r="r" b="b"/>
                <a:pathLst>
                  <a:path w="1561237" h="1796638">
                    <a:moveTo>
                      <a:pt x="0" y="0"/>
                    </a:moveTo>
                    <a:lnTo>
                      <a:pt x="1561237" y="0"/>
                    </a:lnTo>
                    <a:lnTo>
                      <a:pt x="1561237" y="1796638"/>
                    </a:lnTo>
                    <a:lnTo>
                      <a:pt x="0" y="1796638"/>
                    </a:lnTo>
                    <a:close/>
                  </a:path>
                </a:pathLst>
              </a:custGeom>
              <a:solidFill>
                <a:srgbClr val="12372A"/>
              </a:solidFill>
            </p:spPr>
          </p:sp>
          <p:sp>
            <p:nvSpPr>
              <p:cNvPr id="11" name="TextBox 11"/>
              <p:cNvSpPr txBox="1"/>
              <p:nvPr/>
            </p:nvSpPr>
            <p:spPr>
              <a:xfrm>
                <a:off x="0" y="-57150"/>
                <a:ext cx="1561237" cy="1853788"/>
              </a:xfrm>
              <a:prstGeom prst="rect">
                <a:avLst/>
              </a:prstGeom>
            </p:spPr>
            <p:txBody>
              <a:bodyPr lIns="50800" tIns="50800" rIns="50800" bIns="50800" rtlCol="0" anchor="ctr"/>
              <a:lstStyle/>
              <a:p>
                <a:pPr algn="ctr">
                  <a:lnSpc>
                    <a:spcPts val="3079"/>
                  </a:lnSpc>
                </a:pPr>
                <a:endParaRPr/>
              </a:p>
            </p:txBody>
          </p:sp>
        </p:grpSp>
      </p:grpSp>
      <p:sp>
        <p:nvSpPr>
          <p:cNvPr id="12" name="Freeform 12"/>
          <p:cNvSpPr/>
          <p:nvPr/>
        </p:nvSpPr>
        <p:spPr>
          <a:xfrm>
            <a:off x="5760859" y="4226403"/>
            <a:ext cx="7211892" cy="5150597"/>
          </a:xfrm>
          <a:custGeom>
            <a:avLst/>
            <a:gdLst/>
            <a:ahLst/>
            <a:cxnLst/>
            <a:rect l="l" t="t" r="r" b="b"/>
            <a:pathLst>
              <a:path w="7211892" h="5150597">
                <a:moveTo>
                  <a:pt x="0" y="0"/>
                </a:moveTo>
                <a:lnTo>
                  <a:pt x="7211893" y="0"/>
                </a:lnTo>
                <a:lnTo>
                  <a:pt x="7211893" y="5150597"/>
                </a:lnTo>
                <a:lnTo>
                  <a:pt x="0" y="5150597"/>
                </a:lnTo>
                <a:lnTo>
                  <a:pt x="0" y="0"/>
                </a:lnTo>
                <a:close/>
              </a:path>
            </a:pathLst>
          </a:custGeom>
          <a:blipFill>
            <a:blip r:embed="rId2"/>
            <a:stretch>
              <a:fillRect t="-2507" b="-2507"/>
            </a:stretch>
          </a:blipFill>
        </p:spPr>
      </p:sp>
      <p:sp>
        <p:nvSpPr>
          <p:cNvPr id="13" name="Freeform 13"/>
          <p:cNvSpPr/>
          <p:nvPr/>
        </p:nvSpPr>
        <p:spPr>
          <a:xfrm>
            <a:off x="1397205" y="4007151"/>
            <a:ext cx="3945261" cy="5581271"/>
          </a:xfrm>
          <a:custGeom>
            <a:avLst/>
            <a:gdLst/>
            <a:ahLst/>
            <a:cxnLst/>
            <a:rect l="l" t="t" r="r" b="b"/>
            <a:pathLst>
              <a:path w="3945261" h="5581271">
                <a:moveTo>
                  <a:pt x="0" y="0"/>
                </a:moveTo>
                <a:lnTo>
                  <a:pt x="3945261" y="0"/>
                </a:lnTo>
                <a:lnTo>
                  <a:pt x="3945261" y="5581271"/>
                </a:lnTo>
                <a:lnTo>
                  <a:pt x="0" y="5581271"/>
                </a:lnTo>
                <a:lnTo>
                  <a:pt x="0" y="0"/>
                </a:lnTo>
                <a:close/>
              </a:path>
            </a:pathLst>
          </a:custGeom>
          <a:blipFill>
            <a:blip r:embed="rId3"/>
            <a:stretch>
              <a:fillRect/>
            </a:stretch>
          </a:blipFill>
        </p:spPr>
      </p:sp>
      <p:sp>
        <p:nvSpPr>
          <p:cNvPr id="14" name="TextBox 14"/>
          <p:cNvSpPr txBox="1"/>
          <p:nvPr/>
        </p:nvSpPr>
        <p:spPr>
          <a:xfrm>
            <a:off x="0" y="764679"/>
            <a:ext cx="16651895" cy="1615620"/>
          </a:xfrm>
          <a:prstGeom prst="rect">
            <a:avLst/>
          </a:prstGeom>
        </p:spPr>
        <p:txBody>
          <a:bodyPr lIns="0" tIns="0" rIns="0" bIns="0" rtlCol="0" anchor="t">
            <a:spAutoFit/>
          </a:bodyPr>
          <a:lstStyle/>
          <a:p>
            <a:pPr algn="ctr">
              <a:lnSpc>
                <a:spcPts val="6501"/>
              </a:lnSpc>
              <a:spcBef>
                <a:spcPct val="0"/>
              </a:spcBef>
            </a:pPr>
            <a:r>
              <a:rPr lang="en-US" sz="4643" b="1">
                <a:solidFill>
                  <a:srgbClr val="FFFFFF"/>
                </a:solidFill>
                <a:latin typeface="TT Hoves Bold"/>
                <a:ea typeface="TT Hoves Bold"/>
                <a:cs typeface="TT Hoves Bold"/>
                <a:sym typeface="TT Hoves Bold"/>
              </a:rPr>
              <a:t>CLEANUP CAMPAIGN IN PARTNERSHIP WITH N.B.P MAINTENANCE SOCIETY"</a:t>
            </a:r>
          </a:p>
        </p:txBody>
      </p:sp>
      <p:sp>
        <p:nvSpPr>
          <p:cNvPr id="15" name="TextBox 15"/>
          <p:cNvSpPr txBox="1"/>
          <p:nvPr/>
        </p:nvSpPr>
        <p:spPr>
          <a:xfrm>
            <a:off x="1042120" y="2247426"/>
            <a:ext cx="1795050" cy="499706"/>
          </a:xfrm>
          <a:prstGeom prst="rect">
            <a:avLst/>
          </a:prstGeom>
        </p:spPr>
        <p:txBody>
          <a:bodyPr lIns="0" tIns="0" rIns="0" bIns="0" rtlCol="0" anchor="t">
            <a:spAutoFit/>
          </a:bodyPr>
          <a:lstStyle/>
          <a:p>
            <a:pPr algn="ctr">
              <a:lnSpc>
                <a:spcPts val="4019"/>
              </a:lnSpc>
              <a:spcBef>
                <a:spcPct val="0"/>
              </a:spcBef>
            </a:pPr>
            <a:r>
              <a:rPr lang="en-US" sz="2871">
                <a:solidFill>
                  <a:srgbClr val="FFFFFF"/>
                </a:solidFill>
                <a:latin typeface="Public Sans"/>
                <a:ea typeface="Public Sans"/>
                <a:cs typeface="Public Sans"/>
                <a:sym typeface="Public Sans"/>
              </a:rPr>
              <a:t>01.10.2023</a:t>
            </a:r>
          </a:p>
        </p:txBody>
      </p:sp>
      <p:sp>
        <p:nvSpPr>
          <p:cNvPr id="16" name="TextBox 16"/>
          <p:cNvSpPr txBox="1"/>
          <p:nvPr/>
        </p:nvSpPr>
        <p:spPr>
          <a:xfrm>
            <a:off x="13439477" y="4738462"/>
            <a:ext cx="4263464" cy="4069330"/>
          </a:xfrm>
          <a:prstGeom prst="rect">
            <a:avLst/>
          </a:prstGeom>
        </p:spPr>
        <p:txBody>
          <a:bodyPr lIns="0" tIns="0" rIns="0" bIns="0" rtlCol="0" anchor="t">
            <a:spAutoFit/>
          </a:bodyPr>
          <a:lstStyle/>
          <a:p>
            <a:pPr algn="l">
              <a:lnSpc>
                <a:spcPts val="3589"/>
              </a:lnSpc>
              <a:spcBef>
                <a:spcPct val="0"/>
              </a:spcBef>
            </a:pPr>
            <a:r>
              <a:rPr lang="en-US" sz="2563">
                <a:solidFill>
                  <a:srgbClr val="2A2E3A"/>
                </a:solidFill>
                <a:latin typeface="Public Sans"/>
                <a:ea typeface="Public Sans"/>
                <a:cs typeface="Public Sans"/>
                <a:sym typeface="Public Sans"/>
              </a:rPr>
              <a:t>The "Cleanup Campaign with N.B.P Maintenance Society" focused on enhancing local cleanliness through collaborative efforts. Volunteers joined forces to remove litter and improve the community environment.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rot="-10800000">
            <a:off x="-3777921" y="2376440"/>
            <a:ext cx="7555842" cy="3482406"/>
            <a:chOff x="0" y="0"/>
            <a:chExt cx="406400" cy="187305"/>
          </a:xfrm>
        </p:grpSpPr>
        <p:sp>
          <p:nvSpPr>
            <p:cNvPr id="4" name="Freeform 4"/>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4A6D55"/>
            </a:solidFill>
          </p:spPr>
        </p:sp>
        <p:sp>
          <p:nvSpPr>
            <p:cNvPr id="5" name="TextBox 5"/>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rot="-10800000">
            <a:off x="-3777921" y="-71464"/>
            <a:ext cx="13744837" cy="3370693"/>
            <a:chOff x="0" y="0"/>
            <a:chExt cx="763784" cy="187305"/>
          </a:xfrm>
        </p:grpSpPr>
        <p:sp>
          <p:nvSpPr>
            <p:cNvPr id="7" name="Freeform 7"/>
            <p:cNvSpPr/>
            <p:nvPr/>
          </p:nvSpPr>
          <p:spPr>
            <a:xfrm>
              <a:off x="0" y="0"/>
              <a:ext cx="763784" cy="187305"/>
            </a:xfrm>
            <a:custGeom>
              <a:avLst/>
              <a:gdLst/>
              <a:ahLst/>
              <a:cxnLst/>
              <a:rect l="l" t="t" r="r" b="b"/>
              <a:pathLst>
                <a:path w="763784" h="187305">
                  <a:moveTo>
                    <a:pt x="203200" y="0"/>
                  </a:moveTo>
                  <a:lnTo>
                    <a:pt x="560584" y="0"/>
                  </a:lnTo>
                  <a:lnTo>
                    <a:pt x="763784" y="187305"/>
                  </a:lnTo>
                  <a:lnTo>
                    <a:pt x="0" y="187305"/>
                  </a:lnTo>
                  <a:lnTo>
                    <a:pt x="203200" y="0"/>
                  </a:lnTo>
                  <a:close/>
                </a:path>
              </a:pathLst>
            </a:custGeom>
            <a:solidFill>
              <a:srgbClr val="12372A"/>
            </a:solidFill>
          </p:spPr>
        </p:sp>
        <p:sp>
          <p:nvSpPr>
            <p:cNvPr id="8" name="TextBox 8"/>
            <p:cNvSpPr txBox="1"/>
            <p:nvPr/>
          </p:nvSpPr>
          <p:spPr>
            <a:xfrm>
              <a:off x="127000" y="-38100"/>
              <a:ext cx="509784" cy="225405"/>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707229" y="566132"/>
            <a:ext cx="7886070" cy="2085975"/>
          </a:xfrm>
          <a:prstGeom prst="rect">
            <a:avLst/>
          </a:prstGeom>
        </p:spPr>
        <p:txBody>
          <a:bodyPr lIns="0" tIns="0" rIns="0" bIns="0" rtlCol="0" anchor="t">
            <a:spAutoFit/>
          </a:bodyPr>
          <a:lstStyle/>
          <a:p>
            <a:pPr algn="l">
              <a:lnSpc>
                <a:spcPts val="8205"/>
              </a:lnSpc>
            </a:pPr>
            <a:r>
              <a:rPr lang="en-US" sz="6837" b="1">
                <a:solidFill>
                  <a:srgbClr val="FFFFFF"/>
                </a:solidFill>
                <a:latin typeface="TT Hoves Bold"/>
                <a:ea typeface="TT Hoves Bold"/>
                <a:cs typeface="TT Hoves Bold"/>
                <a:sym typeface="TT Hoves Bold"/>
              </a:rPr>
              <a:t>WINTER CLOTH DONATION</a:t>
            </a:r>
          </a:p>
        </p:txBody>
      </p:sp>
      <p:sp>
        <p:nvSpPr>
          <p:cNvPr id="10" name="TextBox 10"/>
          <p:cNvSpPr txBox="1"/>
          <p:nvPr/>
        </p:nvSpPr>
        <p:spPr>
          <a:xfrm>
            <a:off x="707229" y="2594957"/>
            <a:ext cx="1571471" cy="446107"/>
          </a:xfrm>
          <a:prstGeom prst="rect">
            <a:avLst/>
          </a:prstGeom>
        </p:spPr>
        <p:txBody>
          <a:bodyPr lIns="0" tIns="0" rIns="0" bIns="0" rtlCol="0" anchor="t">
            <a:spAutoFit/>
          </a:bodyPr>
          <a:lstStyle/>
          <a:p>
            <a:pPr algn="ctr">
              <a:lnSpc>
                <a:spcPts val="3506"/>
              </a:lnSpc>
              <a:spcBef>
                <a:spcPct val="0"/>
              </a:spcBef>
            </a:pPr>
            <a:r>
              <a:rPr lang="en-US" sz="2504">
                <a:solidFill>
                  <a:srgbClr val="FFFFFF"/>
                </a:solidFill>
                <a:latin typeface="Public Sans"/>
                <a:ea typeface="Public Sans"/>
                <a:cs typeface="Public Sans"/>
                <a:sym typeface="Public Sans"/>
              </a:rPr>
              <a:t>31.10.2023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689</Words>
  <Application>Microsoft Office PowerPoint</Application>
  <PresentationFormat>Custom</PresentationFormat>
  <Paragraphs>105</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TT Hoves Bold</vt:lpstr>
      <vt:lpstr>Helios</vt:lpstr>
      <vt:lpstr>Montserrat Bold</vt:lpstr>
      <vt:lpstr>Livvic Bold</vt:lpstr>
      <vt:lpstr>TT Hoves</vt:lpstr>
      <vt:lpstr>Public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dc:title>
  <dc:creator>NEW</dc:creator>
  <cp:lastModifiedBy>meenu.chem@outlook.com</cp:lastModifiedBy>
  <cp:revision>3</cp:revision>
  <dcterms:created xsi:type="dcterms:W3CDTF">2006-08-16T00:00:00Z</dcterms:created>
  <dcterms:modified xsi:type="dcterms:W3CDTF">2024-12-11T06:56:07Z</dcterms:modified>
  <dc:identifier>DAF9_BSj6FQ</dc:identifier>
</cp:coreProperties>
</file>