
<file path=[Content_Types].xml><?xml version="1.0" encoding="utf-8"?>
<Types xmlns="http://schemas.openxmlformats.org/package/2006/content-types">
  <Default Extension="xml" ContentType="application/xml"/>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48"/>
  </p:notesMasterIdLst>
  <p:sldIdLst>
    <p:sldId id="256" r:id="rId3"/>
    <p:sldId id="257" r:id="rId4"/>
    <p:sldId id="258"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272" r:id="rId19"/>
    <p:sldId id="273" r:id="rId20"/>
    <p:sldId id="274" r:id="rId21"/>
    <p:sldId id="275" r:id="rId22"/>
    <p:sldId id="276" r:id="rId23"/>
    <p:sldId id="277" r:id="rId24"/>
    <p:sldId id="314" r:id="rId25"/>
    <p:sldId id="315"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p:restoredTop sz="69440"/>
  </p:normalViewPr>
  <p:slideViewPr>
    <p:cSldViewPr snapToGrid="0" snapToObjects="1">
      <p:cViewPr varScale="1">
        <p:scale>
          <a:sx n="103" d="100"/>
          <a:sy n="103" d="100"/>
        </p:scale>
        <p:origin x="12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pt/Library/Containers/com.microsoft.Excel/Data/Library/Preferences/AutoRecovery/Workbook2%20(version%201).xlsb"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pt/Library/Containers/com.microsoft.Excel/Data/Library/Preferences/AutoRecovery/Workbook2%20(version%201).xlsb"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Users/pt/Library/Containers/com.microsoft.Excel/Data/Library/Preferences/AutoRecovery/Workbook2%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solidFill>
                  <a:schemeClr val="tx1"/>
                </a:solidFill>
              </a:rPr>
              <a:t>Benefits to Start Ups under Patent Rules 2016 </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Sheet1!$D$2:$D$3</c:f>
              <c:strCache>
                <c:ptCount val="2"/>
                <c:pt idx="0">
                  <c:v>Benefits to Start Ups under Patent Rules 2016</c:v>
                </c:pt>
                <c:pt idx="1">
                  <c:v>No. of Cases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Sheet1!$C$4:$C$5</c:f>
              <c:strCache>
                <c:ptCount val="2"/>
                <c:pt idx="0">
                  <c:v>Fees Rebate (80%)</c:v>
                </c:pt>
                <c:pt idx="1">
                  <c:v>Expedited Examination</c:v>
                </c:pt>
              </c:strCache>
            </c:strRef>
          </c:cat>
          <c:val>
            <c:numRef>
              <c:f>Sheet1!$D$4:$D$5</c:f>
              <c:numCache>
                <c:formatCode>General</c:formatCode>
                <c:ptCount val="2"/>
                <c:pt idx="0">
                  <c:v>415.0</c:v>
                </c:pt>
                <c:pt idx="1">
                  <c:v>87.0</c:v>
                </c:pt>
              </c:numCache>
            </c:numRef>
          </c:val>
        </c:ser>
        <c:dLbls>
          <c:showLegendKey val="0"/>
          <c:showVal val="0"/>
          <c:showCatName val="0"/>
          <c:showSerName val="0"/>
          <c:showPercent val="0"/>
          <c:showBubbleSize val="0"/>
        </c:dLbls>
        <c:gapWidth val="219"/>
        <c:overlap val="-27"/>
        <c:axId val="-449990784"/>
        <c:axId val="-769586368"/>
      </c:barChart>
      <c:catAx>
        <c:axId val="-44999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586368"/>
        <c:crosses val="autoZero"/>
        <c:auto val="1"/>
        <c:lblAlgn val="ctr"/>
        <c:lblOffset val="100"/>
        <c:noMultiLvlLbl val="0"/>
      </c:catAx>
      <c:valAx>
        <c:axId val="-769586368"/>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990784"/>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200" b="1">
                <a:solidFill>
                  <a:schemeClr val="tx1"/>
                </a:solidFill>
                <a:effectLst/>
              </a:rPr>
              <a:t>Facilitators empaneled under SIPP Scheme</a:t>
            </a:r>
            <a:endParaRPr lang="en-GB" sz="1200">
              <a:solidFill>
                <a:schemeClr val="tx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Sheet1!$A$13:$B$13</c:f>
              <c:strCache>
                <c:ptCount val="2"/>
                <c:pt idx="0">
                  <c:v>Patents &amp; Designs</c:v>
                </c:pt>
                <c:pt idx="1">
                  <c:v>Trademarks</c:v>
                </c:pt>
              </c:strCache>
            </c:strRef>
          </c:cat>
          <c:val>
            <c:numRef>
              <c:f>Sheet1!$A$14:$B$14</c:f>
              <c:numCache>
                <c:formatCode>General</c:formatCode>
                <c:ptCount val="2"/>
                <c:pt idx="0">
                  <c:v>423.0</c:v>
                </c:pt>
                <c:pt idx="1">
                  <c:v>596.0</c:v>
                </c:pt>
              </c:numCache>
            </c:numRef>
          </c:val>
        </c:ser>
        <c:dLbls>
          <c:dLblPos val="outEnd"/>
          <c:showLegendKey val="0"/>
          <c:showVal val="1"/>
          <c:showCatName val="0"/>
          <c:showSerName val="0"/>
          <c:showPercent val="0"/>
          <c:showBubbleSize val="0"/>
        </c:dLbls>
        <c:gapWidth val="219"/>
        <c:overlap val="-27"/>
        <c:axId val="-501947328"/>
        <c:axId val="-495230112"/>
      </c:barChart>
      <c:catAx>
        <c:axId val="-50194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230112"/>
        <c:crosses val="autoZero"/>
        <c:auto val="1"/>
        <c:lblAlgn val="ctr"/>
        <c:lblOffset val="100"/>
        <c:noMultiLvlLbl val="0"/>
      </c:catAx>
      <c:valAx>
        <c:axId val="-49523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No. of Facilitators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1947328"/>
        <c:crosses val="autoZero"/>
        <c:crossBetween val="between"/>
        <c:majorUnit val="2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solidFill>
                  <a:schemeClr val="tx1"/>
                </a:solidFill>
              </a:rPr>
              <a:t>Patent and TM applications filed by Start Ups</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Sheet1!$D$18:$D$19</c:f>
              <c:strCache>
                <c:ptCount val="2"/>
                <c:pt idx="0">
                  <c:v>Patent and TM applications filed by Start Ups</c:v>
                </c:pt>
                <c:pt idx="1">
                  <c:v>No. of Cases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Sheet1!$C$20:$C$21</c:f>
              <c:strCache>
                <c:ptCount val="2"/>
                <c:pt idx="0">
                  <c:v>Patent</c:v>
                </c:pt>
                <c:pt idx="1">
                  <c:v>Trademark</c:v>
                </c:pt>
              </c:strCache>
            </c:strRef>
          </c:cat>
          <c:val>
            <c:numRef>
              <c:f>Sheet1!$D$20:$D$21</c:f>
              <c:numCache>
                <c:formatCode>General</c:formatCode>
                <c:ptCount val="2"/>
                <c:pt idx="0">
                  <c:v>543.0</c:v>
                </c:pt>
                <c:pt idx="1">
                  <c:v>473.0</c:v>
                </c:pt>
              </c:numCache>
            </c:numRef>
          </c:val>
        </c:ser>
        <c:dLbls>
          <c:showLegendKey val="0"/>
          <c:showVal val="0"/>
          <c:showCatName val="0"/>
          <c:showSerName val="0"/>
          <c:showPercent val="0"/>
          <c:showBubbleSize val="0"/>
        </c:dLbls>
        <c:gapWidth val="219"/>
        <c:overlap val="-27"/>
        <c:axId val="-500772512"/>
        <c:axId val="-503296624"/>
      </c:barChart>
      <c:catAx>
        <c:axId val="-5007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3296624"/>
        <c:crosses val="autoZero"/>
        <c:auto val="1"/>
        <c:lblAlgn val="ctr"/>
        <c:lblOffset val="100"/>
        <c:noMultiLvlLbl val="0"/>
      </c:catAx>
      <c:valAx>
        <c:axId val="-503296624"/>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772512"/>
        <c:crosses val="autoZero"/>
        <c:crossBetween val="between"/>
        <c:majorUnit val="4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200" b="1">
                <a:solidFill>
                  <a:schemeClr val="tx1"/>
                </a:solidFill>
              </a:rPr>
              <a:t>Patent Filing</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Sheet1!$A$50:$B$50</c:f>
              <c:strCache>
                <c:ptCount val="2"/>
                <c:pt idx="0">
                  <c:v>2014-15</c:v>
                </c:pt>
                <c:pt idx="1">
                  <c:v>2016-17</c:v>
                </c:pt>
              </c:strCache>
            </c:strRef>
          </c:cat>
          <c:val>
            <c:numRef>
              <c:f>Sheet1!$A$51:$B$51</c:f>
              <c:numCache>
                <c:formatCode>General</c:formatCode>
                <c:ptCount val="2"/>
                <c:pt idx="0">
                  <c:v>42774.0</c:v>
                </c:pt>
                <c:pt idx="1">
                  <c:v>45449.0</c:v>
                </c:pt>
              </c:numCache>
            </c:numRef>
          </c:val>
        </c:ser>
        <c:dLbls>
          <c:showLegendKey val="0"/>
          <c:showVal val="0"/>
          <c:showCatName val="0"/>
          <c:showSerName val="0"/>
          <c:showPercent val="0"/>
          <c:showBubbleSize val="0"/>
        </c:dLbls>
        <c:gapWidth val="219"/>
        <c:overlap val="-27"/>
        <c:axId val="-798924352"/>
        <c:axId val="-449704448"/>
      </c:barChart>
      <c:catAx>
        <c:axId val="-79892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704448"/>
        <c:crosses val="autoZero"/>
        <c:auto val="1"/>
        <c:lblAlgn val="ctr"/>
        <c:lblOffset val="100"/>
        <c:noMultiLvlLbl val="0"/>
      </c:catAx>
      <c:valAx>
        <c:axId val="-44970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8924352"/>
        <c:crosses val="autoZero"/>
        <c:crossBetween val="between"/>
        <c:majorUnit val="1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200" b="1" i="0" baseline="0">
                <a:solidFill>
                  <a:schemeClr val="tx1"/>
                </a:solidFill>
                <a:effectLst/>
              </a:rPr>
              <a:t>Trademark Filing</a:t>
            </a:r>
            <a:endParaRPr lang="en-US" sz="1200">
              <a:solidFill>
                <a:schemeClr val="tx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Sheet1!$A$62:$B$62</c:f>
              <c:strCache>
                <c:ptCount val="2"/>
                <c:pt idx="0">
                  <c:v>2014-15</c:v>
                </c:pt>
                <c:pt idx="1">
                  <c:v>2016-17</c:v>
                </c:pt>
              </c:strCache>
            </c:strRef>
          </c:cat>
          <c:val>
            <c:numRef>
              <c:f>Sheet1!$A$63:$B$63</c:f>
              <c:numCache>
                <c:formatCode>General</c:formatCode>
                <c:ptCount val="2"/>
                <c:pt idx="0">
                  <c:v>201501.0</c:v>
                </c:pt>
                <c:pt idx="1">
                  <c:v>281868.0</c:v>
                </c:pt>
              </c:numCache>
            </c:numRef>
          </c:val>
        </c:ser>
        <c:dLbls>
          <c:dLblPos val="outEnd"/>
          <c:showLegendKey val="0"/>
          <c:showVal val="1"/>
          <c:showCatName val="0"/>
          <c:showSerName val="0"/>
          <c:showPercent val="0"/>
          <c:showBubbleSize val="0"/>
        </c:dLbls>
        <c:gapWidth val="219"/>
        <c:overlap val="-27"/>
        <c:axId val="-556508848"/>
        <c:axId val="-831187376"/>
      </c:barChart>
      <c:catAx>
        <c:axId val="-55650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1187376"/>
        <c:crosses val="autoZero"/>
        <c:auto val="1"/>
        <c:lblAlgn val="ctr"/>
        <c:lblOffset val="100"/>
        <c:noMultiLvlLbl val="0"/>
      </c:catAx>
      <c:valAx>
        <c:axId val="-831187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50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b="0" i="0" u="none" strike="noStrike" cap="none">
                <a:solidFill>
                  <a:schemeClr val="dk1"/>
                </a:solidFill>
                <a:latin typeface="Calibri"/>
                <a:ea typeface="Calibri"/>
                <a:cs typeface="Calibri"/>
                <a:sym typeface="Calibri"/>
              </a:rPr>
              <a:t>‹#›</a:t>
            </a:fld>
            <a:endParaRPr lang="en-IN"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diankanoon.org/doc/1130488/" TargetMode="External"/><Relationship Id="rId4" Type="http://schemas.openxmlformats.org/officeDocument/2006/relationships/hyperlink" Target="https://indiankanoon.org/doc/854491/" TargetMode="External"/><Relationship Id="rId5" Type="http://schemas.openxmlformats.org/officeDocument/2006/relationships/hyperlink" Target="https://indiankanoon.org/doc/1873302/"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161" name="Shape 16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2" name="Shape 28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You recognize a registered trademark by the symbol of a </a:t>
            </a:r>
            <a:r>
              <a:rPr lang="en-IN" sz="1200" b="0" i="0" u="sng" strike="noStrike" cap="none">
                <a:solidFill>
                  <a:schemeClr val="dk1"/>
                </a:solidFill>
                <a:latin typeface="Calibri"/>
                <a:ea typeface="Calibri"/>
                <a:cs typeface="Calibri"/>
                <a:sym typeface="Calibri"/>
              </a:rPr>
              <a:t>circle-R</a:t>
            </a:r>
            <a:r>
              <a:rPr lang="en-IN" sz="1200" b="0" i="0" u="none" strike="noStrike" cap="none">
                <a:solidFill>
                  <a:schemeClr val="dk1"/>
                </a:solidFill>
                <a:latin typeface="Calibri"/>
                <a:ea typeface="Calibri"/>
                <a:cs typeface="Calibri"/>
                <a:sym typeface="Calibri"/>
              </a:rPr>
              <a:t> following the trademark name or graphic image. The TM sign shows the brand name for an unregistered trademark classified as a product. The owner uses this sign to mark what they believe is their brand mark. Use the ® symbol once you register a trademark or service mark. It shows that the country authority has approved the registration.</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3" name="Shape 283"/>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b="0" i="0" u="none" strike="noStrike" cap="none">
                <a:solidFill>
                  <a:schemeClr val="dk1"/>
                </a:solidFill>
                <a:latin typeface="Calibri"/>
                <a:ea typeface="Calibri"/>
                <a:cs typeface="Calibri"/>
                <a:sym typeface="Calibri"/>
              </a:rPr>
              <a:t>10</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485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11</a:t>
            </a:fld>
            <a:endParaRPr lang="en-I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045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300" name="Shape 30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670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An invention in simple terms refers to a new product or process, which is a technical advancement over the existing knowledge or has economic significance or both. For ex. television, telephone, internet, email, YouTube are all inventions.</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For an invention to be patentable, it needs to satisfy 3 criteria:</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ct val="100000"/>
              <a:buFont typeface="Calibri"/>
              <a:buAutoNum type="arabicPeriod"/>
            </a:pPr>
            <a:r>
              <a:rPr lang="en-IN" sz="1200" b="0" i="0" u="none" strike="noStrike" cap="none" dirty="0">
                <a:solidFill>
                  <a:schemeClr val="dk1"/>
                </a:solidFill>
                <a:latin typeface="Calibri"/>
                <a:ea typeface="Calibri"/>
                <a:cs typeface="Calibri"/>
                <a:sym typeface="Calibri"/>
              </a:rPr>
              <a:t>It must be new, i.e. it is not something already existing in the current knowledge anywhere in the world, i.e. not in public domain in any form, before the filing of patent application.</a:t>
            </a:r>
            <a:r>
              <a:rPr lang="en-IN" sz="1200" b="0" i="0" u="none" strike="noStrike" cap="none" dirty="0">
                <a:solidFill>
                  <a:srgbClr val="FF0000"/>
                </a:solidFill>
                <a:latin typeface="Calibri"/>
                <a:ea typeface="Calibri"/>
                <a:cs typeface="Calibri"/>
                <a:sym typeface="Calibri"/>
              </a:rPr>
              <a:t> (Novelty)</a:t>
            </a:r>
          </a:p>
          <a:p>
            <a:pPr marL="514350" marR="0" lvl="0" indent="-514350" algn="l" rtl="0">
              <a:spcBef>
                <a:spcPts val="0"/>
              </a:spcBef>
              <a:spcAft>
                <a:spcPts val="0"/>
              </a:spcAft>
              <a:buClr>
                <a:schemeClr val="dk1"/>
              </a:buClr>
              <a:buSzPct val="100000"/>
              <a:buFont typeface="Calibri"/>
              <a:buAutoNum type="arabicPeriod"/>
            </a:pPr>
            <a:r>
              <a:rPr lang="en-IN" sz="1200" b="0" i="0" u="none" strike="noStrike" cap="none" dirty="0">
                <a:solidFill>
                  <a:schemeClr val="dk1"/>
                </a:solidFill>
                <a:latin typeface="Calibri"/>
                <a:ea typeface="Calibri"/>
                <a:cs typeface="Calibri"/>
                <a:sym typeface="Calibri"/>
              </a:rPr>
              <a:t>It must be non-obvious to any person who is skilled in the relevant field of technology. That is, the standard is a person reasonably skilled in such field of study and not a layman. </a:t>
            </a:r>
            <a:r>
              <a:rPr lang="en-IN" sz="1200" b="0" i="0" u="none" strike="noStrike" cap="none" dirty="0">
                <a:solidFill>
                  <a:srgbClr val="FF0000"/>
                </a:solidFill>
                <a:latin typeface="Calibri"/>
                <a:ea typeface="Calibri"/>
                <a:cs typeface="Calibri"/>
                <a:sym typeface="Calibri"/>
              </a:rPr>
              <a:t>(Inventive Step)</a:t>
            </a:r>
          </a:p>
          <a:p>
            <a:pPr marL="514350" marR="0" lvl="0" indent="-514350" algn="l" rtl="0">
              <a:spcBef>
                <a:spcPts val="0"/>
              </a:spcBef>
              <a:spcAft>
                <a:spcPts val="0"/>
              </a:spcAft>
              <a:buClr>
                <a:schemeClr val="dk1"/>
              </a:buClr>
              <a:buSzPct val="100000"/>
              <a:buFont typeface="Calibri"/>
              <a:buAutoNum type="arabicPeriod"/>
            </a:pPr>
            <a:r>
              <a:rPr lang="en-IN" sz="1200" b="0" i="0" u="none" strike="noStrike" cap="none" dirty="0">
                <a:solidFill>
                  <a:schemeClr val="dk1"/>
                </a:solidFill>
                <a:latin typeface="Calibri"/>
                <a:ea typeface="Calibri"/>
                <a:cs typeface="Calibri"/>
                <a:sym typeface="Calibri"/>
              </a:rPr>
              <a:t>Lastly, it must be capable of industrial application, i.e. capable of being applied to practical utilities and not just pure theory. </a:t>
            </a:r>
            <a:r>
              <a:rPr lang="en-IN" sz="1200" b="0" i="0" u="none" strike="noStrike" cap="none" dirty="0">
                <a:solidFill>
                  <a:srgbClr val="FF0000"/>
                </a:solidFill>
                <a:latin typeface="Calibri"/>
                <a:ea typeface="Calibri"/>
                <a:cs typeface="Calibri"/>
                <a:sym typeface="Calibri"/>
              </a:rPr>
              <a:t>(Industrial use)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A person who invents a new car engine to run with water or waste material can after getting it patented, further grant a license to use his technology to some big automobile company for certain amount of money. The automobile company can use this technology to build a new sector in the cars market.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ct val="25000"/>
              <a:buFont typeface="Century Gothic"/>
              <a:buNone/>
            </a:pPr>
            <a:r>
              <a:rPr lang="en-IN" sz="1200" b="0" i="0" u="none" strike="noStrike" cap="none" dirty="0">
                <a:solidFill>
                  <a:schemeClr val="dk1"/>
                </a:solidFill>
                <a:latin typeface="Century Gothic"/>
                <a:ea typeface="Century Gothic"/>
                <a:cs typeface="Century Gothic"/>
                <a:sym typeface="Century Gothic"/>
              </a:rPr>
              <a:t>A patent is valid within the territory of country where it is granted; however, protection </a:t>
            </a:r>
            <a:r>
              <a:rPr lang="en-IN" sz="1200" b="0" i="0" u="none" strike="noStrike" cap="none" dirty="0" smtClean="0">
                <a:solidFill>
                  <a:schemeClr val="dk1"/>
                </a:solidFill>
                <a:latin typeface="Century Gothic"/>
                <a:ea typeface="Century Gothic"/>
                <a:cs typeface="Century Gothic"/>
                <a:sym typeface="Century Gothic"/>
              </a:rPr>
              <a:t>can </a:t>
            </a:r>
            <a:r>
              <a:rPr lang="en-IN" sz="1200" b="0" i="0" u="none" strike="noStrike" cap="none" dirty="0">
                <a:solidFill>
                  <a:schemeClr val="dk1"/>
                </a:solidFill>
                <a:latin typeface="Century Gothic"/>
                <a:ea typeface="Century Gothic"/>
                <a:cs typeface="Century Gothic"/>
                <a:sym typeface="Century Gothic"/>
              </a:rPr>
              <a:t>be availed in other countries by filing applications in relevant patent </a:t>
            </a:r>
            <a:r>
              <a:rPr lang="en-IN" sz="1200" b="0" i="0" u="none" strike="noStrike" cap="none" dirty="0" smtClean="0">
                <a:solidFill>
                  <a:schemeClr val="dk1"/>
                </a:solidFill>
                <a:latin typeface="Century Gothic"/>
                <a:ea typeface="Century Gothic"/>
                <a:cs typeface="Century Gothic"/>
                <a:sym typeface="Century Gothic"/>
              </a:rPr>
              <a:t>offices. </a:t>
            </a:r>
            <a:endParaRPr lang="en-IN" sz="12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ct val="25000"/>
              <a:buFont typeface="Century Gothic"/>
              <a:buNone/>
            </a:pPr>
            <a:r>
              <a:rPr lang="en-IN" sz="1200" b="0" i="0" u="none" strike="noStrike" cap="none" dirty="0">
                <a:solidFill>
                  <a:schemeClr val="dk1"/>
                </a:solidFill>
                <a:latin typeface="Century Gothic"/>
                <a:ea typeface="Century Gothic"/>
                <a:cs typeface="Century Gothic"/>
                <a:sym typeface="Century Gothic"/>
              </a:rPr>
              <a:t>Development Commissioner (MSME), Ministry of MSME, Govt. of India has sponsored establishment of multiple Intellectual Property Facilitation Centres (IPFC) and Department of Science and Technology under Technology Information Forecasting and Assessment Council (TIFAC) has set up various Patent Facilitating Centres (PFC) throughout India</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entury Gothic"/>
              <a:ea typeface="Century Gothic"/>
              <a:cs typeface="Century Gothic"/>
              <a:sym typeface="Century Gothic"/>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07" name="Shape 307"/>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13</a:t>
            </a:fld>
            <a:endParaRPr lang="en-I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544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Sections 3 and 4 of the Patents Act deal with non-patentable inventions, the same being:</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1. A frivolous invention or the one contrary to established natural laws is not patentable.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2. An  invention whose commercial exploitation is contrary to public order and morality or which causes serious prejudice to human, animal, plant or the environment is not patentable.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3. Mere discovery of a scientific principle or the formulation of an abstract theory or discovery of any living thing or non-living substance occurring in nature is not patentable. For </a:t>
            </a:r>
            <a:r>
              <a:rPr lang="en-IN" sz="1200" b="0" i="0" u="none" strike="noStrike" cap="none" dirty="0" err="1">
                <a:solidFill>
                  <a:schemeClr val="dk1"/>
                </a:solidFill>
                <a:latin typeface="Calibri"/>
                <a:ea typeface="Calibri"/>
                <a:cs typeface="Calibri"/>
                <a:sym typeface="Calibri"/>
              </a:rPr>
              <a:t>eg</a:t>
            </a:r>
            <a:r>
              <a:rPr lang="en-IN" sz="1200" b="0" i="0" u="none" strike="noStrike" cap="none" dirty="0">
                <a:solidFill>
                  <a:schemeClr val="dk1"/>
                </a:solidFill>
                <a:latin typeface="Calibri"/>
                <a:ea typeface="Calibri"/>
                <a:cs typeface="Calibri"/>
                <a:sym typeface="Calibri"/>
              </a:rPr>
              <a:t>: discovery of some form of natural gas or element cannot be patented.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4. Mere discovery of any new form of a known substance which does not result in the enhancement of the known efficacy of that substance or mere discovery of any new property or new use for a known substance or of the mere use of a known process, machine or apparatus unless such process results in a new product or employs at least one new reactant cannot be patented. For </a:t>
            </a:r>
            <a:r>
              <a:rPr lang="en-IN" sz="1200" b="0" i="0" u="none" strike="noStrike" cap="none" dirty="0" err="1">
                <a:solidFill>
                  <a:schemeClr val="dk1"/>
                </a:solidFill>
                <a:latin typeface="Calibri"/>
                <a:ea typeface="Calibri"/>
                <a:cs typeface="Calibri"/>
                <a:sym typeface="Calibri"/>
              </a:rPr>
              <a:t>Eg</a:t>
            </a:r>
            <a:r>
              <a:rPr lang="en-IN" sz="1200" b="0" i="0" u="none" strike="noStrike" cap="none" dirty="0">
                <a:solidFill>
                  <a:schemeClr val="dk1"/>
                </a:solidFill>
                <a:latin typeface="Calibri"/>
                <a:ea typeface="Calibri"/>
                <a:cs typeface="Calibri"/>
                <a:sym typeface="Calibri"/>
              </a:rPr>
              <a:t>: crystalline form of a known substance.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5. Mere arrangement or re-arrangement or duplication of known devices, each functioning independently of one another in a known way.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6. A method of agriculture or horticulture.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7. Any process for the medicinal, surgical, curative, prophylactic diagnostic, therapeutic or other treatment of human beings or any process for a similar treatment of animals to render them free of disease or to increase their economic value or that of their products. For </a:t>
            </a:r>
            <a:r>
              <a:rPr lang="en-IN" sz="1200" b="0" i="0" u="none" strike="noStrike" cap="none" dirty="0" err="1">
                <a:solidFill>
                  <a:schemeClr val="dk1"/>
                </a:solidFill>
                <a:latin typeface="Calibri"/>
                <a:ea typeface="Calibri"/>
                <a:cs typeface="Calibri"/>
                <a:sym typeface="Calibri"/>
              </a:rPr>
              <a:t>eg</a:t>
            </a:r>
            <a:r>
              <a:rPr lang="en-IN" sz="1200" b="0" i="0" u="none" strike="noStrike" cap="none" dirty="0">
                <a:solidFill>
                  <a:schemeClr val="dk1"/>
                </a:solidFill>
                <a:latin typeface="Calibri"/>
                <a:ea typeface="Calibri"/>
                <a:cs typeface="Calibri"/>
                <a:sym typeface="Calibri"/>
              </a:rPr>
              <a:t>. process of carrying out a surgery or blood transfusion</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8. Plants and animals as a whole or parts thereof other than micro-organisms but including seeds, varieties and species and essentially biological processes for production or propagation of plants and animals.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9. A mathematical method or business method or algorithms or computer programme per se.</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10. A mere scheme or rule or method of performing a mental act or method of playing game. For </a:t>
            </a:r>
            <a:r>
              <a:rPr lang="en-IN" sz="1200" b="0" i="0" u="none" strike="noStrike" cap="none" dirty="0" err="1">
                <a:solidFill>
                  <a:schemeClr val="dk1"/>
                </a:solidFill>
                <a:latin typeface="Calibri"/>
                <a:ea typeface="Calibri"/>
                <a:cs typeface="Calibri"/>
                <a:sym typeface="Calibri"/>
              </a:rPr>
              <a:t>eg</a:t>
            </a:r>
            <a:r>
              <a:rPr lang="en-IN" sz="1200" b="0" i="0" u="none" strike="noStrike" cap="none" dirty="0">
                <a:solidFill>
                  <a:schemeClr val="dk1"/>
                </a:solidFill>
                <a:latin typeface="Calibri"/>
                <a:ea typeface="Calibri"/>
                <a:cs typeface="Calibri"/>
                <a:sym typeface="Calibri"/>
              </a:rPr>
              <a:t>. Method for calculating the addition of numbers.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11. Inventions which are of traditional knowledge or an aggregation or duplication of known properties of the traditionally known component or components. </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12. Section 4 excludes inventions relating to atomic energy falling within Section 20(1) of the Atomic Energy Act, 1962. This section states that no patents shall be granted for inventions which in the opinion of the Central Government are useful for or relate to the production, control, use or disposal of atomic energy or the prospecting, mining, extraction, production, physical and chemical treatment, fabrication, enrichment, canning or use of any prescribed substance or radioactive substance or the ensuring of safety in atomic energy operations.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15" name="Shape 315"/>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14</a:t>
            </a:fld>
            <a:endParaRPr lang="en-I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813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 INDELIBLE INK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Used by the Largest Democracy in the World</a:t>
            </a:r>
          </a:p>
          <a:p>
            <a:pPr marL="0" marR="0" lvl="0" indent="0" algn="l" rtl="0">
              <a:spcBef>
                <a:spcPts val="0"/>
              </a:spcBef>
              <a:buSzPct val="25000"/>
              <a:buNone/>
            </a:pPr>
            <a:r>
              <a:rPr lang="en-IN" sz="1200" b="0" i="0" u="none" strike="noStrike" cap="none">
                <a:solidFill>
                  <a:srgbClr val="007600"/>
                </a:solidFill>
                <a:latin typeface="Arial"/>
                <a:ea typeface="Arial"/>
                <a:cs typeface="Arial"/>
                <a:sym typeface="Arial"/>
              </a:rPr>
              <a:t>National Physical Laboratory, New Delhi.</a:t>
            </a:r>
          </a:p>
          <a:p>
            <a:pPr marL="0" marR="0" lvl="0" indent="0" algn="l" rtl="0">
              <a:spcBef>
                <a:spcPts val="0"/>
              </a:spcBef>
              <a:buSzPct val="25000"/>
              <a:buNone/>
            </a:pPr>
            <a:r>
              <a:rPr lang="en-IN" sz="1200" b="0" i="0" u="none" strike="noStrike" cap="none">
                <a:solidFill>
                  <a:srgbClr val="007600"/>
                </a:solidFill>
                <a:latin typeface="Arial"/>
                <a:ea typeface="Arial"/>
                <a:cs typeface="Arial"/>
                <a:sym typeface="Arial"/>
              </a:rPr>
              <a:t>Licensee: M/s Mysore Paints &amp; Varnish Ltd., Mysore</a:t>
            </a:r>
          </a:p>
          <a:p>
            <a:pPr marL="342900" marR="0" lvl="0" indent="-342900" algn="l" rtl="0">
              <a:spcBef>
                <a:spcPts val="0"/>
              </a:spcBef>
              <a:buClr>
                <a:srgbClr val="C00000"/>
              </a:buClr>
              <a:buSzPct val="100000"/>
              <a:buFont typeface="Arial"/>
              <a:buChar char="•"/>
            </a:pPr>
            <a:r>
              <a:rPr lang="en-IN" sz="2000" b="0" i="0" u="none" strike="noStrike" cap="none">
                <a:solidFill>
                  <a:srgbClr val="C00000"/>
                </a:solidFill>
                <a:latin typeface="Arial"/>
                <a:ea typeface="Arial"/>
                <a:cs typeface="Arial"/>
                <a:sym typeface="Arial"/>
              </a:rPr>
              <a:t>This ink is being used for election purposes for the last 40 years in India and abroad.</a:t>
            </a:r>
          </a:p>
          <a:p>
            <a:pPr marL="342900" marR="0" lvl="0" indent="-342900" algn="l" rtl="0">
              <a:spcBef>
                <a:spcPts val="0"/>
              </a:spcBef>
              <a:buClr>
                <a:srgbClr val="002060"/>
              </a:buClr>
              <a:buSzPct val="100000"/>
              <a:buFont typeface="Arial"/>
              <a:buChar char="•"/>
            </a:pPr>
            <a:r>
              <a:rPr lang="en-IN" sz="2000" b="0" i="0" u="none" strike="noStrike" cap="none">
                <a:solidFill>
                  <a:srgbClr val="002060"/>
                </a:solidFill>
                <a:latin typeface="Arial"/>
                <a:ea typeface="Arial"/>
                <a:cs typeface="Arial"/>
                <a:sym typeface="Arial"/>
              </a:rPr>
              <a:t>Ink is indelible because it contains a silver compound which chemically reacts with the pigment of the skin when exposed to light leaving a black colour on the skin</a:t>
            </a:r>
            <a:r>
              <a:rPr lang="en-IN" sz="2000" b="0" i="0" u="none" strike="noStrike" cap="none">
                <a:solidFill>
                  <a:srgbClr val="C00000"/>
                </a:solidFill>
                <a:latin typeface="Arial"/>
                <a:ea typeface="Arial"/>
                <a:cs typeface="Arial"/>
                <a:sym typeface="Arial"/>
              </a:rPr>
              <a:t>.</a:t>
            </a:r>
          </a:p>
          <a:p>
            <a:pPr marL="342900" marR="0" lvl="0" indent="-342900" algn="l" rtl="0">
              <a:spcBef>
                <a:spcPts val="0"/>
              </a:spcBef>
              <a:buClr>
                <a:srgbClr val="002060"/>
              </a:buClr>
              <a:buSzPct val="100000"/>
              <a:buFont typeface="Arial"/>
              <a:buChar char="•"/>
            </a:pPr>
            <a:r>
              <a:rPr lang="en-IN" sz="2000" b="0" i="0" u="none" strike="noStrike" cap="none">
                <a:solidFill>
                  <a:srgbClr val="002060"/>
                </a:solidFill>
                <a:latin typeface="Arial"/>
                <a:ea typeface="Arial"/>
                <a:cs typeface="Arial"/>
                <a:sym typeface="Arial"/>
              </a:rPr>
              <a:t>The Ink is being used not only in India but is being exported to more than 25 countries</a:t>
            </a:r>
            <a:br>
              <a:rPr lang="en-IN" sz="2000" b="0" i="0" u="none" strike="noStrike" cap="none">
                <a:solidFill>
                  <a:srgbClr val="002060"/>
                </a:solidFill>
                <a:latin typeface="Arial"/>
                <a:ea typeface="Arial"/>
                <a:cs typeface="Arial"/>
                <a:sym typeface="Arial"/>
              </a:rPr>
            </a:br>
            <a:r>
              <a:rPr lang="en-IN" sz="2000" b="0" i="0" u="none" strike="noStrike" cap="none">
                <a:solidFill>
                  <a:srgbClr val="002060"/>
                </a:solidFill>
                <a:latin typeface="Arial"/>
                <a:ea typeface="Arial"/>
                <a:cs typeface="Arial"/>
                <a:sym typeface="Arial"/>
              </a:rPr>
              <a:t/>
            </a:r>
            <a:br>
              <a:rPr lang="en-IN" sz="2000" b="0" i="0" u="none" strike="noStrike" cap="none">
                <a:solidFill>
                  <a:srgbClr val="002060"/>
                </a:solidFill>
                <a:latin typeface="Arial"/>
                <a:ea typeface="Arial"/>
                <a:cs typeface="Arial"/>
                <a:sym typeface="Arial"/>
              </a:rPr>
            </a:br>
            <a:r>
              <a:rPr lang="en-IN" sz="2000" b="0" i="0" u="none" strike="noStrike" cap="none">
                <a:solidFill>
                  <a:srgbClr val="002060"/>
                </a:solidFill>
                <a:latin typeface="Arial"/>
                <a:ea typeface="Arial"/>
                <a:cs typeface="Arial"/>
                <a:sym typeface="Arial"/>
              </a:rPr>
              <a:t>II. </a:t>
            </a:r>
            <a:r>
              <a:rPr lang="en-IN" sz="2000" b="1" i="1" u="none" strike="noStrike" cap="none">
                <a:solidFill>
                  <a:srgbClr val="323F4F"/>
                </a:solidFill>
                <a:latin typeface="Times New Roman"/>
                <a:ea typeface="Times New Roman"/>
                <a:cs typeface="Times New Roman"/>
                <a:sym typeface="Times New Roman"/>
              </a:rPr>
              <a:t>Remote Controlled Power Tiller( RC-PT)</a:t>
            </a:r>
          </a:p>
          <a:p>
            <a:pPr marL="0" marR="0" lvl="0" indent="0" algn="just" rtl="0">
              <a:spcBef>
                <a:spcPts val="0"/>
              </a:spcBef>
              <a:buClr>
                <a:schemeClr val="dk1"/>
              </a:buClr>
              <a:buSzPct val="25000"/>
              <a:buFont typeface="Calibri"/>
              <a:buNone/>
            </a:pPr>
            <a:r>
              <a:rPr lang="en-IN" sz="2000" b="1" i="0" u="none" strike="noStrike" cap="none">
                <a:solidFill>
                  <a:schemeClr val="dk1"/>
                </a:solidFill>
                <a:latin typeface="Calibri"/>
                <a:ea typeface="Calibri"/>
                <a:cs typeface="Calibri"/>
                <a:sym typeface="Calibri"/>
              </a:rPr>
              <a:t>Remote Controlled System for Power Tillers is developed for making the work of farming easier, comfortable and safer. This is an electro-mechanical gadget which goes as an attachment for power tillers. This technology offers farmer to operates the power tiller from a far of point without even getting into the field and stand peacefully under a shade avoiding exposure to elements and irritating engine noise.  This also eliminates the chances of injury to the operator while running behind the Power Tiller in uneven field. It is also quite helpful for  women farmers. </a:t>
            </a:r>
          </a:p>
          <a:p>
            <a:pPr marL="0" marR="0" lvl="0" indent="0" algn="just" rtl="0">
              <a:spcBef>
                <a:spcPts val="0"/>
              </a:spcBef>
              <a:spcAft>
                <a:spcPts val="0"/>
              </a:spcAft>
              <a:buSzPct val="25000"/>
              <a:buNone/>
            </a:pPr>
            <a:endParaRPr sz="2000" b="1"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ct val="25000"/>
              <a:buFont typeface="Calibri"/>
              <a:buNone/>
            </a:pPr>
            <a:r>
              <a:rPr lang="en-IN" sz="2000" b="0" i="0" u="none" strike="noStrike" cap="none">
                <a:solidFill>
                  <a:schemeClr val="dk1"/>
                </a:solidFill>
                <a:latin typeface="Calibri"/>
                <a:ea typeface="Calibri"/>
                <a:cs typeface="Calibri"/>
                <a:sym typeface="Calibri"/>
              </a:rPr>
              <a:t>III. CLOTH CLIP</a:t>
            </a:r>
          </a:p>
          <a:p>
            <a:pPr marL="0" marR="0" lvl="0" indent="0" algn="just" rtl="0">
              <a:lnSpc>
                <a:spcPct val="100000"/>
              </a:lnSpc>
              <a:spcBef>
                <a:spcPts val="0"/>
              </a:spcBef>
              <a:spcAft>
                <a:spcPts val="0"/>
              </a:spcAft>
              <a:buClr>
                <a:schemeClr val="dk1"/>
              </a:buClr>
              <a:buSzPct val="25000"/>
              <a:buFont typeface="Calibri"/>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ct val="25000"/>
              <a:buFont typeface="Calibri"/>
              <a:buNone/>
            </a:pPr>
            <a:r>
              <a:rPr lang="en-IN" sz="2000" b="0" i="0" u="none" strike="noStrike" cap="none">
                <a:solidFill>
                  <a:schemeClr val="dk1"/>
                </a:solidFill>
                <a:latin typeface="Calibri"/>
                <a:ea typeface="Calibri"/>
                <a:cs typeface="Calibri"/>
                <a:sym typeface="Calibri"/>
              </a:rPr>
              <a:t>IV. Idli Maker</a:t>
            </a:r>
          </a:p>
          <a:p>
            <a:pPr marL="0" marR="0" lvl="0" indent="0" algn="just" rtl="0">
              <a:spcBef>
                <a:spcPts val="0"/>
              </a:spcBef>
              <a:buSzPct val="25000"/>
              <a:buNone/>
            </a:pPr>
            <a:endParaRPr sz="2000" b="1" i="0" u="none" strike="noStrike" cap="none">
              <a:solidFill>
                <a:schemeClr val="dk1"/>
              </a:solidFill>
              <a:latin typeface="Calibri"/>
              <a:ea typeface="Calibri"/>
              <a:cs typeface="Calibri"/>
              <a:sym typeface="Calibri"/>
            </a:endParaRPr>
          </a:p>
          <a:p>
            <a:pPr marL="0" marR="0" lvl="0" indent="0" algn="just" rtl="0">
              <a:spcBef>
                <a:spcPts val="0"/>
              </a:spcBef>
              <a:buSzPct val="25000"/>
              <a:buNone/>
            </a:pPr>
            <a:endParaRPr sz="2000" b="1" i="0" u="none" strike="noStrike" cap="none">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None/>
            </a:pPr>
            <a:endParaRPr sz="2000" b="1" i="1" u="none" strike="noStrike" cap="none">
              <a:solidFill>
                <a:srgbClr val="323F4F"/>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None/>
            </a:pPr>
            <a:endParaRPr sz="2000" b="0" i="0" u="none" strike="noStrike" cap="none">
              <a:solidFill>
                <a:srgbClr val="C00000"/>
              </a:solidFill>
              <a:latin typeface="Arial"/>
              <a:ea typeface="Arial"/>
              <a:cs typeface="Arial"/>
              <a:sym typeface="Arial"/>
            </a:endParaRPr>
          </a:p>
          <a:p>
            <a:pPr marL="857250" marR="0" lvl="1" indent="-400050" algn="just" rtl="0">
              <a:lnSpc>
                <a:spcPct val="90000"/>
              </a:lnSpc>
              <a:spcBef>
                <a:spcPts val="0"/>
              </a:spcBef>
              <a:buSzPct val="25000"/>
              <a:buNone/>
            </a:pPr>
            <a:endParaRPr sz="2000" b="0" i="0" u="none" strike="noStrike" cap="none">
              <a:solidFill>
                <a:srgbClr val="002060"/>
              </a:solidFill>
              <a:latin typeface="Arial"/>
              <a:ea typeface="Arial"/>
              <a:cs typeface="Arial"/>
              <a:sym typeface="Arial"/>
            </a:endParaRPr>
          </a:p>
          <a:p>
            <a:pPr marL="857250" marR="0" lvl="1" indent="-400050" algn="just" rtl="0">
              <a:lnSpc>
                <a:spcPct val="90000"/>
              </a:lnSpc>
              <a:spcBef>
                <a:spcPts val="0"/>
              </a:spcBef>
              <a:buSzPct val="25000"/>
              <a:buNone/>
            </a:pPr>
            <a:endParaRPr sz="2000" b="0" i="0" u="none" strike="noStrike" cap="none">
              <a:solidFill>
                <a:srgbClr val="002060"/>
              </a:solidFill>
              <a:latin typeface="Arial"/>
              <a:ea typeface="Arial"/>
              <a:cs typeface="Arial"/>
              <a:sym typeface="Arial"/>
            </a:endParaRPr>
          </a:p>
          <a:p>
            <a:pPr marL="171450" marR="0" lvl="0" indent="-171450" algn="l" rtl="0">
              <a:lnSpc>
                <a:spcPct val="90000"/>
              </a:lnSpc>
              <a:spcBef>
                <a:spcPts val="0"/>
              </a:spcBef>
              <a:buClr>
                <a:srgbClr val="0000FF"/>
              </a:buClr>
              <a:buSzPct val="100000"/>
              <a:buFont typeface="Noto Sans Symbols"/>
              <a:buNone/>
            </a:pPr>
            <a:endParaRPr sz="1200" b="0" i="0" u="none" strike="noStrike" cap="none">
              <a:solidFill>
                <a:srgbClr val="002060"/>
              </a:solidFill>
              <a:latin typeface="Arial"/>
              <a:ea typeface="Arial"/>
              <a:cs typeface="Arial"/>
              <a:sym typeface="Arial"/>
            </a:endParaRPr>
          </a:p>
          <a:p>
            <a:pPr marL="0" marR="0" lvl="0" indent="0" algn="l" rtl="0">
              <a:spcBef>
                <a:spcPts val="0"/>
              </a:spcBef>
              <a:buSzPct val="25000"/>
              <a:buNone/>
            </a:pPr>
            <a:endParaRPr sz="1200" b="0" i="0" u="none" strike="noStrike" cap="none">
              <a:solidFill>
                <a:srgbClr val="007600"/>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22" name="Shape 322"/>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15</a:t>
            </a:fld>
            <a:endParaRPr lang="en-I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1170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Basics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Semiconductor Integrated Circuit (SIC) means a product having transistors and other circuitry elements, which are inseparably formed on or inside a semiconductor material or an insulating material and designed to perform an electronic circuitry function.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Sometimes called chips or microchips, these IC chips form an integral part of every electronic device like computers, television, electronic watch, mobile phones etc.</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Semiconductor Integrated Circuits Layout Design is governed by following legislations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Semiconductor Integrated Circuits Layout Design Act 2000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Semiconductor Integrated Circuits Layout Design Rules 2001</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Layout-Design of an SIC</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layout-design of a semiconductor integrated circuit means a layout of the arrangement of transistors and other circuitry elements expressed on a semiconductor integrated circuit.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Term of an SIC</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Act provides for registration period of ten years from the date of filing of an application from registration or from the date of its first commercial exploitation.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Commercial Exploitation here refers to acts of selling, leasing, offering or exhibiting for sale or otherwise distributing such SIC for commercial purpose. anywhere in India or in any country, whichever is earlier.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32" name="Shape 332"/>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16</a:t>
            </a:fld>
            <a:endParaRPr lang="en-I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4648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1" name="Shape 35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Design</a:t>
            </a: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endParaRPr lang="en-IN"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Basics</a:t>
            </a:r>
            <a:br>
              <a:rPr lang="en-IN" sz="1200" b="1" i="0" u="sng" strike="noStrike" cap="none">
                <a:solidFill>
                  <a:schemeClr val="dk1"/>
                </a:solidFill>
                <a:latin typeface="Calibri"/>
                <a:ea typeface="Calibri"/>
                <a:cs typeface="Calibri"/>
                <a:sym typeface="Calibri"/>
              </a:rPr>
            </a:br>
            <a:endParaRPr lang="en-IN" sz="1200" b="1" i="0" u="sng"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Industrial Designs are the features of shape, configuration, pattern, ornament or composition of lines or colours applied to the product which makes it look different from other articles in the market.</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purpose of industrial designs is to add on to the aesthetic value of the product to increase the marketability while making our life easier.</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Designs Act 2000 governs the provisions relating to designs in India and specifically mentions that the design to be registered must be visible on the finished article.</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1" i="0" u="sng" strike="noStrike" cap="none">
                <a:solidFill>
                  <a:schemeClr val="dk1"/>
                </a:solidFill>
                <a:latin typeface="Calibri"/>
                <a:ea typeface="Calibri"/>
                <a:cs typeface="Calibri"/>
                <a:sym typeface="Calibri"/>
              </a:rPr>
              <a:t>For a design to get registration, it should have the following features:</a:t>
            </a: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New - Must be new. A new design does not necessarily mean a completely new one, it can also be the application of a pre-existing design to a particular product for the first time</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Original</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Not Disclosed to public -  It is imperative that the design must not have been published or disclosed anywhere else in the world before filing of registration</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Distinct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Not against public morality</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Not Functional in Nature - If any product has any functional feature without which the use of that product is not possible then the design of that functional aspect cannot be registered. </a:t>
            </a: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
            </a:r>
            <a:br>
              <a:rPr lang="en-IN" sz="1200" b="1" i="0" u="sng" strike="noStrike" cap="none">
                <a:solidFill>
                  <a:schemeClr val="dk1"/>
                </a:solidFill>
                <a:latin typeface="Calibri"/>
                <a:ea typeface="Calibri"/>
                <a:cs typeface="Calibri"/>
                <a:sym typeface="Calibri"/>
              </a:rPr>
            </a:br>
            <a:r>
              <a:rPr lang="en-IN" sz="1200" b="1" i="0" u="sng" strike="noStrike" cap="none">
                <a:solidFill>
                  <a:schemeClr val="dk1"/>
                </a:solidFill>
                <a:latin typeface="Calibri"/>
                <a:ea typeface="Calibri"/>
                <a:cs typeface="Calibri"/>
                <a:sym typeface="Calibri"/>
              </a:rPr>
              <a:t>Benefits of Registration</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Adds to aesthetic value of a product</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Increases marketability of a product</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Design registration can be used in Court</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Provides an exclusive right in the market hence establishes a better license position</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Term of Design</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design protection is provided for 10 years. The period of protection is extendable to 5 years after the expiry of 10 years’ duration.</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52" name="Shape 352"/>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17</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5" name="Shape 365"/>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CRITERIA FOR A DESIGN:</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As per section 4 of Designs Act, 2000, a design which </a:t>
            </a:r>
            <a:r>
              <a:rPr lang="en-IN" sz="1200" b="0" i="0" u="sng" strike="noStrike" cap="none">
                <a:solidFill>
                  <a:schemeClr val="hlink"/>
                </a:solidFill>
                <a:latin typeface="Calibri"/>
                <a:ea typeface="Calibri"/>
                <a:cs typeface="Calibri"/>
                <a:sym typeface="Calibri"/>
                <a:hlinkClick r:id="rId3"/>
              </a:rPr>
              <a:t>(a)</a:t>
            </a:r>
            <a:r>
              <a:rPr lang="en-IN" sz="1200" b="0" i="0" u="none" strike="noStrike" cap="none">
                <a:solidFill>
                  <a:schemeClr val="dk1"/>
                </a:solidFill>
                <a:latin typeface="Calibri"/>
                <a:ea typeface="Calibri"/>
                <a:cs typeface="Calibri"/>
                <a:sym typeface="Calibri"/>
              </a:rPr>
              <a:t> is not new or original; or </a:t>
            </a:r>
            <a:r>
              <a:rPr lang="en-IN" sz="1200" b="0" i="0" u="sng" strike="noStrike" cap="none">
                <a:solidFill>
                  <a:schemeClr val="hlink"/>
                </a:solidFill>
                <a:latin typeface="Calibri"/>
                <a:ea typeface="Calibri"/>
                <a:cs typeface="Calibri"/>
                <a:sym typeface="Calibri"/>
                <a:hlinkClick r:id="rId4"/>
              </a:rPr>
              <a:t>(b)</a:t>
            </a:r>
            <a:r>
              <a:rPr lang="en-IN" sz="1200" b="0" i="0" u="none" strike="noStrike" cap="none">
                <a:solidFill>
                  <a:schemeClr val="dk1"/>
                </a:solidFill>
                <a:latin typeface="Calibri"/>
                <a:ea typeface="Calibri"/>
                <a:cs typeface="Calibri"/>
                <a:sym typeface="Calibri"/>
              </a:rPr>
              <a:t> has been disclosed to the public anywhere in India or in any other country by publication in tangible form or by use or in any other way prior to the filing date, or where applicable, the priority date of the application for registration; or (c) is not significantly distinguishable from known designs or combination of known designs; or </a:t>
            </a:r>
            <a:r>
              <a:rPr lang="en-IN" sz="1200" b="0" i="0" u="sng" strike="noStrike" cap="none">
                <a:solidFill>
                  <a:schemeClr val="hlink"/>
                </a:solidFill>
                <a:latin typeface="Calibri"/>
                <a:ea typeface="Calibri"/>
                <a:cs typeface="Calibri"/>
                <a:sym typeface="Calibri"/>
                <a:hlinkClick r:id="rId5"/>
              </a:rPr>
              <a:t>(d)</a:t>
            </a:r>
            <a:r>
              <a:rPr lang="en-IN" sz="1200" b="0" i="0" u="none" strike="noStrike" cap="none">
                <a:solidFill>
                  <a:schemeClr val="dk1"/>
                </a:solidFill>
                <a:latin typeface="Calibri"/>
                <a:ea typeface="Calibri"/>
                <a:cs typeface="Calibri"/>
                <a:sym typeface="Calibri"/>
              </a:rPr>
              <a:t> comprises or contains scandalous or obscene matter, shall not be registered.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Further, design should not attract the provisions of section 5 of Designs Act, 2000 i.e not contrary to public order or morality.</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1" i="0" u="sng" strike="noStrike" cap="none">
                <a:solidFill>
                  <a:schemeClr val="dk1"/>
                </a:solidFill>
                <a:latin typeface="Calibri"/>
                <a:ea typeface="Calibri"/>
                <a:cs typeface="Calibri"/>
                <a:sym typeface="Calibri"/>
              </a:rPr>
              <a:t>What can be registered as Design in India? </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For a design to get registration, it should have the following features:</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New - Must be new. A new design does not necessarily mean a completely new one, it can also be the application of a pre-existing design to a particular product for the first time</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Original</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Not Disclosed to public -  It is imperative that the design must not have been published or disclosed anywhere else in the world before filing of registration</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Distinct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Not against public morality</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Not Functional in Nature - If any product has any functional feature without which the use of that product is not possible then the design of that functional aspect cannot be registered. </a:t>
            </a: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
            </a:r>
            <a:br>
              <a:rPr lang="en-IN" sz="1200" b="1" i="0" u="sng" strike="noStrike" cap="none">
                <a:solidFill>
                  <a:schemeClr val="dk1"/>
                </a:solidFill>
                <a:latin typeface="Calibri"/>
                <a:ea typeface="Calibri"/>
                <a:cs typeface="Calibri"/>
                <a:sym typeface="Calibri"/>
              </a:rPr>
            </a:br>
            <a:r>
              <a:rPr lang="en-IN" sz="1200" b="1" i="0" u="sng" strike="noStrike" cap="none">
                <a:solidFill>
                  <a:schemeClr val="dk1"/>
                </a:solidFill>
                <a:latin typeface="Calibri"/>
                <a:ea typeface="Calibri"/>
                <a:cs typeface="Calibri"/>
                <a:sym typeface="Calibri"/>
              </a:rPr>
              <a:t>What cannot be registered as Design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Book covers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Calendars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Certificates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Medals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Greeting Cards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Postcards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Documents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Forms, etc.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inside arrangements of a a product (say money purse, box or an almirah, etc.) are not designs under the Act as their design is not visible at the surface when put on display </a:t>
            </a:r>
          </a:p>
          <a:p>
            <a:pPr marL="0" marR="0" lvl="0" indent="0" algn="l" rtl="0">
              <a:spcBef>
                <a:spcPts val="0"/>
              </a:spcBef>
              <a:spcAft>
                <a:spcPts val="0"/>
              </a:spcAft>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66" name="Shape 366"/>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18</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3 and 5 are Industrial Designs.</a:t>
            </a:r>
            <a:br>
              <a:rPr lang="en-IN" sz="1200" b="0" i="0" u="none" strike="noStrike" cap="none">
                <a:solidFill>
                  <a:schemeClr val="dk1"/>
                </a:solidFill>
                <a:latin typeface="Calibri"/>
                <a:ea typeface="Calibri"/>
                <a:cs typeface="Calibri"/>
                <a:sym typeface="Calibri"/>
              </a:rPr>
            </a:b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0" i="0" u="none" strike="noStrike" cap="none">
                <a:solidFill>
                  <a:schemeClr val="dk1"/>
                </a:solidFill>
                <a:latin typeface="Calibri"/>
                <a:ea typeface="Calibri"/>
                <a:cs typeface="Calibri"/>
                <a:sym typeface="Calibri"/>
              </a:rPr>
              <a:t>1 is a painting hence covered under copyrights.</a:t>
            </a:r>
          </a:p>
          <a:p>
            <a:pPr marL="0" marR="0" lvl="0" indent="0" algn="l" rtl="0">
              <a:spcBef>
                <a:spcPts val="0"/>
              </a:spcBef>
              <a:buClr>
                <a:schemeClr val="dk1"/>
              </a:buClr>
              <a:buSzPct val="25000"/>
              <a:buFont typeface="Calibri"/>
              <a:buNone/>
            </a:pPr>
            <a:r>
              <a:rPr lang="en-IN" sz="1200" b="0" i="0" u="none" strike="noStrike" cap="none">
                <a:solidFill>
                  <a:schemeClr val="dk1"/>
                </a:solidFill>
                <a:latin typeface="Calibri"/>
                <a:ea typeface="Calibri"/>
                <a:cs typeface="Calibri"/>
                <a:sym typeface="Calibri"/>
              </a:rPr>
              <a:t>4 is a branding logo protected under Trademarks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76" name="Shape 376"/>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19</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166" name="Shape 16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1" name="Shape 40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sng" strike="noStrike" cap="none" dirty="0">
                <a:solidFill>
                  <a:schemeClr val="dk1"/>
                </a:solidFill>
                <a:latin typeface="Calibri"/>
                <a:ea typeface="Calibri"/>
                <a:cs typeface="Calibri"/>
                <a:sym typeface="Calibri"/>
              </a:rPr>
              <a:t>Basics</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Geographical Indication is primarily an agricultural, natural or a manufactured product (handicrafts and industrial goods) originating from a definite geographical territory. </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Typically, such a name conveys an assurance of quality and distinctiveness which is essentially attributable to the fact of its origin in that defined geographical locality.</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People with a malicious intention to sell other variety of teas with the title/label “Darjeeling” can be punished.</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Some examples are Champagne Wine, Darjeeling Tea, </a:t>
            </a:r>
            <a:r>
              <a:rPr lang="en-IN" sz="1200" b="0" i="0" u="none" strike="noStrike" cap="none" dirty="0" err="1">
                <a:solidFill>
                  <a:schemeClr val="dk1"/>
                </a:solidFill>
                <a:latin typeface="Calibri"/>
                <a:ea typeface="Calibri"/>
                <a:cs typeface="Calibri"/>
                <a:sym typeface="Calibri"/>
              </a:rPr>
              <a:t>Chanderi</a:t>
            </a:r>
            <a:r>
              <a:rPr lang="en-IN" sz="1200" b="0" i="0" u="none" strike="noStrike" cap="none" dirty="0">
                <a:solidFill>
                  <a:schemeClr val="dk1"/>
                </a:solidFill>
                <a:latin typeface="Calibri"/>
                <a:ea typeface="Calibri"/>
                <a:cs typeface="Calibri"/>
                <a:sym typeface="Calibri"/>
              </a:rPr>
              <a:t> Saree, Kanchipuram Silk Saree, Nagpur Orange, Kolhapur </a:t>
            </a:r>
            <a:r>
              <a:rPr lang="en-IN" sz="1200" b="0" i="0" u="none" strike="noStrike" cap="none" dirty="0" err="1">
                <a:solidFill>
                  <a:schemeClr val="dk1"/>
                </a:solidFill>
                <a:latin typeface="Calibri"/>
                <a:ea typeface="Calibri"/>
                <a:cs typeface="Calibri"/>
                <a:sym typeface="Calibri"/>
              </a:rPr>
              <a:t>Chappal</a:t>
            </a:r>
            <a:r>
              <a:rPr lang="en-IN" sz="1200" b="0" i="0" u="none" strike="noStrike" cap="none" dirty="0">
                <a:solidFill>
                  <a:schemeClr val="dk1"/>
                </a:solidFill>
                <a:latin typeface="Calibri"/>
                <a:ea typeface="Calibri"/>
                <a:cs typeface="Calibri"/>
                <a:sym typeface="Calibri"/>
              </a:rPr>
              <a:t>, Bikaner </a:t>
            </a:r>
            <a:r>
              <a:rPr lang="en-IN" sz="1200" b="0" i="0" u="none" strike="noStrike" cap="none" dirty="0" err="1">
                <a:solidFill>
                  <a:schemeClr val="dk1"/>
                </a:solidFill>
                <a:latin typeface="Calibri"/>
                <a:ea typeface="Calibri"/>
                <a:cs typeface="Calibri"/>
                <a:sym typeface="Calibri"/>
              </a:rPr>
              <a:t>Bhujia</a:t>
            </a:r>
            <a:r>
              <a:rPr lang="en-IN" sz="1200" b="0" i="0" u="none" strike="noStrike" cap="none" dirty="0">
                <a:solidFill>
                  <a:schemeClr val="dk1"/>
                </a:solidFill>
                <a:latin typeface="Calibri"/>
                <a:ea typeface="Calibri"/>
                <a:cs typeface="Calibri"/>
                <a:sym typeface="Calibri"/>
              </a:rPr>
              <a:t>, Agra </a:t>
            </a:r>
            <a:r>
              <a:rPr lang="en-IN" sz="1200" b="0" i="0" u="none" strike="noStrike" cap="none" dirty="0" err="1">
                <a:solidFill>
                  <a:schemeClr val="dk1"/>
                </a:solidFill>
                <a:latin typeface="Calibri"/>
                <a:ea typeface="Calibri"/>
                <a:cs typeface="Calibri"/>
                <a:sym typeface="Calibri"/>
              </a:rPr>
              <a:t>Petha</a:t>
            </a:r>
            <a:r>
              <a:rPr lang="en-IN" sz="1200" b="0" i="0" u="none" strike="noStrike" cap="none" dirty="0">
                <a:solidFill>
                  <a:schemeClr val="dk1"/>
                </a:solidFill>
                <a:latin typeface="Calibri"/>
                <a:ea typeface="Calibri"/>
                <a:cs typeface="Calibri"/>
                <a:sym typeface="Calibri"/>
              </a:rPr>
              <a:t>, etc.</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IN" sz="1200" b="1" i="0" u="sng" strike="noStrike" cap="none" dirty="0">
                <a:solidFill>
                  <a:schemeClr val="dk1"/>
                </a:solidFill>
                <a:latin typeface="Calibri"/>
                <a:ea typeface="Calibri"/>
                <a:cs typeface="Calibri"/>
                <a:sym typeface="Calibri"/>
              </a:rPr>
              <a:t>Term of a Geographical Indication</a:t>
            </a:r>
          </a:p>
          <a:p>
            <a:pPr marL="0" marR="0" lvl="0" indent="0" algn="l" rtl="0">
              <a:spcBef>
                <a:spcPts val="0"/>
              </a:spcBef>
              <a:buSzPct val="25000"/>
              <a:buNone/>
            </a:pPr>
            <a:r>
              <a:rPr lang="en-IN" sz="1200" b="1"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The registration of a geographical indication is valid for a period of 10 years. It can be renewed from time to time for further period of 10 years each.</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IN" sz="1200" b="1" i="0" u="sng" strike="noStrike" cap="none" dirty="0">
                <a:solidFill>
                  <a:schemeClr val="dk1"/>
                </a:solidFill>
                <a:latin typeface="Calibri"/>
                <a:ea typeface="Calibri"/>
                <a:cs typeface="Calibri"/>
                <a:sym typeface="Calibri"/>
              </a:rPr>
              <a:t>Why should GI be protected in India?</a:t>
            </a:r>
          </a:p>
          <a:p>
            <a:pPr marL="0" marR="0" lvl="0" indent="0" algn="l" rtl="0">
              <a:spcBef>
                <a:spcPts val="0"/>
              </a:spcBef>
              <a:buSzPct val="25000"/>
              <a:buNone/>
            </a:pPr>
            <a:r>
              <a:rPr lang="en-IN" sz="1200" b="1"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Geographical Indications in India is protected under the Geographical Indications of Goods (Registration &amp; Protection) Act, 1999 and the Geographical Indications of Goods (Registration &amp; Protection) Rules, 2002.</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India is a rich storehouse of goods with reputation for quality which can be adduced to their geographical origin or place of manufacture, need to protect Indian Treasures</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The economic potential of these goods is enormous. </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To prevent GI goods becoming generic </a:t>
            </a:r>
          </a:p>
          <a:p>
            <a:pPr marL="0" marR="0" lvl="0" indent="0" algn="l" rtl="0">
              <a:spcBef>
                <a:spcPts val="0"/>
              </a:spcBef>
              <a:buSzPct val="25000"/>
              <a:buNone/>
            </a:pPr>
            <a:r>
              <a:rPr lang="en-IN" sz="1200" b="0" i="0" u="none" strike="noStrike" cap="none" dirty="0">
                <a:solidFill>
                  <a:schemeClr val="dk1"/>
                </a:solidFill>
                <a:latin typeface="Calibri"/>
                <a:ea typeface="Calibri"/>
                <a:cs typeface="Calibri"/>
                <a:sym typeface="Calibri"/>
              </a:rPr>
              <a:t>Need for a rule based system that is open, fair and provides for an enforcement mechanism</a:t>
            </a:r>
          </a:p>
          <a:p>
            <a:pPr marL="0" marR="0" lvl="0" indent="0" algn="l" rtl="0">
              <a:spcBef>
                <a:spcPts val="0"/>
              </a:spcBef>
              <a:spcAft>
                <a:spcPts val="0"/>
              </a:spcAft>
              <a:buSzPct val="25000"/>
              <a:buNone/>
            </a:pPr>
            <a:r>
              <a:rPr lang="en-IN"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p:txBody>
      </p:sp>
      <p:sp>
        <p:nvSpPr>
          <p:cNvPr id="402" name="Shape 402"/>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20</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Benefits for Consumers: Certain goods have distinct characteristics due to its origin from a particular region. Growing demand for such products led to rise in counterfeit products. A GI conveys an assurance of quality and distinctiveness which is essentially attributable to the fact of its origin. A GI protects consumers from deceptive goods.</a:t>
            </a: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0" i="0" u="none" strike="noStrike" cap="none">
                <a:solidFill>
                  <a:schemeClr val="dk1"/>
                </a:solidFill>
                <a:latin typeface="Calibri"/>
                <a:ea typeface="Calibri"/>
                <a:cs typeface="Calibri"/>
                <a:sym typeface="Calibri"/>
              </a:rPr>
              <a:t>Under Articles 1 (2) and 10 of the Paris Convention for the Protection of Industrial Property, geographical indications are covered as an element of IPRs. They are also covered under Articles 22 to 24 of the Trade Related Aspects of Intellectual Property Rights (TRIPS) Agreement, which was part of the Agreements concluding the Uruguay Round of GATT negotiations.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1" i="0" u="sng" strike="noStrike" cap="none">
                <a:solidFill>
                  <a:schemeClr val="dk1"/>
                </a:solidFill>
                <a:latin typeface="Calibri"/>
                <a:ea typeface="Calibri"/>
                <a:cs typeface="Calibri"/>
                <a:sym typeface="Calibri"/>
              </a:rPr>
              <a:t>Benefit of Registration of Geographical Indication</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Confers legal protection to Geographical Indications in India</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Prevents unauthorised use of a Registered Geographical Indication by others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Provides legal protection to Indian Geographical Indications which in turn boost exports.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Promotes economic prosperity of producers of goods produced in a geographical territory.</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Difference between Geographical Indication and Trademark</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 trade mark is a sign which is used in the course of trade and it distinguishes goods or services of one business with those of other businesses.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 geographical indication is an indication used to identify goods having special characteristics originating from a definite geographical territory.</a:t>
            </a:r>
          </a:p>
          <a:p>
            <a:pPr marL="0" marR="0" lvl="0" indent="0" algn="l" rtl="0">
              <a:spcBef>
                <a:spcPts val="0"/>
              </a:spcBef>
              <a:spcAft>
                <a:spcPts val="0"/>
              </a:spcAft>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21" name="Shape 421"/>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21</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228600" marR="0" lvl="0" indent="-228600" algn="l" rtl="0">
              <a:spcBef>
                <a:spcPts val="0"/>
              </a:spcBef>
              <a:buClr>
                <a:schemeClr val="dk1"/>
              </a:buClr>
              <a:buSzPct val="100000"/>
              <a:buFont typeface="Calibri"/>
              <a:buAutoNum type="arabicPeriod"/>
            </a:pPr>
            <a:r>
              <a:rPr lang="en-IN" sz="1200" b="0" i="0" u="none" strike="noStrike" cap="none">
                <a:solidFill>
                  <a:schemeClr val="dk1"/>
                </a:solidFill>
                <a:latin typeface="Calibri"/>
                <a:ea typeface="Calibri"/>
                <a:cs typeface="Calibri"/>
                <a:sym typeface="Calibri"/>
              </a:rPr>
              <a:t>To provide for the establishment of an effective system for protection of plant varieties, the rights of farmers and plant breeders and to encourage the development of new varieties of plants. </a:t>
            </a:r>
          </a:p>
          <a:p>
            <a:pPr marL="228600" marR="0" lvl="0" indent="-2286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buClr>
                <a:schemeClr val="dk1"/>
              </a:buClr>
              <a:buSzPct val="100000"/>
              <a:buFont typeface="Calibri"/>
              <a:buAutoNum type="arabicPeriod"/>
            </a:pPr>
            <a:r>
              <a:rPr lang="en-IN" sz="1200" b="0" i="0" u="none" strike="noStrike" cap="none">
                <a:solidFill>
                  <a:schemeClr val="dk1"/>
                </a:solidFill>
                <a:latin typeface="Calibri"/>
                <a:ea typeface="Calibri"/>
                <a:cs typeface="Calibri"/>
                <a:sym typeface="Calibri"/>
              </a:rPr>
              <a:t>The Act was enacted to meet the obligation under Article 27(3) (b) of the TRIPS. </a:t>
            </a:r>
          </a:p>
          <a:p>
            <a:pPr marL="228600" marR="0" lvl="0" indent="-2286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buClr>
                <a:schemeClr val="dk1"/>
              </a:buClr>
              <a:buSzPct val="100000"/>
              <a:buFont typeface="Calibri"/>
              <a:buAutoNum type="arabicPeriod"/>
            </a:pPr>
            <a:r>
              <a:rPr lang="en-IN" sz="1200" b="0" i="0" u="none" strike="noStrike" cap="none">
                <a:solidFill>
                  <a:schemeClr val="dk1"/>
                </a:solidFill>
                <a:latin typeface="Calibri"/>
                <a:ea typeface="Calibri"/>
                <a:cs typeface="Calibri"/>
                <a:sym typeface="Calibri"/>
              </a:rPr>
              <a:t>The PPV &amp; FR Registry started the process of receiving PVP applications for registration and protection of eligible varieties of notified genera of crops with effect from 21 May 2007. </a:t>
            </a:r>
          </a:p>
          <a:p>
            <a:pPr marL="228600" marR="0" lvl="0" indent="-2286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buClr>
                <a:schemeClr val="dk1"/>
              </a:buClr>
              <a:buSzPct val="100000"/>
              <a:buFont typeface="Calibri"/>
              <a:buAutoNum type="arabicPeriod"/>
            </a:pPr>
            <a:r>
              <a:rPr lang="en-IN" sz="1200" b="0" i="0" u="none" strike="noStrike" cap="none">
                <a:solidFill>
                  <a:schemeClr val="dk1"/>
                </a:solidFill>
                <a:latin typeface="Calibri"/>
                <a:ea typeface="Calibri"/>
                <a:cs typeface="Calibri"/>
                <a:sym typeface="Calibri"/>
              </a:rPr>
              <a:t>Various varieties are already registered, such as: pearl millet, rice, black gram, types of green gram, types of maize, types of wheat, french beans, Tetraploid cotton, Diploid cotton.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31" name="Shape 431"/>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22</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9" name="Shape 43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IN" sz="1200" b="0" i="0" u="none" strike="noStrike" cap="none" dirty="0" smtClean="0">
                <a:solidFill>
                  <a:schemeClr val="dk1"/>
                </a:solidFill>
                <a:latin typeface="Calibri"/>
                <a:ea typeface="Calibri"/>
                <a:cs typeface="Calibri"/>
                <a:sym typeface="Calibri"/>
              </a:rPr>
              <a:t>Example of Genetic Resources</a:t>
            </a:r>
            <a:r>
              <a:rPr lang="en-IN" sz="1200" b="0" i="0" u="none" strike="noStrike" cap="none" smtClean="0">
                <a:solidFill>
                  <a:schemeClr val="dk1"/>
                </a:solidFill>
                <a:latin typeface="Calibri"/>
                <a:ea typeface="Calibri"/>
                <a:cs typeface="Calibri"/>
                <a:sym typeface="Calibri"/>
              </a:rPr>
              <a:t>: </a:t>
            </a:r>
            <a:r>
              <a:rPr lang="en-IN" smtClean="0">
                <a:solidFill>
                  <a:schemeClr val="dk1"/>
                </a:solidFill>
                <a:latin typeface="Century Gothic"/>
                <a:ea typeface="Century Gothic"/>
                <a:cs typeface="Century Gothic"/>
                <a:sym typeface="Century Gothic"/>
              </a:rPr>
              <a:t>material </a:t>
            </a:r>
            <a:r>
              <a:rPr lang="en-IN" dirty="0" smtClean="0">
                <a:solidFill>
                  <a:schemeClr val="dk1"/>
                </a:solidFill>
                <a:latin typeface="Century Gothic"/>
                <a:ea typeface="Century Gothic"/>
                <a:cs typeface="Century Gothic"/>
                <a:sym typeface="Century Gothic"/>
              </a:rPr>
              <a:t>of plant, animal, or microbial origin, such as medicinal plants, agricultural crops and animal breeds</a:t>
            </a:r>
          </a:p>
          <a:p>
            <a:pPr marL="0" marR="0" lvl="0" indent="0" algn="l" rtl="0">
              <a:lnSpc>
                <a:spcPct val="100000"/>
              </a:lnSpc>
              <a:spcBef>
                <a:spcPts val="0"/>
              </a:spcBef>
              <a:spcAft>
                <a:spcPts val="0"/>
              </a:spcAft>
              <a:buClr>
                <a:schemeClr val="dk1"/>
              </a:buClr>
              <a:buSzPct val="25000"/>
              <a:buFont typeface="Calibri"/>
              <a:buNone/>
            </a:pPr>
            <a:endParaRPr lang="en-IN"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IN"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dirty="0" smtClean="0">
                <a:solidFill>
                  <a:schemeClr val="dk1"/>
                </a:solidFill>
                <a:latin typeface="Calibri"/>
                <a:ea typeface="Calibri"/>
                <a:cs typeface="Calibri"/>
                <a:sym typeface="Calibri"/>
              </a:rPr>
              <a:t>Traditional </a:t>
            </a:r>
            <a:r>
              <a:rPr lang="en-IN" sz="1200" b="0" i="0" u="none" strike="noStrike" cap="none" dirty="0">
                <a:solidFill>
                  <a:schemeClr val="dk1"/>
                </a:solidFill>
                <a:latin typeface="Calibri"/>
                <a:ea typeface="Calibri"/>
                <a:cs typeface="Calibri"/>
                <a:sym typeface="Calibri"/>
              </a:rPr>
              <a:t>knowledge is knowledge, skills and practices that have been passed on from generation to generation within a community, often forming part of its cultural identity. Traditional Knowledge is crucial for the subsistence and survival of man, thus necessitating its passage from generation to generation. This knowledge comes from interactions with the community’s immediate surroundings and environment.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Why to protect Traditional Knowledge?</a:t>
            </a:r>
          </a:p>
          <a:p>
            <a:pPr marL="0" marR="0" lvl="0" indent="0" algn="l" rtl="0">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-Many of the communities which have preserved traditional knowledge still use it, and it is important to prevent the exploitation of this knowledge for commercial gain by others.</a:t>
            </a:r>
          </a:p>
          <a:p>
            <a:pPr marL="0" marR="0" lvl="0" indent="0" algn="l" rtl="0">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-Traditional knowledge, being sustainable in nature, is also important because it is environment friendly.</a:t>
            </a:r>
          </a:p>
          <a:p>
            <a:pPr marL="0" marR="0" lvl="0" indent="0" algn="l" rtl="0">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-Traditional knowledge must be protected to prevent bio piracy, or the unauthorized extraction of biological resources without compensation.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40" name="Shape 440"/>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23</a:t>
            </a:fld>
            <a:endParaRPr lang="en-I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7529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2" name="Shape 45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dirty="0">
                <a:solidFill>
                  <a:schemeClr val="dk1"/>
                </a:solidFill>
                <a:latin typeface="Calibri"/>
                <a:ea typeface="Calibri"/>
                <a:cs typeface="Calibri"/>
                <a:sym typeface="Calibri"/>
              </a:rPr>
              <a:t>In order to maintain traditional knowledge, the Traditional Knowledge Digital Library (TKDL) was set up in 2001 by Council of Scientific and Industrial Research (CSIR) in collaboration with the MINISTRY OF AYUSH</a:t>
            </a:r>
          </a:p>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dirty="0">
                <a:solidFill>
                  <a:schemeClr val="dk1"/>
                </a:solidFill>
                <a:latin typeface="Calibri"/>
                <a:ea typeface="Calibri"/>
                <a:cs typeface="Calibri"/>
                <a:sym typeface="Calibri"/>
              </a:rPr>
              <a:t>The objective of TKDL is to maintain the ancient and traditional knowledge derived from different Vedas as well as traditionally passed verbal knowledge, especially about medicinal plants and traditionally used formulations in Indian systems of medicine</a:t>
            </a:r>
          </a:p>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dirty="0">
                <a:solidFill>
                  <a:schemeClr val="dk1"/>
                </a:solidFill>
                <a:latin typeface="Calibri"/>
                <a:ea typeface="Calibri"/>
                <a:cs typeface="Calibri"/>
                <a:sym typeface="Calibri"/>
              </a:rPr>
              <a:t>The TKDL also serves as a non-patent database search platform to encourage modern research based on traditional knowledge</a:t>
            </a:r>
          </a:p>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dirty="0">
                <a:solidFill>
                  <a:schemeClr val="dk1"/>
                </a:solidFill>
                <a:latin typeface="Calibri"/>
                <a:ea typeface="Calibri"/>
                <a:cs typeface="Calibri"/>
                <a:sym typeface="Calibri"/>
              </a:rPr>
              <a:t>TKDL prevents patenting Traditional Knowledge</a:t>
            </a:r>
          </a:p>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dirty="0">
                <a:solidFill>
                  <a:schemeClr val="dk1"/>
                </a:solidFill>
                <a:latin typeface="Calibri"/>
                <a:ea typeface="Calibri"/>
                <a:cs typeface="Calibri"/>
                <a:sym typeface="Calibri"/>
              </a:rPr>
              <a:t>TKDL documents Indian Systems of Medicine mentioned in Vedas (Ayurveda, Unani, Siddha and Yoga)</a:t>
            </a:r>
          </a:p>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dirty="0">
                <a:solidFill>
                  <a:schemeClr val="dk1"/>
                </a:solidFill>
                <a:latin typeface="Calibri"/>
                <a:ea typeface="Calibri"/>
                <a:cs typeface="Calibri"/>
                <a:sym typeface="Calibri"/>
              </a:rPr>
              <a:t>TKDL is used as a non-patent search database in 11 International Patent Offices </a:t>
            </a:r>
          </a:p>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dirty="0">
                <a:solidFill>
                  <a:schemeClr val="dk1"/>
                </a:solidFill>
                <a:latin typeface="Calibri"/>
                <a:ea typeface="Calibri"/>
                <a:cs typeface="Calibri"/>
                <a:sym typeface="Calibri"/>
              </a:rPr>
              <a:t>The idea to establish a TKDL came into the picture amid India’s efforts to revoke the patent granted by the United States Patent and Trademark Office (USPTO) on the wound healing properties of turmeric and the patent granted by the European Patent Office (EPO) on the antifungal properties of neem .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53" name="Shape 453"/>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24</a:t>
            </a:fld>
            <a:endParaRPr lang="en-I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058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 trade secret is any secret, which is extremely vital for a company’s growth and crucial for its survival. Businesses, Entrepreneurs, Companies etc. ensure that they effectively protect their business processes, technical know-how and confidential information from rivals and competitors.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 trade secret refers to any data or information pertaining to the business, not known to the public, and rational attempts have been made in this regard for guarding the information as ‘secret’ and/or ‘confidential’.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 most cases, such data or information may encompass an economic interest of the owner in obtaining an economic gain over rivals and competitors.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precise language by which a trade secret is defined may differ, however there are three factors, which can be said to be common to all such definitions. They are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1. Must not be known or readily accessible by people who usually deal with such kind of information.</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2. Must have commercial value as a secret.</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3. Lawful owner must take reasonable efforts to maintain its secrecy.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74" name="Shape 474"/>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25</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83" name="Shape 483"/>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26</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8" name="Shape 48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The Government has adopted the National IPR Policy with a view to building a dynamic, vibrant and balanced intellectual property rights system in India to stimulate creativity and innovation and achieve socio-economic, industrial  and cultural development by promoting IPRs in the country.</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89" name="Shape 489"/>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27</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A professional body under the aegis of (DIPP) which ensures focused action on issues related to IPRs and addresses the 7 identified objectives of the policy. CIPAM assists in simplifying and streamlining of IP processes, apart from undertaking steps for furthering IPR awareness, commercialization and enforcement.</a:t>
            </a:r>
            <a:br>
              <a:rPr lang="en-IN" sz="1200" b="0" i="0" u="none" strike="noStrike" cap="none">
                <a:solidFill>
                  <a:schemeClr val="dk1"/>
                </a:solidFill>
                <a:latin typeface="Calibri"/>
                <a:ea typeface="Calibri"/>
                <a:cs typeface="Calibri"/>
                <a:sym typeface="Calibri"/>
              </a:rPr>
            </a:br>
            <a:r>
              <a:rPr lang="en-IN" sz="1200" b="0" i="0" u="none" strike="noStrike" cap="none">
                <a:solidFill>
                  <a:schemeClr val="dk1"/>
                </a:solidFill>
                <a:latin typeface="Calibri"/>
                <a:ea typeface="Calibri"/>
                <a:cs typeface="Calibri"/>
                <a:sym typeface="Calibri"/>
              </a:rPr>
              <a:t> </a:t>
            </a:r>
          </a:p>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Cell for IPR Promotion and Management (CIPAM) in partnership with industry associations has conducted  IPR awareness roadshows in 18 states. These roadshows received a very positive feedback from business owners, students, academicians etc. The IPR Awareness Campaign in schools was launched in Kendriya Vidalayas in collaboration with the International Trademark Association (INTA). Similar programmes for Colleges and Universities and Industry are also being taken up. </a:t>
            </a:r>
          </a:p>
          <a:p>
            <a:pPr marL="171450" marR="0" lvl="0" indent="-171450" algn="l" rtl="0">
              <a:spcBef>
                <a:spcPts val="0"/>
              </a:spcBef>
              <a:spcAft>
                <a:spcPts val="0"/>
              </a:spcAft>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CIPAM in association with FICCI launched an “IPR Enforcement Toolkit” for police. This Toolkit aids police officials in dealing with IP Crimes, in particular counterfeiting and piracy, which is a huge menace to the IP owners not only in India, but globally. Programs for training of police officials on IP Enforcement have been undertaken by CIPAM, in association with IP experts from law firms and the industry, in the states of Andhra Pradesh, Uttar Pradesh, West Bengal, Madhya Pradesh and the North –East.</a:t>
            </a:r>
          </a:p>
          <a:p>
            <a:pPr marL="171450" marR="0" lvl="0" indent="-171450" algn="l" rtl="0">
              <a:spcBef>
                <a:spcPts val="0"/>
              </a:spcBef>
              <a:spcAft>
                <a:spcPts val="0"/>
              </a:spcAft>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Judiciary plays a crucial role in strengthening the IP ecosystem and resolving the prevalent conflicts. In line with the objectives of the Policy, DIPP sensitized the participating judges on government policies vis-à-vis IPRs at a colloquium on commercial laws for High Court Judges held at National Judicial Academy, Bhopal. Further training programs are being planned in conjunction with National Judicial Academy and various State Judicial Academies. WIPO has also agreed to provide international experts and other technical assistance for the training of judges.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96" name="Shape 496"/>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28</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9" name="Shape 50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Amendments in Patent Rules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Patent Rules, 2003 have been amended to streamline processes and make them more user friendly. </a:t>
            </a:r>
          </a:p>
          <a:p>
            <a:pPr marL="0" marR="0" lvl="0" indent="0" algn="l" rtl="0">
              <a:spcBef>
                <a:spcPts val="0"/>
              </a:spcBef>
              <a:buSzPct val="25000"/>
              <a:buNone/>
            </a:pPr>
            <a:endParaRPr sz="11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Provisions have been included for condonation of delay due to war/ natural calamities.</a:t>
            </a:r>
          </a:p>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For the first time, refund of fees in certain cases has been permitted, as also withdrawal of application being permitted without any fees.</a:t>
            </a:r>
          </a:p>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Timelines have been imposed to ensure speedy disposal, the number of admissible adjournments have been limited.</a:t>
            </a:r>
          </a:p>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Applications can be transferred electronically</a:t>
            </a:r>
            <a:r>
              <a:rPr lang="en-IN" sz="1200" b="1" i="0" u="none" strike="noStrike" cap="none">
                <a:solidFill>
                  <a:schemeClr val="dk1"/>
                </a:solidFill>
                <a:latin typeface="Calibri"/>
                <a:ea typeface="Calibri"/>
                <a:cs typeface="Calibri"/>
                <a:sym typeface="Calibri"/>
              </a:rPr>
              <a:t> </a:t>
            </a:r>
            <a:r>
              <a:rPr lang="en-IN" sz="1200" b="0" i="0" u="none" strike="noStrike" cap="none">
                <a:solidFill>
                  <a:schemeClr val="dk1"/>
                </a:solidFill>
                <a:latin typeface="Calibri"/>
                <a:ea typeface="Calibri"/>
                <a:cs typeface="Calibri"/>
                <a:sym typeface="Calibri"/>
              </a:rPr>
              <a:t>from any of the Patent Office branches to another, utilizing specialized technical manpower more efficiently.</a:t>
            </a:r>
          </a:p>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Expedited Examination is now permitted on certain grounds.</a:t>
            </a:r>
          </a:p>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Hearing through video conferencing.</a:t>
            </a:r>
          </a:p>
          <a:p>
            <a:pPr marL="171450" marR="0" lvl="0"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Special provisions have been made for start-ups whereby they will get 80% rebate in fees vis-à-vis other companies as also expedite their application. So far, 61 Start Ups have availed benefit of fee rebate.</a:t>
            </a:r>
          </a:p>
          <a:p>
            <a:pPr marL="0" marR="0" lvl="0" indent="0" algn="l" rtl="0">
              <a:spcBef>
                <a:spcPts val="0"/>
              </a:spcBef>
              <a:buSzPct val="25000"/>
              <a:buNone/>
            </a:pPr>
            <a:endParaRPr sz="11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Amendments in Trademark Rules</a:t>
            </a:r>
            <a:r>
              <a:rPr lang="en-IN" sz="1100" b="0" i="0" u="none" strike="noStrike" cap="none">
                <a:solidFill>
                  <a:schemeClr val="dk1"/>
                </a:solidFill>
                <a:latin typeface="Calibri"/>
                <a:ea typeface="Calibri"/>
                <a:cs typeface="Calibri"/>
                <a:sym typeface="Calibri"/>
              </a:rPr>
              <a:t>: </a:t>
            </a:r>
            <a:r>
              <a:rPr lang="en-IN" sz="1200" b="0" i="0" u="none" strike="noStrike" cap="none">
                <a:solidFill>
                  <a:schemeClr val="dk1"/>
                </a:solidFill>
                <a:latin typeface="Calibri"/>
                <a:ea typeface="Calibri"/>
                <a:cs typeface="Calibri"/>
                <a:sym typeface="Calibri"/>
              </a:rPr>
              <a:t>The Trademark Rules, 2002 have been totally revamped after extensive stakeholder consultation, leading to simplification of procedures. The Trade Marks Rules, 2017 were notified on March 6</a:t>
            </a:r>
            <a:r>
              <a:rPr lang="en-IN" sz="1200" b="0" i="0" u="none" strike="noStrike" cap="none" baseline="30000">
                <a:solidFill>
                  <a:schemeClr val="dk1"/>
                </a:solidFill>
                <a:latin typeface="Calibri"/>
                <a:ea typeface="Calibri"/>
                <a:cs typeface="Calibri"/>
                <a:sym typeface="Calibri"/>
              </a:rPr>
              <a:t>th</a:t>
            </a:r>
            <a:r>
              <a:rPr lang="en-IN" sz="1200" b="0" i="0" u="none" strike="noStrike" cap="none">
                <a:solidFill>
                  <a:schemeClr val="dk1"/>
                </a:solidFill>
                <a:latin typeface="Calibri"/>
                <a:ea typeface="Calibri"/>
                <a:cs typeface="Calibri"/>
                <a:sym typeface="Calibri"/>
              </a:rPr>
              <a:t>, 2017.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salient features of the Rules are: </a:t>
            </a:r>
          </a:p>
          <a:p>
            <a:pPr marL="0" marR="0" lvl="0" indent="0" algn="l" rtl="0">
              <a:spcBef>
                <a:spcPts val="0"/>
              </a:spcBef>
              <a:buSzPct val="25000"/>
              <a:buNone/>
            </a:pPr>
            <a:endParaRPr sz="1100" b="0" i="0" u="none" strike="noStrike" cap="none">
              <a:solidFill>
                <a:schemeClr val="dk1"/>
              </a:solidFill>
              <a:latin typeface="Calibri"/>
              <a:ea typeface="Calibri"/>
              <a:cs typeface="Calibri"/>
              <a:sym typeface="Calibri"/>
            </a:endParaRP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50% lower fares for filing Trade Mark Applications by Individuals/ Startups/Small Enterprises vis-à-vis Companies. </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‘Startup’ and ‘Small Enterprises’ defined. Same applies to both Indian and foreign entities.</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Process for determination of a well-known mark has been laid out for the first time. </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The 74 separate forms and applications which were there earlier for carrying out various tasks have now been replaced by 8 consolidated forms, thereby streamlining the whole filing and prosecution process.</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The new Rules have an express provision for filing applications for sound marks which must now be submitted in an MP3 format, not exceeding 30 seconds in length. This is also to be accompanied with a graphical representation of the sound notations. In this regard, the definition of “graphical representation” has also been revised to include representation in digitized form. </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E-filing encouraged through 10% rebate in fees for e-filing vis-à-vis physical filing of Trade Mark Applications. </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Allowance of Video Conferencing for Hearings.</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Email now recognized as a Mode of Service.</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Provisions relating to expedited processing of an application for registration of a trade mark have been extended right up to registration stage (before, it was only up to the examination stage). </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Number of adjournments in opposition proceedings has been restricted to a maximum of two by each party, which will help dispose-off matters in time.</a:t>
            </a:r>
          </a:p>
          <a:p>
            <a:pPr marL="628650" marR="0" lvl="1" indent="-171450" algn="l" rtl="0">
              <a:spcBef>
                <a:spcPts val="0"/>
              </a:spcBef>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Number of entries in the Fees has reduced.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10" name="Shape 510"/>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29</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Intellectual property rights are like any other property right. They allow creators, or owners, of patents, trademarks or copyrighted works to benefit from their own work or investment in a creation.</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IP is a property which cannot be touched or seen and is product of a persons intelligence, hard work, and skill.</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Like real property:</a:t>
            </a:r>
          </a:p>
          <a:p>
            <a:pPr marL="171450" marR="0" lvl="0" indent="-171450" algn="l" rtl="0">
              <a:spcBef>
                <a:spcPts val="0"/>
              </a:spcBef>
              <a:spcAft>
                <a:spcPts val="0"/>
              </a:spcAft>
              <a:buClr>
                <a:schemeClr val="dk1"/>
              </a:buClr>
              <a:buSzPct val="100000"/>
              <a:buFont typeface="Calibri"/>
              <a:buChar char="-"/>
            </a:pPr>
            <a:r>
              <a:rPr lang="en-IN" sz="1200" b="0" i="0" u="none" strike="noStrike" cap="none">
                <a:solidFill>
                  <a:schemeClr val="dk1"/>
                </a:solidFill>
                <a:latin typeface="Calibri"/>
                <a:ea typeface="Calibri"/>
                <a:cs typeface="Calibri"/>
                <a:sym typeface="Calibri"/>
              </a:rPr>
              <a:t>It can be bought, sold, licensed, exchanged, given away.</a:t>
            </a:r>
          </a:p>
          <a:p>
            <a:pPr marL="171450" marR="0" lvl="0" indent="-171450" algn="l" rtl="0">
              <a:spcBef>
                <a:spcPts val="0"/>
              </a:spcBef>
              <a:spcAft>
                <a:spcPts val="0"/>
              </a:spcAft>
              <a:buClr>
                <a:schemeClr val="dk1"/>
              </a:buClr>
              <a:buSzPct val="100000"/>
              <a:buFont typeface="Calibri"/>
              <a:buChar char="-"/>
            </a:pPr>
            <a:r>
              <a:rPr lang="en-IN" sz="1200" b="0" i="0" u="none" strike="noStrike" cap="none">
                <a:solidFill>
                  <a:schemeClr val="dk1"/>
                </a:solidFill>
                <a:latin typeface="Calibri"/>
                <a:ea typeface="Calibri"/>
                <a:cs typeface="Calibri"/>
                <a:sym typeface="Calibri"/>
              </a:rPr>
              <a:t>The owner can prevent unauthorized use and can take legal action, in case someone else uses it without permission.</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word intellect refers to creations of mind.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Intellectual Property is a type of intangible property and includes inventions, literary and artistic works, symbols, names and paintings.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Intellectual property rights (IPRs) are the protection granted to the creators of Intellectual Property (IP) by the Government.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IN" sz="1200" b="0" i="0" u="none" strike="noStrike" cap="none">
                <a:solidFill>
                  <a:schemeClr val="dk1"/>
                </a:solidFill>
                <a:latin typeface="Calibri"/>
                <a:ea typeface="Calibri"/>
                <a:cs typeface="Calibri"/>
                <a:sym typeface="Calibri"/>
              </a:rPr>
              <a:t>IPRs are territorial in nature. For protection of IP in any country, one has to seek protection separately under the relevant laws. There are special mechanisms in place in various territories for providing protection to different types of IPRs.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3" name="Shape 173"/>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b="0" i="0" u="none" strike="noStrike" cap="none">
                <a:solidFill>
                  <a:schemeClr val="dk1"/>
                </a:solidFill>
                <a:latin typeface="Calibri"/>
                <a:ea typeface="Calibri"/>
                <a:cs typeface="Calibri"/>
                <a:sym typeface="Calibri"/>
              </a:rPr>
              <a:t>3</a:t>
            </a:fld>
            <a:endParaRPr lang="en-I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0" name="Shape 530"/>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IPRs for Startups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 Scheme for facilitating Startups Intellectual Property Protection (SIPP) has been launched for encouraging innovation and creativity of startups. The Scheme has been drafted with a vision to protect and promote   Intellectual   Property Rights of startups and thus encourage innovation and creativity among them.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Under the scheme, the Government bears the entire cost of the facilitator/agent who assist the startup file for any number of Patents, Trademarks or Designs.  Presently around 423 facilitators in Patent &amp; Designs and 596 Facilitators in Trademarks have been empaneled under this scheme.</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An 80% rebate is provided to Start-Ups on Patent filling fees. They can also avail of the special facility of expedited examination of their patent applications.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Under the new trademark rules, start-ups have been given a 50% rebate in filing fees for trademark application vis-à-vis the other companies.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Concession for MSMEs: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50% fee concession is provided for MSMEs vis-à-vis large entities on patent and also trademark fees.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31" name="Shape 531"/>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30</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0" name="Shape 540"/>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Modernization of IP Offices: </a:t>
            </a:r>
            <a:r>
              <a:rPr lang="en-IN" sz="1200" b="0" i="0" u="none" strike="noStrike" cap="none">
                <a:solidFill>
                  <a:schemeClr val="dk1"/>
                </a:solidFill>
                <a:latin typeface="Calibri"/>
                <a:ea typeface="Calibri"/>
                <a:cs typeface="Calibri"/>
                <a:sym typeface="Calibri"/>
              </a:rPr>
              <a:t>The following measures have been undertaken to increase transparency and efficiency of the IP offices:</a:t>
            </a: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Dynamic utilities assist in obtaining real time position of all patent and trademark applications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Public search - INPASS for patents and trademark search is available on the website</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Comprehensive e-filing facilities made available for patents and trademarks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Auto-allotment of patent applications to ensure uniformity and utilization of the specialized expertise of all examiners and controllers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Auto generation of trademark certificates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Augmentation of Human Resources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459 new technically competent Patent Examiners in various fields of technology have been appointed on regular basis in addition to the existing 130.</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IN" sz="1200" b="0" i="0" u="none" strike="noStrike" cap="none">
                <a:solidFill>
                  <a:schemeClr val="dk1"/>
                </a:solidFill>
                <a:latin typeface="Calibri"/>
                <a:ea typeface="Calibri"/>
                <a:cs typeface="Calibri"/>
                <a:sym typeface="Calibri"/>
              </a:rPr>
              <a:t>100 Trademark Examiners added on contractual basis; 62 regular Trademarks Examiners have been recruited through UPSC.</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41" name="Shape 541"/>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31</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9" name="Shape 54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50" name="Shape 550"/>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32</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8" name="Shape 55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India’s IPR Regime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Intellectual property rights is a key competitive asset in India’s ability to compete in the global economy. A robust and balanced intellectual property regime is a crucial tool for advancement of innovation, economic growth and international trade.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IN" sz="1200" b="0" i="0" u="none" strike="noStrike" cap="none">
                <a:solidFill>
                  <a:schemeClr val="dk1"/>
                </a:solidFill>
                <a:latin typeface="Calibri"/>
                <a:ea typeface="Calibri"/>
                <a:cs typeface="Calibri"/>
                <a:sym typeface="Calibri"/>
              </a:rPr>
              <a:t>India has a well-established legislative, administrative and judicial framework to safeguard Intellectual Property Rights (IPRs) which meets its international obligations while utilizing the flexibilities provided in the international regime to address its developmental concerns. The Indian IP system maintains a fine balance between private rights through IPRs on one hand, and rights of the society as public interest on the other hand. </a:t>
            </a: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IN" sz="1200" b="1" i="0" u="none" strike="noStrike" cap="none">
                <a:solidFill>
                  <a:schemeClr val="dk1"/>
                </a:solidFill>
                <a:latin typeface="Calibri"/>
                <a:ea typeface="Calibri"/>
                <a:cs typeface="Calibri"/>
                <a:sym typeface="Calibri"/>
              </a:rPr>
              <a:t>India’s ranking on Global Innovation Index (GII) shot up from 81 in 2015 to 60 in 2017</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Recognizing India’s potential to reach great heights in innovation and creativity, a Task Force on Innovation was set up on the directions of Smt. Nirmala Sitharaman, the Commerce &amp; Industry Minister, Government of India. The Task Force on Innovation had the mandate of assessing India’s position as an innovative country, and suggest measures to enhance the innovation ecosystem in India and thus improve India’s ranking in the GII. The Team, comprising of Government officials and experts from private organisations &amp; academia, has compiled this Report to assist India in this journey.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59" name="Shape 559"/>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33</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65" name="Shape 56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0" name="Shape 570"/>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 general terms, IP infringement is any breach of intellectual property rights.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IP rights are infringed when a work protected by IP laws is used, copied or otherwise exploited without having the proper permission from a person who owns those rights.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Examples of an IP infringement are “counterfeiting” and “piracy.”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Counterfeiting is the practice of imitating genuine goods, often to inferior quality, with the intent to take advantage of the superior value of the imitated product.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IN" sz="1200" b="0" i="0" u="none" strike="noStrike" cap="none">
                <a:solidFill>
                  <a:schemeClr val="dk1"/>
                </a:solidFill>
                <a:latin typeface="Calibri"/>
                <a:ea typeface="Calibri"/>
                <a:cs typeface="Calibri"/>
                <a:sym typeface="Calibri"/>
              </a:rPr>
              <a:t>Piracy is an unauthorized copying, use, reproduction and/or distribution of materials protected by intellectual property rights.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71" name="Shape 571"/>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35</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6" name="Shape 586"/>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Counterfeiting, piracy and smuggling are emerging as the likely sources for financing of international terrorist organizations, non- state sponsored terrorist organizations and domestic terrorist groups. The menace of piracy has also assumed significant proportions, and is causing significant economic loss to the industry as well as the Government. Unfortunately, India is one of its hardest hit victims. With rising use of digital medium, online copyright piracy is assuming gigantic proportions across the globe, and no country is immune to this menace.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problem is not unsolvable – we need to empower IP owners to enforce their rights. We believe that innovative technology based solutions; stronger enforcement mechanisms and awareness initiatives with the help of the industry may play a significant role to keep pirates at bay.</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endParaRPr lang="en-IN"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87" name="Shape 587"/>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36</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9" name="Shape 59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IP laws in India are governed and protected under the Patents Act, 1970; Trademarks Act, 1999; Copyrights Act, 1957; Designs Act, 2001 etc. </a:t>
            </a:r>
            <a:r>
              <a:rPr lang="en-IN" sz="1200" b="1" i="0" u="none" strike="noStrike" cap="none">
                <a:solidFill>
                  <a:schemeClr val="dk1"/>
                </a:solidFill>
                <a:latin typeface="Calibri"/>
                <a:ea typeface="Calibri"/>
                <a:cs typeface="Calibri"/>
                <a:sym typeface="Calibri"/>
              </a:rPr>
              <a:t>Civil and Criminal remedies</a:t>
            </a:r>
            <a:r>
              <a:rPr lang="en-IN" sz="1200" b="0" i="0" u="none" strike="noStrike" cap="none">
                <a:solidFill>
                  <a:schemeClr val="dk1"/>
                </a:solidFill>
                <a:latin typeface="Calibri"/>
                <a:ea typeface="Calibri"/>
                <a:cs typeface="Calibri"/>
                <a:sym typeface="Calibri"/>
              </a:rPr>
              <a:t> mentioned under these acts are of utmost importance for the IP rights enforcement.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courts in India have power to grant reliefs in cases pertaining to violation and/or infringement of intellectual property rights.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various IP laws in India mention about the provisions of civil and criminal remedies for IP rights enforcement. These civil and criminal remedies are distinct and independent. Also they can be availed simultaneously.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Civil Remedies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Upon IP infringement civil remedies can be enforced by filing a suit for infringement and/or passing off (in case of unregistered trademarks) in the competent court.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Injunction is prohibition of an action by a party to a law suit. If the plaintiff establishes that the prima facie case is in his favour, injunction is granted.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Anton Pillar orders, permits the plaintiff’s counsel to enter the infringer’s premises and seize evidence of infringement. This order is passed when there is a serious danger of removal/destruction of the infringing articles. Such an order is granted on an ex-parte application. Infringing goods are delivered to the plaintiff or destroyed if the orders of delivery-up and destruction are passed.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An award of cost and damages are two mutually exclusive remedies. Damages are granted to compensate the losses incurred by the plaintiff on account of defendant’s infringing act, whereas actual amounts of profits are handed over to the plaintiff as the second measure.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00" name="Shape 600"/>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37</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4" name="Shape 614"/>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Criminal Remedies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Section 63 of the Copyright Act, 1957 deals with ‘Offences of Infringement of copyright or other rights conferred by the act’. It mentions about imprisonment for a term not less than 6 months which may extend up to 3 years and fine not less than 50,000 rupees which may extend up to 2 lakh rupees, as punishment if found guilty in a copyright infringement case. This term and fine can be increased according to the provisions of Section 63A of the Copyright Act, 1957.</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Chapter XII of the Trademarks Act, 1999 deals with offences, penalties and procedures pertaining to trademark infringement. Here on account of trademark infringement, the punishment can go as high as imprisonment up to 3 years with or without fine. The fine ranges from 50,000 to 2 lakh rupees. This term and fine can be increased as per the provisions of the Section 105 of the Trademarks Act, 1999.</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Indian Patent Act, 1970 also considers falsification of entries in register, claiming patent rights in an unauthorized way etc. to be punishable criminal offences. Such penalties are mentioned under Chapter XX of the Indian Patents Act, 1970.</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15" name="Shape 615"/>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38</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1" name="Shape 62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Online copyright piracy is assuming gigantic proportions across the globe, and no country is immune to this menace.  A possible and substantially effective solution to this problem lies in the civil remedy of website blocking orders or John Joe orders.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1" i="0" u="sng" strike="noStrike" cap="none">
                <a:solidFill>
                  <a:schemeClr val="dk1"/>
                </a:solidFill>
                <a:latin typeface="Calibri"/>
                <a:ea typeface="Calibri"/>
                <a:cs typeface="Calibri"/>
                <a:sym typeface="Calibri"/>
              </a:rPr>
              <a:t>John Doe Orders</a:t>
            </a: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endParaRPr lang="en-IN"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The judicial orders, “John Doe orders” in effect as they are issued against persons, whose identity is unknown, are targeted at specific websites, so-called “pirate” or “rogue websites”, as the overwhelming majority of the content hosted on such sites infringes copyright. Notices, even if ineffective, are still issued to the ISP and, if identifiable, to the owner of the domain and/or website in accordance with the statutory provisions. Plaintiffs are then able to obtain court injunctions ordering specific named websites to cease the infringement of their copyright.</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ISPs providing Internet bandwidth connectivity are directed to enforce the injunction by blocking the access of Indian subscribers to the websites subject of the order. The concerned Government Departments are directed by the court to require ISPs act as per court orders, in accordance with terms and conditions of the license agreement they have with the Department of Telecommunication for the provision of internet services.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Recent past has seen rising trend in Indian Film Industry to obtain “John Doe” orders prior to release for blocking access to any website which might be deemed to host links to pirated content.</a:t>
            </a:r>
          </a:p>
          <a:p>
            <a:pPr marL="0" marR="0" lvl="0" indent="0" algn="l" rtl="0">
              <a:spcBef>
                <a:spcPts val="0"/>
              </a:spcBef>
              <a:buSzPct val="25000"/>
              <a:buNone/>
            </a:pPr>
            <a:endParaRPr sz="11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sng" strike="noStrike" cap="none">
                <a:solidFill>
                  <a:schemeClr val="dk1"/>
                </a:solidFill>
                <a:latin typeface="Calibri"/>
                <a:ea typeface="Calibri"/>
                <a:cs typeface="Calibri"/>
                <a:sym typeface="Calibri"/>
              </a:rPr>
              <a:t>Anton Piller Orders</a:t>
            </a:r>
            <a:br>
              <a:rPr lang="en-IN" sz="1200" b="1" i="0" u="sng" strike="noStrike" cap="none">
                <a:solidFill>
                  <a:schemeClr val="dk1"/>
                </a:solidFill>
                <a:latin typeface="Calibri"/>
                <a:ea typeface="Calibri"/>
                <a:cs typeface="Calibri"/>
                <a:sym typeface="Calibri"/>
              </a:rPr>
            </a:br>
            <a:endParaRPr lang="en-IN" sz="1200" b="1" i="0" u="sng"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Other than the extensive police powers under the Copyright Act, plaintiffs have various civil powers to enforce their right. Copyright owners and associations can employ civil procedure to search the defendant’s premises as seize the pirated copies.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This is done via ‘Anton Piller’ orders obtained from civil courts which permit court-appointed officers, accompanied by representatives of the plaintiffs, to search premises and seize evidence without prior warning to the defendant.</a:t>
            </a:r>
          </a:p>
          <a:p>
            <a:pPr marL="0" marR="0" lvl="0" indent="0" algn="l" rtl="0">
              <a:spcBef>
                <a:spcPts val="0"/>
              </a:spcBef>
              <a:spcAft>
                <a:spcPts val="0"/>
              </a:spcAft>
              <a:buSzPct val="25000"/>
              <a:buNone/>
            </a:pPr>
            <a:r>
              <a:rPr lang="en-IN" sz="1200" b="0" i="0" u="none" strike="noStrike" cap="none">
                <a:solidFill>
                  <a:schemeClr val="dk1"/>
                </a:solidFill>
                <a:latin typeface="Calibri"/>
                <a:ea typeface="Calibri"/>
                <a:cs typeface="Calibri"/>
                <a:sym typeface="Calibri"/>
              </a:rPr>
              <a:t>Similar to John Doe Orders, these orders can be obtained unilaterally (ex-parte).</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22" name="Shape 622"/>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39</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Types of Intellectual Property Rights: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0" i="0" u="none" strike="noStrike" cap="none">
                <a:solidFill>
                  <a:schemeClr val="dk1"/>
                </a:solidFill>
                <a:latin typeface="Calibri"/>
                <a:ea typeface="Calibri"/>
                <a:cs typeface="Calibri"/>
                <a:sym typeface="Calibri"/>
              </a:rPr>
              <a:t>Patents, Designs, Trademarks, Copyrights, Geographical Indications, Semiconductor Integrated Circuit Layout Designs, Plant Varieties, Trade Secrets.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1" i="0" u="none" strike="noStrike" cap="none">
                <a:solidFill>
                  <a:schemeClr val="dk1"/>
                </a:solidFill>
                <a:latin typeface="Calibri"/>
                <a:ea typeface="Calibri"/>
                <a:cs typeface="Calibri"/>
                <a:sym typeface="Calibri"/>
              </a:rPr>
              <a:t>Benefits of IP registration:</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r>
            <a:br>
              <a:rPr lang="en-IN" sz="1200" b="0" i="0" u="none" strike="noStrike" cap="none">
                <a:solidFill>
                  <a:schemeClr val="dk1"/>
                </a:solidFill>
                <a:latin typeface="Calibri"/>
                <a:ea typeface="Calibri"/>
                <a:cs typeface="Calibri"/>
                <a:sym typeface="Calibri"/>
              </a:rPr>
            </a:br>
            <a:r>
              <a:rPr lang="en-IN" sz="1200" b="1" i="0" u="none" strike="noStrike" cap="none">
                <a:solidFill>
                  <a:schemeClr val="dk1"/>
                </a:solidFill>
                <a:latin typeface="Calibri"/>
                <a:ea typeface="Calibri"/>
                <a:cs typeface="Calibri"/>
                <a:sym typeface="Calibri"/>
              </a:rPr>
              <a:t>Economic benefits:</a:t>
            </a:r>
            <a:r>
              <a:rPr lang="en-IN" sz="1200" b="0" i="0" u="none" strike="noStrike" cap="none">
                <a:solidFill>
                  <a:schemeClr val="dk1"/>
                </a:solidFill>
                <a:latin typeface="Calibri"/>
                <a:ea typeface="Calibri"/>
                <a:cs typeface="Calibri"/>
                <a:sym typeface="Calibri"/>
              </a:rPr>
              <a:t> IP rights enable creators to protect and monetize their creations. Third parties cannot use this creation without authorization from the creator.</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Benefits consumers and society:</a:t>
            </a:r>
            <a:r>
              <a:rPr lang="en-IN" sz="1200" b="0" i="0" u="none" strike="noStrike" cap="none">
                <a:solidFill>
                  <a:schemeClr val="dk1"/>
                </a:solidFill>
                <a:latin typeface="Calibri"/>
                <a:ea typeface="Calibri"/>
                <a:cs typeface="Calibri"/>
                <a:sym typeface="Calibri"/>
              </a:rPr>
              <a:t> Provides consumers with innovative products and services.</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Innovation:</a:t>
            </a:r>
            <a:r>
              <a:rPr lang="en-IN" sz="1200" b="0" i="0" u="none" strike="noStrike" cap="none">
                <a:solidFill>
                  <a:schemeClr val="dk1"/>
                </a:solidFill>
                <a:latin typeface="Calibri"/>
                <a:ea typeface="Calibri"/>
                <a:cs typeface="Calibri"/>
                <a:sym typeface="Calibri"/>
              </a:rPr>
              <a:t> Promotes innovation and increases funding for Research and Development.  </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Establishes Ownership: </a:t>
            </a:r>
            <a:r>
              <a:rPr lang="en-IN" sz="1200" b="0" i="0" u="none" strike="noStrike" cap="none">
                <a:solidFill>
                  <a:schemeClr val="dk1"/>
                </a:solidFill>
                <a:latin typeface="Calibri"/>
                <a:ea typeface="Calibri"/>
                <a:cs typeface="Calibri"/>
                <a:sym typeface="Calibri"/>
              </a:rPr>
              <a:t>Assures a better licensing position.</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Legal Benefits:</a:t>
            </a:r>
            <a:r>
              <a:rPr lang="en-IN" sz="1200" b="0" i="0" u="none" strike="noStrike" cap="none">
                <a:solidFill>
                  <a:schemeClr val="dk1"/>
                </a:solidFill>
                <a:latin typeface="Calibri"/>
                <a:ea typeface="Calibri"/>
                <a:cs typeface="Calibri"/>
                <a:sym typeface="Calibri"/>
              </a:rPr>
              <a:t> Owners of IP can avail appropriate civil/ criminal remedies, if their rights are infringed.</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Effects of Non-Registration/ Grant:</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Difficult to obtain relief in case of infringement. Non-registered IPs have weak evidentiary value.</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Only remedies under civil law can be availed. Owners cannot obtain remedies under criminal law (expect copyright which are not compulsory to register to seek remedies under criminal law).</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Who Can Obtain Protection: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Any person(s) who is a creator of an original and creative or innovative work, having principal place of business in India or if he does not carry out business in India, has place of service in India can obtain such protection.</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How are IPRs registered or granted in India:</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All applications for IPRs need to be filed at the appropriate IPR office in the prescribed format. The application is examined as per the statutes and the IPR is granted/ registered or refused.</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1" name="Shape 181"/>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b="0" i="0" u="none" strike="noStrike" cap="none">
                <a:solidFill>
                  <a:schemeClr val="dk1"/>
                </a:solidFill>
                <a:latin typeface="Calibri"/>
                <a:ea typeface="Calibri"/>
                <a:cs typeface="Calibri"/>
                <a:sym typeface="Calibri"/>
              </a:rPr>
              <a:t>4</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5171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2" name="Shape 64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CIPAM in association with FICCI has made an IPR Enforcement Toolkit for Police. Toolkit was launched by Commerce and Industry Minister on 04</a:t>
            </a:r>
            <a:r>
              <a:rPr lang="en-IN" sz="1200" b="0" i="0" u="none" strike="noStrike" cap="none" baseline="30000">
                <a:solidFill>
                  <a:schemeClr val="dk1"/>
                </a:solidFill>
                <a:latin typeface="Calibri"/>
                <a:ea typeface="Calibri"/>
                <a:cs typeface="Calibri"/>
                <a:sym typeface="Calibri"/>
              </a:rPr>
              <a:t>th</a:t>
            </a:r>
            <a:r>
              <a:rPr lang="en-IN" sz="1200" b="0" i="0" u="none" strike="noStrike" cap="none">
                <a:solidFill>
                  <a:schemeClr val="dk1"/>
                </a:solidFill>
                <a:latin typeface="Calibri"/>
                <a:ea typeface="Calibri"/>
                <a:cs typeface="Calibri"/>
                <a:sym typeface="Calibri"/>
              </a:rPr>
              <a:t> January, 2017. Toolkit will aid police officials in dealing with IP Crimes, in particular, trade mark counterfeiting and copyright piracy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43" name="Shape 643"/>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40</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5" name="Shape 655"/>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II, III, IV &amp; VI are infringements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56" name="Shape 656"/>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41</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674" name="Shape 67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Shape 70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9" name="Shape 70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10" name="Shape 710"/>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a:solidFill>
                  <a:schemeClr val="dk1"/>
                </a:solidFill>
                <a:latin typeface="Calibri"/>
                <a:ea typeface="Calibri"/>
                <a:cs typeface="Calibri"/>
                <a:sym typeface="Calibri"/>
              </a:rPr>
              <a:t>43</a:t>
            </a:fld>
            <a:endParaRPr lang="en-IN"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723" name="Shape 7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729" name="Shape 72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As the author of the work, you alone have the right to do any of the following or to let others do any of the following:</a:t>
            </a:r>
          </a:p>
          <a:p>
            <a:pPr marL="0" marR="0" lvl="0" indent="0" algn="just"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457200" marR="0" lvl="0" indent="-457200" algn="just" rtl="0">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To produce the work in a material form</a:t>
            </a:r>
          </a:p>
          <a:p>
            <a:pPr marL="457200" marR="0" lvl="0" indent="-457200" algn="just" rtl="0">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To publish the work</a:t>
            </a:r>
          </a:p>
          <a:p>
            <a:pPr marL="457200" marR="0" lvl="0" indent="-457200" algn="just" rtl="0">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To perform work in public</a:t>
            </a:r>
          </a:p>
          <a:p>
            <a:pPr marL="457200" marR="0" lvl="0" indent="-457200" algn="just" rtl="0">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To produce, reproduce, perform or publish any translation of the work</a:t>
            </a:r>
          </a:p>
          <a:p>
            <a:pPr marL="457200" marR="0" lvl="0" indent="-457200" algn="just" rtl="0">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To make any cinematograph film, or a record in respect of the work</a:t>
            </a:r>
          </a:p>
          <a:p>
            <a:pPr marL="457200" marR="0" lvl="0" indent="-457200" algn="just" rtl="0">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To communicate the work by broadcast by radio, cable or satellite</a:t>
            </a:r>
          </a:p>
          <a:p>
            <a:pPr marL="457200" marR="0" lvl="0" indent="-457200" algn="just" rtl="0">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To make any adaptation of the work</a:t>
            </a:r>
          </a:p>
          <a:p>
            <a:pPr marL="457200" marR="0" lvl="0" indent="-457200" algn="just" rtl="0">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To do in relation to a translation or any adaptation of the work.</a:t>
            </a:r>
          </a:p>
          <a:p>
            <a:pPr marL="0" marR="0" lvl="0" indent="0" algn="just" rtl="0">
              <a:lnSpc>
                <a:spcPct val="150000"/>
              </a:lnSpc>
              <a:spcBef>
                <a:spcPts val="0"/>
              </a:spcBef>
              <a:spcAft>
                <a:spcPts val="0"/>
              </a:spcAft>
              <a:buClr>
                <a:schemeClr val="dk1"/>
              </a:buClr>
              <a:buSzPct val="25000"/>
              <a:buFont typeface="Noto Sans Symbols"/>
              <a:buNone/>
            </a:pPr>
            <a:endParaRPr sz="1200" b="0" i="0" u="none" strike="noStrike" cap="none" dirty="0">
              <a:solidFill>
                <a:schemeClr val="dk1"/>
              </a:solidFill>
              <a:latin typeface="Calibri"/>
              <a:ea typeface="Calibri"/>
              <a:cs typeface="Calibri"/>
              <a:sym typeface="Calibri"/>
            </a:endParaRPr>
          </a:p>
          <a:p>
            <a:pPr marL="342900" marR="0" lvl="0" indent="-342900" algn="just" rtl="0">
              <a:lnSpc>
                <a:spcPct val="150000"/>
              </a:lnSpc>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However, having a copyright registration is a strong proof of your ownership.</a:t>
            </a:r>
          </a:p>
          <a:p>
            <a:pPr marL="342900" marR="0" lvl="0" indent="-342900" algn="just" rtl="0">
              <a:lnSpc>
                <a:spcPct val="150000"/>
              </a:lnSpc>
              <a:spcBef>
                <a:spcPts val="0"/>
              </a:spcBef>
              <a:spcAft>
                <a:spcPts val="0"/>
              </a:spcAft>
              <a:buClr>
                <a:schemeClr val="dk1"/>
              </a:buClr>
              <a:buSzPct val="100000"/>
              <a:buFont typeface="Noto Sans Symbols"/>
              <a:buChar char="✓"/>
            </a:pPr>
            <a:r>
              <a:rPr lang="en-IN" sz="1200" b="0" i="0" u="none" strike="noStrike" cap="none" dirty="0">
                <a:solidFill>
                  <a:schemeClr val="dk1"/>
                </a:solidFill>
                <a:latin typeface="Calibri"/>
                <a:ea typeface="Calibri"/>
                <a:cs typeface="Calibri"/>
                <a:sym typeface="Calibri"/>
              </a:rPr>
              <a:t>Mark your copyright work with the © symbol, your name of year of creation</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7" name="Shape 197"/>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b="0" i="0" u="none" strike="noStrike" cap="none">
                <a:solidFill>
                  <a:schemeClr val="dk1"/>
                </a:solidFill>
                <a:latin typeface="Calibri"/>
                <a:ea typeface="Calibri"/>
                <a:cs typeface="Calibri"/>
                <a:sym typeface="Calibri"/>
              </a:rPr>
              <a:t>5</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413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50000"/>
              </a:lnSpc>
              <a:spcBef>
                <a:spcPts val="0"/>
              </a:spcBef>
              <a:spcAft>
                <a:spcPts val="0"/>
              </a:spcAft>
              <a:buClr>
                <a:schemeClr val="dk1"/>
              </a:buClr>
              <a:buSzPct val="25000"/>
              <a:buFont typeface="Calibri"/>
              <a:buNone/>
            </a:pPr>
            <a:r>
              <a:rPr lang="en-IN" sz="1200" b="1" i="0" u="none" strike="noStrike" cap="none" dirty="0">
                <a:solidFill>
                  <a:schemeClr val="dk1"/>
                </a:solidFill>
                <a:latin typeface="Calibri"/>
                <a:ea typeface="Calibri"/>
                <a:cs typeface="Calibri"/>
                <a:sym typeface="Calibri"/>
              </a:rPr>
              <a:t>Literary Works</a:t>
            </a:r>
            <a:r>
              <a:rPr lang="en-IN" sz="1200" b="0" i="0" u="none" strike="noStrike" cap="none" dirty="0">
                <a:solidFill>
                  <a:schemeClr val="dk1"/>
                </a:solidFill>
                <a:latin typeface="Calibri"/>
                <a:ea typeface="Calibri"/>
                <a:cs typeface="Calibri"/>
                <a:sym typeface="Calibri"/>
              </a:rPr>
              <a:t>: books, newspaper articles, blog posts, novels, poems, instruction manuals, speeches, computer software.</a:t>
            </a:r>
          </a:p>
          <a:p>
            <a:pPr marL="0" marR="0" lvl="0" indent="0" algn="l" rtl="0">
              <a:lnSpc>
                <a:spcPct val="15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ct val="25000"/>
              <a:buFont typeface="Calibri"/>
              <a:buNone/>
            </a:pPr>
            <a:r>
              <a:rPr lang="en-IN" sz="1200" b="1" i="0" u="none" strike="noStrike" cap="none" dirty="0">
                <a:solidFill>
                  <a:schemeClr val="dk1"/>
                </a:solidFill>
                <a:latin typeface="Calibri"/>
                <a:ea typeface="Calibri"/>
                <a:cs typeface="Calibri"/>
                <a:sym typeface="Calibri"/>
              </a:rPr>
              <a:t>Musical works</a:t>
            </a:r>
            <a:r>
              <a:rPr lang="en-IN" sz="1200" b="0" i="0" u="none" strike="noStrike" cap="none" dirty="0">
                <a:solidFill>
                  <a:schemeClr val="dk1"/>
                </a:solidFill>
                <a:latin typeface="Calibri"/>
                <a:ea typeface="Calibri"/>
                <a:cs typeface="Calibri"/>
                <a:sym typeface="Calibri"/>
              </a:rPr>
              <a:t> includes</a:t>
            </a:r>
            <a:r>
              <a:rPr lang="en-IN" sz="1200" b="1" i="0" u="none" strike="noStrike" cap="none" dirty="0">
                <a:solidFill>
                  <a:schemeClr val="dk1"/>
                </a:solidFill>
                <a:latin typeface="Calibri"/>
                <a:ea typeface="Calibri"/>
                <a:cs typeface="Calibri"/>
                <a:sym typeface="Calibri"/>
              </a:rPr>
              <a:t> </a:t>
            </a:r>
            <a:r>
              <a:rPr lang="en-IN" sz="1200" b="0" i="0" u="none" strike="noStrike" cap="none" dirty="0">
                <a:solidFill>
                  <a:schemeClr val="dk1"/>
                </a:solidFill>
                <a:latin typeface="Calibri"/>
                <a:ea typeface="Calibri"/>
                <a:cs typeface="Calibri"/>
                <a:sym typeface="Calibri"/>
              </a:rPr>
              <a:t>singing, music, but </a:t>
            </a:r>
            <a:r>
              <a:rPr lang="en-IN" sz="1200" b="1" i="0" u="none" strike="noStrike" cap="none" dirty="0">
                <a:solidFill>
                  <a:schemeClr val="dk1"/>
                </a:solidFill>
                <a:latin typeface="Calibri"/>
                <a:ea typeface="Calibri"/>
                <a:cs typeface="Calibri"/>
                <a:sym typeface="Calibri"/>
              </a:rPr>
              <a:t>not</a:t>
            </a:r>
            <a:r>
              <a:rPr lang="en-IN" sz="1200" b="0" i="0" u="none" strike="noStrike" cap="none" dirty="0">
                <a:solidFill>
                  <a:schemeClr val="dk1"/>
                </a:solidFill>
                <a:latin typeface="Calibri"/>
                <a:ea typeface="Calibri"/>
                <a:cs typeface="Calibri"/>
                <a:sym typeface="Calibri"/>
              </a:rPr>
              <a:t> song lyrics (these will be protected as literary works). </a:t>
            </a:r>
          </a:p>
          <a:p>
            <a:pPr marL="0" marR="0" lvl="0" indent="0" algn="l" rtl="0">
              <a:lnSpc>
                <a:spcPct val="15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This means a work consisting of music and includes any graphical notation of such work but does not include any words or any action intended to be sung, spoken or performed with the music.</a:t>
            </a:r>
          </a:p>
          <a:p>
            <a:pPr marL="0" marR="0" lvl="0" indent="0" algn="l" rtl="0">
              <a:lnSpc>
                <a:spcPct val="15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Activity: Does musical work include the lyrics of the following song? </a:t>
            </a:r>
          </a:p>
          <a:p>
            <a:pPr marL="0" marR="0" lvl="0" indent="0" algn="l" rtl="0">
              <a:lnSpc>
                <a:spcPct val="15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ct val="25000"/>
              <a:buFont typeface="Calibri"/>
              <a:buNone/>
            </a:pPr>
            <a:r>
              <a:rPr lang="en-IN" sz="1200" b="1" i="0" u="none" strike="noStrike" cap="none" dirty="0">
                <a:solidFill>
                  <a:schemeClr val="dk1"/>
                </a:solidFill>
                <a:latin typeface="Calibri"/>
                <a:ea typeface="Calibri"/>
                <a:cs typeface="Calibri"/>
                <a:sym typeface="Calibri"/>
              </a:rPr>
              <a:t>Dramatic Works</a:t>
            </a:r>
            <a:r>
              <a:rPr lang="en-IN" sz="1200" b="0" i="0" u="none" strike="noStrike" cap="none" dirty="0">
                <a:solidFill>
                  <a:schemeClr val="dk1"/>
                </a:solidFill>
                <a:latin typeface="Calibri"/>
                <a:ea typeface="Calibri"/>
                <a:cs typeface="Calibri"/>
                <a:sym typeface="Calibri"/>
              </a:rPr>
              <a:t> includes plays, screenplays, TV scripts, mime, theatrical performance, etc.</a:t>
            </a:r>
          </a:p>
          <a:p>
            <a:pPr marL="0" marR="0" lvl="0" indent="0" algn="l" rtl="0">
              <a:lnSpc>
                <a:spcPct val="15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ct val="25000"/>
              <a:buFont typeface="Calibri"/>
              <a:buNone/>
            </a:pPr>
            <a:r>
              <a:rPr lang="en-IN" sz="1200" b="1" i="0" u="none" strike="noStrike" cap="none" dirty="0">
                <a:solidFill>
                  <a:schemeClr val="dk1"/>
                </a:solidFill>
                <a:latin typeface="Calibri"/>
                <a:ea typeface="Calibri"/>
                <a:cs typeface="Calibri"/>
                <a:sym typeface="Calibri"/>
              </a:rPr>
              <a:t>Artistic Works</a:t>
            </a:r>
            <a:r>
              <a:rPr lang="en-IN" sz="1200" b="0" i="0" u="none" strike="noStrike" cap="none" dirty="0">
                <a:solidFill>
                  <a:schemeClr val="dk1"/>
                </a:solidFill>
                <a:latin typeface="Calibri"/>
                <a:ea typeface="Calibri"/>
                <a:cs typeface="Calibri"/>
                <a:sym typeface="Calibri"/>
              </a:rPr>
              <a:t> includes a painting, a sculpture, a drawing, an engraving or a photograph, work of architecture and any other work of artistic craftsmanship.</a:t>
            </a:r>
          </a:p>
          <a:p>
            <a:pPr marL="0" marR="0" lvl="0" indent="0" algn="l" rtl="0">
              <a:lnSpc>
                <a:spcPct val="150000"/>
              </a:lnSpc>
              <a:spcBef>
                <a:spcPts val="0"/>
              </a:spcBef>
              <a:spcAft>
                <a:spcPts val="0"/>
              </a:spcAft>
              <a:buClr>
                <a:schemeClr val="dk1"/>
              </a:buClr>
              <a:buSzPct val="25000"/>
              <a:buFont typeface="Calibri"/>
              <a:buNone/>
            </a:pPr>
            <a:r>
              <a:rPr lang="en-IN" sz="1200" b="0" i="0" u="none" strike="noStrike" cap="none" dirty="0">
                <a:solidFill>
                  <a:schemeClr val="dk1"/>
                </a:solidFill>
                <a:latin typeface="Calibri"/>
                <a:ea typeface="Calibri"/>
                <a:cs typeface="Calibri"/>
                <a:sym typeface="Calibri"/>
              </a:rPr>
              <a:t>The paintings made by an artist is a part of his copyright.</a:t>
            </a:r>
          </a:p>
          <a:p>
            <a:pPr marL="0" marR="0" lvl="0" indent="0" algn="l" rtl="0">
              <a:lnSpc>
                <a:spcPct val="15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ct val="25000"/>
              <a:buFont typeface="Calibri"/>
              <a:buNone/>
            </a:pPr>
            <a:r>
              <a:rPr lang="en-IN" sz="1200" b="1" i="0" u="none" strike="noStrike" cap="none" dirty="0">
                <a:solidFill>
                  <a:schemeClr val="dk1"/>
                </a:solidFill>
                <a:latin typeface="Calibri"/>
                <a:ea typeface="Calibri"/>
                <a:cs typeface="Calibri"/>
                <a:sym typeface="Calibri"/>
              </a:rPr>
              <a:t>Cinematograph Films</a:t>
            </a:r>
            <a:r>
              <a:rPr lang="en-IN" sz="1200" b="0" i="0" u="none" strike="noStrike" cap="none" dirty="0">
                <a:solidFill>
                  <a:schemeClr val="dk1"/>
                </a:solidFill>
                <a:latin typeface="Calibri"/>
                <a:ea typeface="Calibri"/>
                <a:cs typeface="Calibri"/>
                <a:sym typeface="Calibri"/>
              </a:rPr>
              <a:t>- This means any work of visual recording and includes a sound recording accompanying such visual recording. </a:t>
            </a:r>
          </a:p>
          <a:p>
            <a:pPr marL="0" marR="0" lvl="0" indent="0" algn="l" rtl="0">
              <a:lnSpc>
                <a:spcPct val="15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ct val="25000"/>
              <a:buFont typeface="Calibri"/>
              <a:buNone/>
            </a:pPr>
            <a:r>
              <a:rPr lang="en-IN" sz="1200" b="1" i="0" u="none" strike="noStrike" cap="none" dirty="0">
                <a:solidFill>
                  <a:schemeClr val="dk1"/>
                </a:solidFill>
                <a:latin typeface="Calibri"/>
                <a:ea typeface="Calibri"/>
                <a:cs typeface="Calibri"/>
                <a:sym typeface="Calibri"/>
              </a:rPr>
              <a:t>Sound Recordings</a:t>
            </a:r>
            <a:r>
              <a:rPr lang="en-IN" sz="1200" b="0" i="0" u="none" strike="noStrike" cap="none" dirty="0">
                <a:solidFill>
                  <a:schemeClr val="dk1"/>
                </a:solidFill>
                <a:latin typeface="Calibri"/>
                <a:ea typeface="Calibri"/>
                <a:cs typeface="Calibri"/>
                <a:sym typeface="Calibri"/>
              </a:rPr>
              <a:t>- Means a recording of sounds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5" name="Shape 205"/>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b="0" i="0" u="none" strike="noStrike" cap="none">
                <a:solidFill>
                  <a:schemeClr val="dk1"/>
                </a:solidFill>
                <a:latin typeface="Calibri"/>
                <a:ea typeface="Calibri"/>
                <a:cs typeface="Calibri"/>
                <a:sym typeface="Calibri"/>
              </a:rPr>
              <a:t>6</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7359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229" name="Shape 22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32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Any sign, or any combination of signs, capable of distinguishing the goods or services of one product from another product, shall be capable of constituting a trademark. </a:t>
            </a:r>
          </a:p>
          <a:p>
            <a:pPr marL="0" marR="0" lvl="0" indent="0" algn="just" rtl="0">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Such signs, in particular words including personal names, letters, numerals, figurative elements and combinations of colors as well as any combination of such signs, shall be eligible for registration as trademarks.</a:t>
            </a:r>
          </a:p>
          <a:p>
            <a:pPr marL="0" marR="0" lvl="0" indent="0" algn="just"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A trademark should not be ‘identical’ or ‘similar’, see the previous slide which shows that a person buying the chips would be confused.</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IN" sz="1200" b="0" i="0" u="none" strike="noStrike" cap="none">
                <a:solidFill>
                  <a:schemeClr val="dk1"/>
                </a:solidFill>
                <a:latin typeface="Calibri"/>
                <a:ea typeface="Calibri"/>
                <a:cs typeface="Calibri"/>
                <a:sym typeface="Calibri"/>
              </a:rPr>
              <a:t>Following things can be registered as a trademark:</a:t>
            </a:r>
          </a:p>
          <a:p>
            <a:pPr marL="171450" marR="0" lvl="0" indent="-171450" algn="l" rtl="0">
              <a:spcBef>
                <a:spcPts val="0"/>
              </a:spcBef>
              <a:spcAft>
                <a:spcPts val="0"/>
              </a:spcAft>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A word or a combination of words,</a:t>
            </a:r>
          </a:p>
          <a:p>
            <a:pPr marL="171450" marR="0" lvl="0" indent="-171450" algn="l" rtl="0">
              <a:spcBef>
                <a:spcPts val="0"/>
              </a:spcBef>
              <a:spcAft>
                <a:spcPts val="0"/>
              </a:spcAft>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Letters,</a:t>
            </a:r>
          </a:p>
          <a:p>
            <a:pPr marL="171450" marR="0" lvl="0" indent="-171450" algn="l" rtl="0">
              <a:spcBef>
                <a:spcPts val="0"/>
              </a:spcBef>
              <a:spcAft>
                <a:spcPts val="0"/>
              </a:spcAft>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Numerals,</a:t>
            </a:r>
          </a:p>
          <a:p>
            <a:pPr marL="171450" marR="0" lvl="0" indent="-171450" algn="l" rtl="0">
              <a:spcBef>
                <a:spcPts val="0"/>
              </a:spcBef>
              <a:spcAft>
                <a:spcPts val="0"/>
              </a:spcAft>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Drawings,</a:t>
            </a:r>
          </a:p>
          <a:p>
            <a:pPr marL="171450" marR="0" lvl="0" indent="-171450" algn="l" rtl="0">
              <a:spcBef>
                <a:spcPts val="0"/>
              </a:spcBef>
              <a:spcAft>
                <a:spcPts val="0"/>
              </a:spcAft>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Symbols, </a:t>
            </a:r>
          </a:p>
          <a:p>
            <a:pPr marL="171450" marR="0" lvl="0" indent="-171450" algn="l" rtl="0">
              <a:spcBef>
                <a:spcPts val="0"/>
              </a:spcBef>
              <a:spcAft>
                <a:spcPts val="0"/>
              </a:spcAft>
              <a:buClr>
                <a:schemeClr val="dk1"/>
              </a:buClr>
              <a:buSzPct val="100000"/>
              <a:buFont typeface="Arial"/>
              <a:buChar char="•"/>
            </a:pPr>
            <a:r>
              <a:rPr lang="en-IN" sz="1200" b="0" i="0" u="none" strike="noStrike" cap="none">
                <a:solidFill>
                  <a:schemeClr val="dk1"/>
                </a:solidFill>
                <a:latin typeface="Calibri"/>
                <a:ea typeface="Calibri"/>
                <a:cs typeface="Calibri"/>
                <a:sym typeface="Calibri"/>
              </a:rPr>
              <a:t>Three-dimensional</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In a single brand or logo, trademarks can let you know many things about a company’s reputation, products and services.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For example, “MAHARAJA MAC” is a word mark for burgers of the international fast food restaurant chain, McDonald's.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Other types of trademarks: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 logo (for e.g., the “GOOGLE” logo on the slide)</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Packaging (for e.g. the “PEPSI” bottle packaging)</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 Service Mark (for e.g. “VODAFONE” for mobile phone services)</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Non-Traditional Trademarks: Even a sound, smell, color, color combination or a shape can be a trademark under certain circumstances (presenter can give examples of the “COCA-COLA” bottle </a:t>
            </a:r>
            <a:r>
              <a:rPr lang="en-IN" sz="1200" b="0" i="0" u="sng" strike="noStrike" cap="none">
                <a:solidFill>
                  <a:schemeClr val="dk1"/>
                </a:solidFill>
                <a:latin typeface="Calibri"/>
                <a:ea typeface="Calibri"/>
                <a:cs typeface="Calibri"/>
                <a:sym typeface="Calibri"/>
              </a:rPr>
              <a:t>shape</a:t>
            </a:r>
            <a:r>
              <a:rPr lang="en-IN" sz="1200" b="0" i="0" u="none" strike="noStrike" cap="none">
                <a:solidFill>
                  <a:schemeClr val="dk1"/>
                </a:solidFill>
                <a:latin typeface="Calibri"/>
                <a:ea typeface="Calibri"/>
                <a:cs typeface="Calibri"/>
                <a:sym typeface="Calibri"/>
              </a:rPr>
              <a:t>, “MGM” lion roar </a:t>
            </a:r>
            <a:r>
              <a:rPr lang="en-IN" sz="1200" b="0" i="0" u="sng" strike="noStrike" cap="none">
                <a:solidFill>
                  <a:schemeClr val="dk1"/>
                </a:solidFill>
                <a:latin typeface="Calibri"/>
                <a:ea typeface="Calibri"/>
                <a:cs typeface="Calibri"/>
                <a:sym typeface="Calibri"/>
              </a:rPr>
              <a:t>sound</a:t>
            </a:r>
            <a:r>
              <a:rPr lang="en-IN" sz="1200" b="0" i="0" u="none" strike="noStrike" cap="none">
                <a:solidFill>
                  <a:schemeClr val="dk1"/>
                </a:solidFill>
                <a:latin typeface="Calibri"/>
                <a:ea typeface="Calibri"/>
                <a:cs typeface="Calibri"/>
                <a:sym typeface="Calibri"/>
              </a:rPr>
              <a:t>mark, purple </a:t>
            </a:r>
            <a:r>
              <a:rPr lang="en-IN" sz="1200" b="0" i="0" u="sng" strike="noStrike" cap="none">
                <a:solidFill>
                  <a:schemeClr val="dk1"/>
                </a:solidFill>
                <a:latin typeface="Calibri"/>
                <a:ea typeface="Calibri"/>
                <a:cs typeface="Calibri"/>
                <a:sym typeface="Calibri"/>
              </a:rPr>
              <a:t>color</a:t>
            </a:r>
            <a:r>
              <a:rPr lang="en-IN" sz="1200" b="0" i="0" u="none" strike="noStrike" cap="none">
                <a:solidFill>
                  <a:schemeClr val="dk1"/>
                </a:solidFill>
                <a:latin typeface="Calibri"/>
                <a:ea typeface="Calibri"/>
                <a:cs typeface="Calibri"/>
                <a:sym typeface="Calibri"/>
              </a:rPr>
              <a:t> mark of “CADBURY”)</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 trademark is a mark accorded with protection, intended to serve the purpose of recognizing the source/origin of the goods or services to which the particular mark belongs.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4.)   Trademark is a symbol of origin and source of a mark and bears the ‘stamp’ of quality. The trademark owner would always want to protect his mark from unfair usage and also from fraud and deceit. </a:t>
            </a:r>
          </a:p>
          <a:p>
            <a:pPr marL="0" marR="0" lvl="0" indent="0" algn="l" rtl="0">
              <a:spcBef>
                <a:spcPts val="0"/>
              </a:spcBef>
              <a:spcAft>
                <a:spcPts val="0"/>
              </a:spcAft>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61" name="Shape 261"/>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b="0" i="0" u="none" strike="noStrike" cap="none">
                <a:solidFill>
                  <a:schemeClr val="dk1"/>
                </a:solidFill>
                <a:latin typeface="Calibri"/>
                <a:ea typeface="Calibri"/>
                <a:cs typeface="Calibri"/>
                <a:sym typeface="Calibri"/>
              </a:rPr>
              <a:t>8</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613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accent1"/>
              </a:buClr>
              <a:buSzPct val="25000"/>
              <a:buFont typeface="Calibri"/>
              <a:buNone/>
            </a:pPr>
            <a:r>
              <a:rPr lang="en-IN" sz="1200" b="0" i="0" u="none" strike="noStrike" cap="none">
                <a:solidFill>
                  <a:schemeClr val="accent1"/>
                </a:solidFill>
                <a:latin typeface="Calibri"/>
                <a:ea typeface="Calibri"/>
                <a:cs typeface="Calibri"/>
                <a:sym typeface="Calibri"/>
              </a:rPr>
              <a:t>Can trademarks be entirely descriptive?</a:t>
            </a:r>
            <a:r>
              <a:rPr lang="en-IN" sz="1200" b="0" i="0" u="none" strike="noStrike" cap="none">
                <a:solidFill>
                  <a:schemeClr val="dk1"/>
                </a:solidFill>
                <a:latin typeface="Calibri"/>
                <a:ea typeface="Calibri"/>
                <a:cs typeface="Calibri"/>
                <a:sym typeface="Calibri"/>
              </a:rPr>
              <a:t> Yes</a:t>
            </a:r>
          </a:p>
          <a:p>
            <a:pPr marL="0" marR="0" lvl="0" indent="0" algn="l" rtl="0">
              <a:spcBef>
                <a:spcPts val="0"/>
              </a:spcBef>
              <a:spcAft>
                <a:spcPts val="0"/>
              </a:spcAft>
              <a:buClr>
                <a:schemeClr val="accent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accent1"/>
              </a:buClr>
              <a:buSzPct val="25000"/>
              <a:buFont typeface="Calibri"/>
              <a:buNone/>
            </a:pPr>
            <a:r>
              <a:rPr lang="en-IN" sz="1200" b="0" i="0" u="none" strike="noStrike" cap="none">
                <a:solidFill>
                  <a:schemeClr val="accent1"/>
                </a:solidFill>
                <a:latin typeface="Calibri"/>
                <a:ea typeface="Calibri"/>
                <a:cs typeface="Calibri"/>
                <a:sym typeface="Calibri"/>
              </a:rPr>
              <a:t>Can trademarks be deceptively similar? </a:t>
            </a:r>
            <a:r>
              <a:rPr lang="en-IN" sz="1200" b="0" i="0" u="none" strike="noStrike" cap="none">
                <a:solidFill>
                  <a:schemeClr val="dk1"/>
                </a:solidFill>
                <a:latin typeface="Calibri"/>
                <a:ea typeface="Calibri"/>
                <a:cs typeface="Calibri"/>
                <a:sym typeface="Calibri"/>
              </a:rPr>
              <a:t>No, because this could be misleading message and be potentially damaging to customers and business.</a:t>
            </a:r>
          </a:p>
          <a:p>
            <a:pPr marL="0" marR="0" lvl="0" indent="0" algn="l" rtl="0">
              <a:spcBef>
                <a:spcPts val="0"/>
              </a:spcBef>
              <a:spcAft>
                <a:spcPts val="0"/>
              </a:spcAft>
              <a:buClr>
                <a:schemeClr val="accent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accent1"/>
              </a:buClr>
              <a:buSzPct val="25000"/>
              <a:buFont typeface="Calibri"/>
              <a:buNone/>
            </a:pPr>
            <a:r>
              <a:rPr lang="en-IN" sz="1200" b="0" i="0" u="none" strike="noStrike" cap="none">
                <a:solidFill>
                  <a:schemeClr val="accent1"/>
                </a:solidFill>
                <a:latin typeface="Calibri"/>
                <a:ea typeface="Calibri"/>
                <a:cs typeface="Calibri"/>
                <a:sym typeface="Calibri"/>
              </a:rPr>
              <a:t>Can names of places be given as trademarks? </a:t>
            </a:r>
            <a:r>
              <a:rPr lang="en-IN" sz="1200" b="0" i="0" u="none" strike="noStrike" cap="none">
                <a:solidFill>
                  <a:schemeClr val="dk1"/>
                </a:solidFill>
                <a:latin typeface="Calibri"/>
                <a:ea typeface="Calibri"/>
                <a:cs typeface="Calibri"/>
                <a:sym typeface="Calibri"/>
              </a:rPr>
              <a:t>No, a place name can be used if it is coupled with a “distinctive word”, e.g. Darjeeling Tea.</a:t>
            </a:r>
          </a:p>
          <a:p>
            <a:pPr marL="0" marR="0" lvl="0" indent="0" algn="l" rtl="0">
              <a:spcBef>
                <a:spcPts val="0"/>
              </a:spcBef>
              <a:spcAft>
                <a:spcPts val="0"/>
              </a:spcAft>
              <a:buClr>
                <a:schemeClr val="accent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accent1"/>
              </a:buClr>
              <a:buSzPct val="25000"/>
              <a:buFont typeface="Calibri"/>
              <a:buNone/>
            </a:pPr>
            <a:r>
              <a:rPr lang="en-IN" sz="1200" b="0" i="0" u="none" strike="noStrike" cap="none">
                <a:solidFill>
                  <a:schemeClr val="accent1"/>
                </a:solidFill>
                <a:latin typeface="Calibri"/>
                <a:ea typeface="Calibri"/>
                <a:cs typeface="Calibri"/>
                <a:sym typeface="Calibri"/>
              </a:rPr>
              <a:t>Can you appear superior to your competitors?</a:t>
            </a:r>
            <a:r>
              <a:rPr lang="en-IN" sz="1200" b="0" i="0" u="none" strike="noStrike" cap="none">
                <a:solidFill>
                  <a:schemeClr val="dk1"/>
                </a:solidFill>
                <a:latin typeface="Calibri"/>
                <a:ea typeface="Calibri"/>
                <a:cs typeface="Calibri"/>
                <a:sym typeface="Calibri"/>
              </a:rPr>
              <a:t> No, such a trade mark may give you unfair advantage over your competitors. It could be deceptive.</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Go for a trademark which is –</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Noto Sans Symbols"/>
                <a:ea typeface="Noto Sans Symbols"/>
                <a:cs typeface="Noto Sans Symbols"/>
                <a:sym typeface="Noto Sans Symbols"/>
              </a:rPr>
              <a:t>⬜</a:t>
            </a:r>
            <a:r>
              <a:rPr lang="en-IN" sz="1200" b="0" i="0" u="none" strike="noStrike" cap="none">
                <a:solidFill>
                  <a:schemeClr val="dk1"/>
                </a:solidFill>
                <a:latin typeface="Calibri"/>
                <a:ea typeface="Calibri"/>
                <a:cs typeface="Calibri"/>
                <a:sym typeface="Calibri"/>
              </a:rPr>
              <a:t>  Easy to speak &amp; spell (in case of word mark), </a:t>
            </a:r>
          </a:p>
          <a:p>
            <a:pPr marL="0" marR="0" lvl="0" indent="0" algn="l" rtl="0">
              <a:spcBef>
                <a:spcPts val="0"/>
              </a:spcBef>
              <a:buSzPct val="25000"/>
              <a:buNone/>
            </a:pPr>
            <a:r>
              <a:rPr lang="en-IN" sz="1200" b="0" i="0" u="none" strike="noStrike" cap="none">
                <a:solidFill>
                  <a:schemeClr val="dk1"/>
                </a:solidFill>
                <a:latin typeface="Noto Sans Symbols"/>
                <a:ea typeface="Noto Sans Symbols"/>
                <a:cs typeface="Noto Sans Symbols"/>
                <a:sym typeface="Noto Sans Symbols"/>
              </a:rPr>
              <a:t>⬜</a:t>
            </a:r>
            <a:r>
              <a:rPr lang="en-IN" sz="1200" b="0" i="0" u="none" strike="noStrike" cap="none">
                <a:solidFill>
                  <a:schemeClr val="dk1"/>
                </a:solidFill>
                <a:latin typeface="Calibri"/>
                <a:ea typeface="Calibri"/>
                <a:cs typeface="Calibri"/>
                <a:sym typeface="Calibri"/>
              </a:rPr>
              <a:t>  Appealing and easy to remember or recollect.</a:t>
            </a:r>
          </a:p>
          <a:p>
            <a:pPr marL="0" marR="0" lvl="0" indent="0" algn="l" rtl="0">
              <a:spcBef>
                <a:spcPts val="0"/>
              </a:spcBef>
              <a:buSzPct val="25000"/>
              <a:buNone/>
            </a:pPr>
            <a:r>
              <a:rPr lang="en-IN" sz="1200" b="0" i="0" u="none" strike="noStrike" cap="none">
                <a:solidFill>
                  <a:schemeClr val="dk1"/>
                </a:solidFill>
                <a:latin typeface="Noto Sans Symbols"/>
                <a:ea typeface="Noto Sans Symbols"/>
                <a:cs typeface="Noto Sans Symbols"/>
                <a:sym typeface="Noto Sans Symbols"/>
              </a:rPr>
              <a:t>⬜</a:t>
            </a:r>
            <a:r>
              <a:rPr lang="en-IN" sz="1200" b="0" i="0" u="none" strike="noStrike" cap="none">
                <a:solidFill>
                  <a:schemeClr val="dk1"/>
                </a:solidFill>
                <a:latin typeface="Calibri"/>
                <a:ea typeface="Calibri"/>
                <a:cs typeface="Calibri"/>
                <a:sym typeface="Calibri"/>
              </a:rPr>
              <a:t>  invented or coined word, unique monogram, logo or a geometrical device </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1" i="0" u="none" strike="noStrike" cap="none">
                <a:solidFill>
                  <a:schemeClr val="dk1"/>
                </a:solidFill>
                <a:latin typeface="Calibri"/>
                <a:ea typeface="Calibri"/>
                <a:cs typeface="Calibri"/>
                <a:sym typeface="Calibri"/>
              </a:rPr>
              <a:t>Don’t go for a trademark which consists of – </a:t>
            </a:r>
          </a:p>
          <a:p>
            <a:pPr marL="0" marR="0" lvl="0" indent="0" algn="l" rtl="0">
              <a:spcBef>
                <a:spcPts val="0"/>
              </a:spcBef>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IN" sz="1200" b="0" i="0" u="none" strike="noStrike" cap="none">
                <a:solidFill>
                  <a:schemeClr val="dk1"/>
                </a:solidFill>
                <a:latin typeface="Noto Sans Symbols"/>
                <a:ea typeface="Noto Sans Symbols"/>
                <a:cs typeface="Noto Sans Symbols"/>
                <a:sym typeface="Noto Sans Symbols"/>
              </a:rPr>
              <a:t>⬜</a:t>
            </a:r>
            <a:r>
              <a:rPr lang="en-IN" sz="1200" b="0" i="0" u="none" strike="noStrike" cap="none">
                <a:solidFill>
                  <a:schemeClr val="dk1"/>
                </a:solidFill>
                <a:latin typeface="Calibri"/>
                <a:ea typeface="Calibri"/>
                <a:cs typeface="Calibri"/>
                <a:sym typeface="Calibri"/>
              </a:rPr>
              <a:t>  laudatory or descriptive matters (such as best, perfect, super etc. words or pictures of the product concerned)</a:t>
            </a:r>
          </a:p>
          <a:p>
            <a:pPr marL="0" marR="0" lvl="0" indent="0" algn="l" rtl="0">
              <a:spcBef>
                <a:spcPts val="0"/>
              </a:spcBef>
              <a:buSzPct val="25000"/>
              <a:buNone/>
            </a:pPr>
            <a:r>
              <a:rPr lang="en-IN" sz="1200" b="0" i="0" u="none" strike="noStrike" cap="none">
                <a:solidFill>
                  <a:schemeClr val="dk1"/>
                </a:solidFill>
                <a:latin typeface="Noto Sans Symbols"/>
                <a:ea typeface="Noto Sans Symbols"/>
                <a:cs typeface="Noto Sans Symbols"/>
                <a:sym typeface="Noto Sans Symbols"/>
              </a:rPr>
              <a:t>⬜</a:t>
            </a:r>
            <a:r>
              <a:rPr lang="en-IN" sz="1200" b="0" i="0" u="none" strike="noStrike" cap="none">
                <a:solidFill>
                  <a:schemeClr val="dk1"/>
                </a:solidFill>
                <a:latin typeface="Calibri"/>
                <a:ea typeface="Calibri"/>
                <a:cs typeface="Calibri"/>
                <a:sym typeface="Calibri"/>
              </a:rPr>
              <a:t>  geographical names. common surnames, names of a community or persons</a:t>
            </a:r>
          </a:p>
          <a:p>
            <a:pPr marL="0" marR="0" lvl="0" indent="0" algn="l" rtl="0">
              <a:spcBef>
                <a:spcPts val="0"/>
              </a:spcBef>
              <a:buSzPct val="25000"/>
              <a:buNone/>
            </a:pPr>
            <a:r>
              <a:rPr lang="en-IN" sz="1200" b="0" i="0" u="none" strike="noStrike" cap="none">
                <a:solidFill>
                  <a:schemeClr val="dk1"/>
                </a:solidFill>
                <a:latin typeface="Noto Sans Symbols"/>
                <a:ea typeface="Noto Sans Symbols"/>
                <a:cs typeface="Noto Sans Symbols"/>
                <a:sym typeface="Noto Sans Symbols"/>
              </a:rPr>
              <a:t>⬜</a:t>
            </a:r>
            <a:r>
              <a:rPr lang="en-IN" sz="1200" b="0" i="0" u="none" strike="noStrike" cap="none">
                <a:solidFill>
                  <a:schemeClr val="dk1"/>
                </a:solidFill>
                <a:latin typeface="Calibri"/>
                <a:ea typeface="Calibri"/>
                <a:cs typeface="Calibri"/>
                <a:sym typeface="Calibri"/>
              </a:rPr>
              <a:t>  a matter prohibited by law to be used as a trademark</a:t>
            </a:r>
          </a:p>
          <a:p>
            <a:pPr marL="0" marR="0" lvl="0" indent="0" algn="l" rtl="0">
              <a:spcBef>
                <a:spcPts val="0"/>
              </a:spcBef>
              <a:buSzPct val="25000"/>
              <a:buNone/>
            </a:pPr>
            <a:r>
              <a:rPr lang="en-IN" sz="1200" b="0" i="0" u="none" strike="noStrike" cap="none">
                <a:solidFill>
                  <a:schemeClr val="dk1"/>
                </a:solidFill>
                <a:latin typeface="Noto Sans Symbols"/>
                <a:ea typeface="Noto Sans Symbols"/>
                <a:cs typeface="Noto Sans Symbols"/>
                <a:sym typeface="Noto Sans Symbols"/>
              </a:rPr>
              <a:t>⬜</a:t>
            </a:r>
            <a:r>
              <a:rPr lang="en-IN" sz="1200" b="0" i="0" u="none" strike="noStrike" cap="none">
                <a:solidFill>
                  <a:schemeClr val="dk1"/>
                </a:solidFill>
                <a:latin typeface="Calibri"/>
                <a:ea typeface="Calibri"/>
                <a:cs typeface="Calibri"/>
                <a:sym typeface="Calibri"/>
              </a:rPr>
              <a:t>  a matter that is same/similar to an already existing trademark in the market.</a:t>
            </a:r>
          </a:p>
          <a:p>
            <a:pPr marL="0" marR="0" lvl="0" indent="0" algn="l" rtl="0">
              <a:spcBef>
                <a:spcPts val="0"/>
              </a:spcBef>
              <a:spcAft>
                <a:spcPts val="0"/>
              </a:spcAft>
              <a:buSzPct val="25000"/>
              <a:buNone/>
            </a:pPr>
            <a:r>
              <a:rPr lang="en-IN"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IN" sz="1200" b="0" i="0" u="none" strike="noStrike" cap="none">
                <a:solidFill>
                  <a:schemeClr val="dk1"/>
                </a:solidFill>
                <a:latin typeface="Calibri"/>
                <a:ea typeface="Calibri"/>
                <a:cs typeface="Calibri"/>
                <a:sym typeface="Calibri"/>
              </a:rPr>
              <a:t>9</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310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597819"/>
            <a:ext cx="7772400" cy="1102518"/>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2914650"/>
            <a:ext cx="6400799" cy="1314449"/>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b="0" i="0" u="none" strike="noStrike" cap="none">
                <a:solidFill>
                  <a:srgbClr val="888888"/>
                </a:solidFill>
                <a:latin typeface="Calibri"/>
                <a:ea typeface="Calibri"/>
                <a:cs typeface="Calibri"/>
                <a:sym typeface="Calibri"/>
              </a:rPr>
              <a:t>‹#›</a:t>
            </a:fld>
            <a:endParaRPr lang="en-I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874763" y="-1217413"/>
            <a:ext cx="3394472"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6012655" y="771525"/>
            <a:ext cx="3290888"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821656" y="-1209674"/>
            <a:ext cx="3290888" cy="6019799"/>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685800" y="1597819"/>
            <a:ext cx="7772400" cy="1102518"/>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txBox="1">
            <a:spLocks noGrp="1"/>
          </p:cNvSpPr>
          <p:nvPr>
            <p:ph type="subTitle" idx="1"/>
          </p:nvPr>
        </p:nvSpPr>
        <p:spPr>
          <a:xfrm>
            <a:off x="1371600" y="2914650"/>
            <a:ext cx="6400799" cy="1314449"/>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8" name="Shape 98"/>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722312" y="3305176"/>
            <a:ext cx="7772400" cy="102155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a:off x="722312" y="2180034"/>
            <a:ext cx="7772400" cy="1125140"/>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5" name="Shape 105"/>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0" name="Shape 110"/>
          <p:cNvSpPr txBox="1">
            <a:spLocks noGrp="1"/>
          </p:cNvSpPr>
          <p:nvPr>
            <p:ph type="body" idx="1"/>
          </p:nvPr>
        </p:nvSpPr>
        <p:spPr>
          <a:xfrm>
            <a:off x="457200" y="900112"/>
            <a:ext cx="4038599" cy="2545556"/>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2"/>
          </p:nvPr>
        </p:nvSpPr>
        <p:spPr>
          <a:xfrm>
            <a:off x="4648200" y="900112"/>
            <a:ext cx="4038599" cy="2545556"/>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7" name="Shape 117"/>
          <p:cNvSpPr txBox="1">
            <a:spLocks noGrp="1"/>
          </p:cNvSpPr>
          <p:nvPr>
            <p:ph type="body" idx="1"/>
          </p:nvPr>
        </p:nvSpPr>
        <p:spPr>
          <a:xfrm>
            <a:off x="457200" y="1151334"/>
            <a:ext cx="4040187"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57200" y="1631155"/>
            <a:ext cx="4040187"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body" idx="3"/>
          </p:nvPr>
        </p:nvSpPr>
        <p:spPr>
          <a:xfrm>
            <a:off x="4645026" y="1151334"/>
            <a:ext cx="4041774"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4"/>
          </p:nvPr>
        </p:nvSpPr>
        <p:spPr>
          <a:xfrm>
            <a:off x="4645026" y="1631155"/>
            <a:ext cx="4041774"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6" name="Shape 126"/>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9"/>
        <p:cNvGrpSpPr/>
        <p:nvPr/>
      </p:nvGrpSpPr>
      <p:grpSpPr>
        <a:xfrm>
          <a:off x="0" y="0"/>
          <a:ext cx="0" cy="0"/>
          <a:chOff x="0" y="0"/>
          <a:chExt cx="0" cy="0"/>
        </a:xfrm>
      </p:grpSpPr>
      <p:sp>
        <p:nvSpPr>
          <p:cNvPr id="130" name="Shape 130"/>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04786"/>
            <a:ext cx="3008313" cy="8715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5" name="Shape 135"/>
          <p:cNvSpPr txBox="1">
            <a:spLocks noGrp="1"/>
          </p:cNvSpPr>
          <p:nvPr>
            <p:ph type="body" idx="1"/>
          </p:nvPr>
        </p:nvSpPr>
        <p:spPr>
          <a:xfrm>
            <a:off x="3575050" y="204788"/>
            <a:ext cx="5111750" cy="4389834"/>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2"/>
          </p:nvPr>
        </p:nvSpPr>
        <p:spPr>
          <a:xfrm>
            <a:off x="457200" y="1076325"/>
            <a:ext cx="3008313" cy="3518296"/>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b="0" i="0" u="none" strike="noStrike" cap="none">
                <a:solidFill>
                  <a:srgbClr val="888888"/>
                </a:solidFill>
                <a:latin typeface="Calibri"/>
                <a:ea typeface="Calibri"/>
                <a:cs typeface="Calibri"/>
                <a:sym typeface="Calibri"/>
              </a:rPr>
              <a:t>‹#›</a:t>
            </a:fld>
            <a:endParaRPr lang="en-I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792288" y="3600450"/>
            <a:ext cx="5486399" cy="425053"/>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2" name="Shape 142"/>
          <p:cNvSpPr>
            <a:spLocks noGrp="1"/>
          </p:cNvSpPr>
          <p:nvPr>
            <p:ph type="pic" idx="2"/>
          </p:nvPr>
        </p:nvSpPr>
        <p:spPr>
          <a:xfrm>
            <a:off x="1792288" y="459581"/>
            <a:ext cx="5486399" cy="3086099"/>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1"/>
          </p:nvPr>
        </p:nvSpPr>
        <p:spPr>
          <a:xfrm>
            <a:off x="1792288" y="4025503"/>
            <a:ext cx="5486399" cy="60364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9" name="Shape 149"/>
          <p:cNvSpPr txBox="1">
            <a:spLocks noGrp="1"/>
          </p:cNvSpPr>
          <p:nvPr>
            <p:ph type="body" idx="1"/>
          </p:nvPr>
        </p:nvSpPr>
        <p:spPr>
          <a:xfrm rot="5400000">
            <a:off x="2874763" y="-1217413"/>
            <a:ext cx="3394472"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6012655" y="771525"/>
            <a:ext cx="3290888"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5" name="Shape 155"/>
          <p:cNvSpPr txBox="1">
            <a:spLocks noGrp="1"/>
          </p:cNvSpPr>
          <p:nvPr>
            <p:ph type="body" idx="1"/>
          </p:nvPr>
        </p:nvSpPr>
        <p:spPr>
          <a:xfrm rot="5400000">
            <a:off x="1821656" y="-1209674"/>
            <a:ext cx="3290888" cy="6019799"/>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900112"/>
            <a:ext cx="4038599" cy="2545556"/>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2"/>
          </p:nvPr>
        </p:nvSpPr>
        <p:spPr>
          <a:xfrm>
            <a:off x="4648200" y="900112"/>
            <a:ext cx="4038599" cy="2545556"/>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b="0" i="0" u="none" strike="noStrike" cap="none">
                <a:solidFill>
                  <a:srgbClr val="888888"/>
                </a:solidFill>
                <a:latin typeface="Calibri"/>
                <a:ea typeface="Calibri"/>
                <a:cs typeface="Calibri"/>
                <a:sym typeface="Calibri"/>
              </a:rPr>
              <a:t>‹#›</a:t>
            </a:fld>
            <a:endParaRPr lang="en-I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722312" y="3305176"/>
            <a:ext cx="7772400" cy="102155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722312" y="2180034"/>
            <a:ext cx="7772400" cy="1125140"/>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151334"/>
            <a:ext cx="4040187"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1631155"/>
            <a:ext cx="4040187"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6" y="1151334"/>
            <a:ext cx="4041774"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6" y="1631155"/>
            <a:ext cx="4041774"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04786"/>
            <a:ext cx="3008313" cy="8715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04788"/>
            <a:ext cx="5111750" cy="4389834"/>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076325"/>
            <a:ext cx="3008313" cy="3518296"/>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3600450"/>
            <a:ext cx="5486399" cy="425053"/>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459581"/>
            <a:ext cx="5486399" cy="3086099"/>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4025503"/>
            <a:ext cx="5486399" cy="60364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b="0" i="0" u="none" strike="noStrike" cap="none">
                <a:solidFill>
                  <a:srgbClr val="888888"/>
                </a:solidFill>
                <a:latin typeface="Calibri"/>
                <a:ea typeface="Calibri"/>
                <a:cs typeface="Calibri"/>
                <a:sym typeface="Calibri"/>
              </a:rPr>
              <a:t>‹#›</a:t>
            </a:fld>
            <a:endParaRPr lang="en-IN"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IN" sz="1200">
                <a:solidFill>
                  <a:srgbClr val="888888"/>
                </a:solidFill>
                <a:latin typeface="Calibri"/>
                <a:ea typeface="Calibri"/>
                <a:cs typeface="Calibri"/>
                <a:sym typeface="Calibri"/>
              </a:rPr>
              <a:t>‹#›</a:t>
            </a:fld>
            <a:endParaRPr lang="en-IN"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png"/><Relationship Id="rId6" Type="http://schemas.openxmlformats.org/officeDocument/2006/relationships/image" Target="../media/image36.jpg"/><Relationship Id="rId7"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ipindia.nic.i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microsoft.com/office/2007/relationships/hdphoto" Target="../media/hdphoto1.wdp"/><Relationship Id="rId6"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611560" y="483518"/>
            <a:ext cx="5616623" cy="180019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520" b="1" i="0" u="none" strike="noStrike" cap="none">
                <a:solidFill>
                  <a:schemeClr val="dk1"/>
                </a:solidFill>
                <a:latin typeface="Arial"/>
                <a:ea typeface="Arial"/>
                <a:cs typeface="Arial"/>
                <a:sym typeface="Arial"/>
              </a:rPr>
              <a:t>Valuing Your </a:t>
            </a:r>
            <a:br>
              <a:rPr lang="en-IN" sz="2520" b="1" i="0" u="none" strike="noStrike" cap="none">
                <a:solidFill>
                  <a:schemeClr val="dk1"/>
                </a:solidFill>
                <a:latin typeface="Arial"/>
                <a:ea typeface="Arial"/>
                <a:cs typeface="Arial"/>
                <a:sym typeface="Arial"/>
              </a:rPr>
            </a:br>
            <a:r>
              <a:rPr lang="en-IN" sz="2520" b="1" i="0" u="none" strike="noStrike" cap="none">
                <a:solidFill>
                  <a:schemeClr val="dk1"/>
                </a:solidFill>
                <a:latin typeface="Arial"/>
                <a:ea typeface="Arial"/>
                <a:cs typeface="Arial"/>
                <a:sym typeface="Arial"/>
              </a:rPr>
              <a:t>Intellectual Property Rights </a:t>
            </a:r>
            <a:br>
              <a:rPr lang="en-IN" sz="2520" b="1" i="0" u="none" strike="noStrike" cap="none">
                <a:solidFill>
                  <a:schemeClr val="dk1"/>
                </a:solidFill>
                <a:latin typeface="Arial"/>
                <a:ea typeface="Arial"/>
                <a:cs typeface="Arial"/>
                <a:sym typeface="Arial"/>
              </a:rPr>
            </a:br>
            <a:r>
              <a:rPr lang="en-IN" sz="2520" b="1" i="0" u="none" strike="noStrike" cap="none">
                <a:solidFill>
                  <a:schemeClr val="dk1"/>
                </a:solidFill>
                <a:latin typeface="Arial"/>
                <a:ea typeface="Arial"/>
                <a:cs typeface="Arial"/>
                <a:sym typeface="Arial"/>
              </a:rPr>
              <a:t/>
            </a:r>
            <a:br>
              <a:rPr lang="en-IN" sz="2520" b="1" i="0" u="none" strike="noStrike" cap="none">
                <a:solidFill>
                  <a:schemeClr val="dk1"/>
                </a:solidFill>
                <a:latin typeface="Arial"/>
                <a:ea typeface="Arial"/>
                <a:cs typeface="Arial"/>
                <a:sym typeface="Arial"/>
              </a:rPr>
            </a:br>
            <a:r>
              <a:rPr lang="en-IN" sz="1080" b="0" i="0" u="none" strike="noStrike" cap="none">
                <a:solidFill>
                  <a:schemeClr val="dk1"/>
                </a:solidFill>
                <a:latin typeface="Arial"/>
                <a:ea typeface="Arial"/>
                <a:cs typeface="Arial"/>
                <a:sym typeface="Arial"/>
              </a:rPr>
              <a:t>Cell for IPR Promotion and Management (CIPAM)</a:t>
            </a:r>
            <a:br>
              <a:rPr lang="en-IN" sz="1080" b="0" i="0" u="none" strike="noStrike" cap="none">
                <a:solidFill>
                  <a:schemeClr val="dk1"/>
                </a:solidFill>
                <a:latin typeface="Arial"/>
                <a:ea typeface="Arial"/>
                <a:cs typeface="Arial"/>
                <a:sym typeface="Arial"/>
              </a:rPr>
            </a:br>
            <a:r>
              <a:rPr lang="en-IN" sz="1080" b="0" i="0" u="none" strike="noStrike" cap="none">
                <a:solidFill>
                  <a:schemeClr val="dk1"/>
                </a:solidFill>
                <a:latin typeface="Arial"/>
                <a:ea typeface="Arial"/>
                <a:cs typeface="Arial"/>
                <a:sym typeface="Arial"/>
              </a:rPr>
              <a:t>Department of Industrial Policy and Promotion</a:t>
            </a:r>
            <a:br>
              <a:rPr lang="en-IN" sz="1080" b="0" i="0" u="none" strike="noStrike" cap="none">
                <a:solidFill>
                  <a:schemeClr val="dk1"/>
                </a:solidFill>
                <a:latin typeface="Arial"/>
                <a:ea typeface="Arial"/>
                <a:cs typeface="Arial"/>
                <a:sym typeface="Arial"/>
              </a:rPr>
            </a:br>
            <a:r>
              <a:rPr lang="en-IN" sz="1080" b="0" i="0" u="none" strike="noStrike" cap="none">
                <a:solidFill>
                  <a:schemeClr val="dk1"/>
                </a:solidFill>
                <a:latin typeface="Arial"/>
                <a:ea typeface="Arial"/>
                <a:cs typeface="Arial"/>
                <a:sym typeface="Arial"/>
              </a:rPr>
              <a:t>Government of India</a:t>
            </a:r>
            <a:br>
              <a:rPr lang="en-IN" sz="1080" b="0" i="0" u="none" strike="noStrike" cap="none">
                <a:solidFill>
                  <a:schemeClr val="dk1"/>
                </a:solidFill>
                <a:latin typeface="Arial"/>
                <a:ea typeface="Arial"/>
                <a:cs typeface="Arial"/>
                <a:sym typeface="Arial"/>
              </a:rPr>
            </a:br>
            <a:r>
              <a:rPr lang="en-IN" sz="1080" b="0" i="0" u="none" strike="noStrike" cap="none">
                <a:solidFill>
                  <a:schemeClr val="dk1"/>
                </a:solidFill>
                <a:latin typeface="Arial"/>
                <a:ea typeface="Arial"/>
                <a:cs typeface="Arial"/>
                <a:sym typeface="Arial"/>
              </a:rPr>
              <a:t>Ministry of Commerce and Industry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How to indicate your Trademark?</a:t>
            </a:r>
          </a:p>
        </p:txBody>
      </p:sp>
      <p:sp>
        <p:nvSpPr>
          <p:cNvPr id="286" name="Shape 286"/>
          <p:cNvSpPr txBox="1">
            <a:spLocks noGrp="1"/>
          </p:cNvSpPr>
          <p:nvPr>
            <p:ph type="body" idx="1"/>
          </p:nvPr>
        </p:nvSpPr>
        <p:spPr>
          <a:xfrm>
            <a:off x="683568" y="3285180"/>
            <a:ext cx="7848871" cy="1086769"/>
          </a:xfrm>
          <a:prstGeom prst="rect">
            <a:avLst/>
          </a:prstGeom>
          <a:noFill/>
          <a:ln>
            <a:noFill/>
          </a:ln>
        </p:spPr>
        <p:txBody>
          <a:bodyPr wrap="square" lIns="91425" tIns="45700" rIns="91425" bIns="45700" anchor="t" anchorCtr="0">
            <a:noAutofit/>
          </a:bodyPr>
          <a:lstStyle/>
          <a:p>
            <a:pPr marL="342900" marR="0" lvl="0" indent="-342900" algn="r" rtl="0">
              <a:spcBef>
                <a:spcPts val="0"/>
              </a:spcBef>
              <a:spcAft>
                <a:spcPts val="0"/>
              </a:spcAft>
              <a:buClr>
                <a:schemeClr val="dk1"/>
              </a:buClr>
              <a:buSzPct val="100000"/>
              <a:buFont typeface="Arial"/>
              <a:buChar char="•"/>
            </a:pPr>
            <a:r>
              <a:rPr lang="en-IN" sz="1200" b="0" i="0" u="none" strike="noStrike" cap="none">
                <a:solidFill>
                  <a:schemeClr val="dk1"/>
                </a:solidFill>
                <a:latin typeface="Century Gothic"/>
                <a:ea typeface="Century Gothic"/>
                <a:cs typeface="Century Gothic"/>
                <a:sym typeface="Century Gothic"/>
              </a:rPr>
              <a:t>The ™ sign is used when a trademark has been filed and the registration is under process</a:t>
            </a:r>
          </a:p>
          <a:p>
            <a:pPr marL="342900" marR="0" lvl="0" indent="-342900" algn="r" rtl="0">
              <a:spcBef>
                <a:spcPts val="240"/>
              </a:spcBef>
              <a:spcAft>
                <a:spcPts val="0"/>
              </a:spcAft>
              <a:buClr>
                <a:schemeClr val="dk1"/>
              </a:buClr>
              <a:buSzPct val="100000"/>
              <a:buFont typeface="Arial"/>
              <a:buChar char="•"/>
            </a:pPr>
            <a:r>
              <a:rPr lang="en-IN" sz="1200" b="0" i="0" u="none" strike="noStrike" cap="none">
                <a:solidFill>
                  <a:schemeClr val="dk1"/>
                </a:solidFill>
                <a:latin typeface="Century Gothic"/>
                <a:ea typeface="Century Gothic"/>
                <a:cs typeface="Century Gothic"/>
                <a:sym typeface="Century Gothic"/>
              </a:rPr>
              <a:t>Once registered, ® symbol can be used which indicates that the brand name is registered now</a:t>
            </a:r>
          </a:p>
          <a:p>
            <a:pPr marL="342900" marR="0" lvl="0" indent="-342900" algn="r" rtl="0">
              <a:spcBef>
                <a:spcPts val="240"/>
              </a:spcBef>
              <a:buClr>
                <a:schemeClr val="dk1"/>
              </a:buClr>
              <a:buSzPct val="100000"/>
              <a:buFont typeface="Arial"/>
              <a:buNone/>
            </a:pPr>
            <a:endParaRPr sz="1200" b="0" i="0" u="none" strike="noStrike" cap="none">
              <a:solidFill>
                <a:schemeClr val="dk1"/>
              </a:solidFill>
              <a:latin typeface="Century Gothic"/>
              <a:ea typeface="Century Gothic"/>
              <a:cs typeface="Century Gothic"/>
              <a:sym typeface="Century Gothic"/>
            </a:endParaRPr>
          </a:p>
        </p:txBody>
      </p:sp>
      <p:sp>
        <p:nvSpPr>
          <p:cNvPr id="287" name="Shape 287"/>
          <p:cNvSpPr txBox="1"/>
          <p:nvPr/>
        </p:nvSpPr>
        <p:spPr>
          <a:xfrm>
            <a:off x="1633587" y="2282433"/>
            <a:ext cx="2173626" cy="405839"/>
          </a:xfrm>
          <a:prstGeom prst="rect">
            <a:avLst/>
          </a:prstGeom>
          <a:noFill/>
          <a:ln>
            <a:noFill/>
          </a:ln>
        </p:spPr>
        <p:txBody>
          <a:bodyPr wrap="square" lIns="41900" tIns="41900" rIns="41900" bIns="41900" anchor="t"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200" b="0" i="0" u="none" strike="noStrike" cap="none">
                <a:solidFill>
                  <a:srgbClr val="3F3151"/>
                </a:solidFill>
                <a:latin typeface="Century Gothic"/>
                <a:ea typeface="Century Gothic"/>
                <a:cs typeface="Century Gothic"/>
                <a:sym typeface="Century Gothic"/>
              </a:rPr>
              <a:t>Trademark application has been filed</a:t>
            </a:r>
          </a:p>
        </p:txBody>
      </p:sp>
      <p:pic>
        <p:nvPicPr>
          <p:cNvPr id="288" name="Shape 288" descr="C:\Users\deep\Desktop\2.png"/>
          <p:cNvPicPr preferRelativeResize="0"/>
          <p:nvPr/>
        </p:nvPicPr>
        <p:blipFill rotWithShape="1">
          <a:blip r:embed="rId3">
            <a:alphaModFix/>
          </a:blip>
          <a:srcRect/>
          <a:stretch/>
        </p:blipFill>
        <p:spPr>
          <a:xfrm>
            <a:off x="1910400" y="1059582"/>
            <a:ext cx="1620000" cy="1425772"/>
          </a:xfrm>
          <a:prstGeom prst="rect">
            <a:avLst/>
          </a:prstGeom>
          <a:noFill/>
          <a:ln>
            <a:noFill/>
          </a:ln>
        </p:spPr>
      </p:pic>
      <p:pic>
        <p:nvPicPr>
          <p:cNvPr id="289" name="Shape 289" descr="C:\Users\deep\Desktop\3.png"/>
          <p:cNvPicPr preferRelativeResize="0"/>
          <p:nvPr/>
        </p:nvPicPr>
        <p:blipFill rotWithShape="1">
          <a:blip r:embed="rId4">
            <a:alphaModFix/>
          </a:blip>
          <a:srcRect/>
          <a:stretch/>
        </p:blipFill>
        <p:spPr>
          <a:xfrm>
            <a:off x="5652119" y="1052467"/>
            <a:ext cx="1439999" cy="1439999"/>
          </a:xfrm>
          <a:prstGeom prst="rect">
            <a:avLst/>
          </a:prstGeom>
          <a:noFill/>
          <a:ln>
            <a:noFill/>
          </a:ln>
        </p:spPr>
      </p:pic>
      <p:sp>
        <p:nvSpPr>
          <p:cNvPr id="290" name="Shape 290"/>
          <p:cNvSpPr txBox="1"/>
          <p:nvPr/>
        </p:nvSpPr>
        <p:spPr>
          <a:xfrm>
            <a:off x="4882828" y="2688274"/>
            <a:ext cx="2978582" cy="357901"/>
          </a:xfrm>
          <a:prstGeom prst="rect">
            <a:avLst/>
          </a:prstGeom>
          <a:noFill/>
          <a:ln>
            <a:noFill/>
          </a:ln>
        </p:spPr>
        <p:txBody>
          <a:bodyPr wrap="square" lIns="41900" tIns="41900" rIns="41900" bIns="41900" anchor="t"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200" b="0" i="0" u="none" strike="noStrike" cap="none">
                <a:solidFill>
                  <a:srgbClr val="3F3151"/>
                </a:solidFill>
                <a:latin typeface="Century Gothic"/>
                <a:ea typeface="Century Gothic"/>
                <a:cs typeface="Century Gothic"/>
                <a:sym typeface="Century Gothic"/>
              </a:rPr>
              <a:t>Registered Mark</a:t>
            </a:r>
          </a:p>
        </p:txBody>
      </p:sp>
    </p:spTree>
    <p:extLst>
      <p:ext uri="{BB962C8B-B14F-4D97-AF65-F5344CB8AC3E}">
        <p14:creationId xmlns:p14="http://schemas.microsoft.com/office/powerpoint/2010/main" val="325142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Shape 296"/>
          <p:cNvPicPr preferRelativeResize="0"/>
          <p:nvPr/>
        </p:nvPicPr>
        <p:blipFill rotWithShape="1">
          <a:blip r:embed="rId3">
            <a:alphaModFix/>
          </a:blip>
          <a:srcRect/>
          <a:stretch/>
        </p:blipFill>
        <p:spPr>
          <a:xfrm>
            <a:off x="2267743" y="843558"/>
            <a:ext cx="4464496" cy="4069996"/>
          </a:xfrm>
          <a:prstGeom prst="rect">
            <a:avLst/>
          </a:prstGeom>
          <a:noFill/>
          <a:ln>
            <a:noFill/>
          </a:ln>
        </p:spPr>
      </p:pic>
      <p:sp>
        <p:nvSpPr>
          <p:cNvPr id="297" name="Shape 297"/>
          <p:cNvSpPr/>
          <p:nvPr/>
        </p:nvSpPr>
        <p:spPr>
          <a:xfrm>
            <a:off x="539552" y="339502"/>
            <a:ext cx="7488831" cy="3693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800" b="1" i="0" u="none" strike="noStrike" cap="none">
                <a:solidFill>
                  <a:schemeClr val="dk1"/>
                </a:solidFill>
                <a:latin typeface="Arial"/>
                <a:ea typeface="Arial"/>
                <a:cs typeface="Arial"/>
                <a:sym typeface="Arial"/>
              </a:rPr>
              <a:t>Activity: Find the famous Trademarks?</a:t>
            </a:r>
          </a:p>
        </p:txBody>
      </p:sp>
    </p:spTree>
    <p:extLst>
      <p:ext uri="{BB962C8B-B14F-4D97-AF65-F5344CB8AC3E}">
        <p14:creationId xmlns:p14="http://schemas.microsoft.com/office/powerpoint/2010/main" val="1148230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Activity: Find the famous Trademarks?</a:t>
            </a:r>
          </a:p>
        </p:txBody>
      </p:sp>
      <p:pic>
        <p:nvPicPr>
          <p:cNvPr id="303" name="Shape 303"/>
          <p:cNvPicPr preferRelativeResize="0"/>
          <p:nvPr/>
        </p:nvPicPr>
        <p:blipFill rotWithShape="1">
          <a:blip r:embed="rId3">
            <a:alphaModFix/>
          </a:blip>
          <a:srcRect/>
          <a:stretch/>
        </p:blipFill>
        <p:spPr>
          <a:xfrm>
            <a:off x="2381141" y="915566"/>
            <a:ext cx="4381718" cy="3838258"/>
          </a:xfrm>
          <a:prstGeom prst="rect">
            <a:avLst/>
          </a:prstGeom>
          <a:noFill/>
          <a:ln>
            <a:noFill/>
          </a:ln>
        </p:spPr>
      </p:pic>
    </p:spTree>
    <p:extLst>
      <p:ext uri="{BB962C8B-B14F-4D97-AF65-F5344CB8AC3E}">
        <p14:creationId xmlns:p14="http://schemas.microsoft.com/office/powerpoint/2010/main" val="1288956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Patent</a:t>
            </a:r>
          </a:p>
        </p:txBody>
      </p:sp>
      <p:sp>
        <p:nvSpPr>
          <p:cNvPr id="310" name="Shape 310"/>
          <p:cNvSpPr txBox="1"/>
          <p:nvPr/>
        </p:nvSpPr>
        <p:spPr>
          <a:xfrm>
            <a:off x="971600" y="843559"/>
            <a:ext cx="7060292" cy="836960"/>
          </a:xfrm>
          <a:prstGeom prst="rect">
            <a:avLst/>
          </a:prstGeom>
          <a:noFill/>
          <a:ln>
            <a:noFill/>
          </a:ln>
        </p:spPr>
        <p:txBody>
          <a:bodyPr wrap="square" lIns="91425" tIns="45700" rIns="91425" bIns="45700" anchor="t" anchorCtr="0">
            <a:noAutofit/>
          </a:bodyPr>
          <a:lstStyle/>
          <a:p>
            <a:pPr marL="285750" marR="0" lvl="0" indent="-285750" algn="just" rtl="0">
              <a:spcBef>
                <a:spcPts val="0"/>
              </a:spcBef>
              <a:spcAft>
                <a:spcPts val="0"/>
              </a:spcAft>
              <a:buClr>
                <a:srgbClr val="0070C0"/>
              </a:buClr>
              <a:buSzPct val="100000"/>
              <a:buFont typeface="Arial"/>
              <a:buChar char="•"/>
            </a:pPr>
            <a:r>
              <a:rPr lang="en-IN" sz="1400" dirty="0">
                <a:solidFill>
                  <a:srgbClr val="000000"/>
                </a:solidFill>
                <a:latin typeface="Century Gothic"/>
                <a:ea typeface="Century Gothic"/>
                <a:cs typeface="Century Gothic"/>
                <a:sym typeface="Century Gothic"/>
              </a:rPr>
              <a:t>A ‘patent’ is an exclusive right granted which provides the exclusive ‘right to exclude’ all others and prevent them from making, using, offering for sale, selling or importing </a:t>
            </a:r>
            <a:r>
              <a:rPr lang="en-IN" sz="1400">
                <a:solidFill>
                  <a:srgbClr val="000000"/>
                </a:solidFill>
                <a:latin typeface="Century Gothic"/>
                <a:ea typeface="Century Gothic"/>
                <a:cs typeface="Century Gothic"/>
                <a:sym typeface="Century Gothic"/>
              </a:rPr>
              <a:t>your </a:t>
            </a:r>
            <a:r>
              <a:rPr lang="en-IN" sz="1400" smtClean="0">
                <a:solidFill>
                  <a:srgbClr val="000000"/>
                </a:solidFill>
                <a:latin typeface="Century Gothic"/>
                <a:ea typeface="Century Gothic"/>
                <a:cs typeface="Century Gothic"/>
                <a:sym typeface="Century Gothic"/>
              </a:rPr>
              <a:t>invention</a:t>
            </a:r>
            <a:r>
              <a:rPr lang="en-IN" dirty="0">
                <a:latin typeface="Century Gothic"/>
                <a:ea typeface="Century Gothic"/>
                <a:cs typeface="Century Gothic"/>
                <a:sym typeface="Century Gothic"/>
              </a:rPr>
              <a:t>.</a:t>
            </a:r>
            <a:endParaRPr lang="en-IN" sz="1400" smtClean="0">
              <a:solidFill>
                <a:srgbClr val="000000"/>
              </a:solidFill>
              <a:latin typeface="Century Gothic"/>
              <a:ea typeface="Century Gothic"/>
              <a:cs typeface="Century Gothic"/>
              <a:sym typeface="Century Gothic"/>
            </a:endParaRPr>
          </a:p>
        </p:txBody>
      </p:sp>
      <p:pic>
        <p:nvPicPr>
          <p:cNvPr id="311" name="Shape 311" descr="motorcycle-1515873_1280.jpg"/>
          <p:cNvPicPr preferRelativeResize="0"/>
          <p:nvPr/>
        </p:nvPicPr>
        <p:blipFill rotWithShape="1">
          <a:blip r:embed="rId3">
            <a:alphaModFix/>
          </a:blip>
          <a:srcRect/>
          <a:stretch/>
        </p:blipFill>
        <p:spPr>
          <a:xfrm>
            <a:off x="5844746" y="2498097"/>
            <a:ext cx="3299254" cy="2487684"/>
          </a:xfrm>
          <a:prstGeom prst="rect">
            <a:avLst/>
          </a:prstGeom>
          <a:noFill/>
          <a:ln>
            <a:noFill/>
          </a:ln>
        </p:spPr>
      </p:pic>
      <p:sp>
        <p:nvSpPr>
          <p:cNvPr id="2" name="TextBox 1"/>
          <p:cNvSpPr txBox="1"/>
          <p:nvPr/>
        </p:nvSpPr>
        <p:spPr>
          <a:xfrm>
            <a:off x="971600" y="1661137"/>
            <a:ext cx="5015471" cy="2975173"/>
          </a:xfrm>
          <a:prstGeom prst="rect">
            <a:avLst/>
          </a:prstGeom>
          <a:noFill/>
        </p:spPr>
        <p:txBody>
          <a:bodyPr wrap="square" rtlCol="0">
            <a:spAutoFit/>
          </a:bodyPr>
          <a:lstStyle/>
          <a:p>
            <a:pPr marL="285750" lvl="0" indent="-285750">
              <a:spcBef>
                <a:spcPts val="800"/>
              </a:spcBef>
              <a:buClr>
                <a:srgbClr val="0070C0"/>
              </a:buClr>
              <a:buSzPct val="100000"/>
              <a:buFont typeface="Arial"/>
              <a:buChar char="•"/>
            </a:pPr>
            <a:r>
              <a:rPr lang="en-IN" dirty="0">
                <a:latin typeface="Century Gothic"/>
                <a:ea typeface="Century Gothic"/>
                <a:cs typeface="Century Gothic"/>
                <a:sym typeface="Century Gothic"/>
              </a:rPr>
              <a:t>For an invention to be </a:t>
            </a:r>
            <a:r>
              <a:rPr lang="en-IN" dirty="0" smtClean="0">
                <a:latin typeface="Century Gothic"/>
                <a:ea typeface="Century Gothic"/>
                <a:cs typeface="Century Gothic"/>
                <a:sym typeface="Century Gothic"/>
              </a:rPr>
              <a:t>patentable </a:t>
            </a:r>
            <a:r>
              <a:rPr lang="mr-IN" dirty="0" smtClean="0">
                <a:latin typeface="Century Gothic"/>
                <a:ea typeface="Century Gothic"/>
                <a:cs typeface="Century Gothic"/>
                <a:sym typeface="Century Gothic"/>
              </a:rPr>
              <a:t>–</a:t>
            </a:r>
            <a:r>
              <a:rPr lang="en-US" dirty="0" smtClean="0">
                <a:latin typeface="Century Gothic"/>
                <a:ea typeface="Century Gothic"/>
                <a:cs typeface="Century Gothic"/>
                <a:sym typeface="Century Gothic"/>
              </a:rPr>
              <a:t/>
            </a:r>
            <a:br>
              <a:rPr lang="en-US" dirty="0" smtClean="0">
                <a:latin typeface="Century Gothic"/>
                <a:ea typeface="Century Gothic"/>
                <a:cs typeface="Century Gothic"/>
                <a:sym typeface="Century Gothic"/>
              </a:rPr>
            </a:br>
            <a:endParaRPr lang="en-US" dirty="0" smtClean="0">
              <a:latin typeface="Century Gothic"/>
              <a:ea typeface="Century Gothic"/>
              <a:cs typeface="Century Gothic"/>
              <a:sym typeface="Century Gothic"/>
            </a:endParaRPr>
          </a:p>
          <a:p>
            <a:pPr marL="285750" lvl="0" indent="-285750">
              <a:spcBef>
                <a:spcPts val="800"/>
              </a:spcBef>
              <a:buClr>
                <a:srgbClr val="0070C0"/>
              </a:buClr>
              <a:buSzPct val="100000"/>
              <a:buFont typeface="Wingdings" charset="2"/>
              <a:buChar char="Ø"/>
            </a:pPr>
            <a:r>
              <a:rPr lang="en-IN" dirty="0" smtClean="0">
                <a:latin typeface="Century Gothic"/>
                <a:ea typeface="Century Gothic"/>
                <a:cs typeface="Century Gothic"/>
                <a:sym typeface="Century Gothic"/>
              </a:rPr>
              <a:t> it must be new </a:t>
            </a:r>
          </a:p>
          <a:p>
            <a:pPr marL="285750" lvl="0" indent="-285750">
              <a:spcBef>
                <a:spcPts val="800"/>
              </a:spcBef>
              <a:buClr>
                <a:srgbClr val="0070C0"/>
              </a:buClr>
              <a:buSzPct val="100000"/>
              <a:buFont typeface="Wingdings" charset="2"/>
              <a:buChar char="Ø"/>
            </a:pPr>
            <a:r>
              <a:rPr lang="en-IN" dirty="0" smtClean="0">
                <a:latin typeface="Century Gothic"/>
                <a:ea typeface="Century Gothic"/>
                <a:cs typeface="Century Gothic"/>
                <a:sym typeface="Century Gothic"/>
              </a:rPr>
              <a:t>non-obvious to any person who is skilled in the relevant field of technology </a:t>
            </a:r>
          </a:p>
          <a:p>
            <a:pPr marL="285750" lvl="0" indent="-285750">
              <a:spcBef>
                <a:spcPts val="800"/>
              </a:spcBef>
              <a:buClr>
                <a:srgbClr val="0070C0"/>
              </a:buClr>
              <a:buSzPct val="100000"/>
              <a:buFont typeface="Wingdings" charset="2"/>
              <a:buChar char="Ø"/>
            </a:pPr>
            <a:r>
              <a:rPr lang="en-IN" dirty="0" smtClean="0">
                <a:latin typeface="Century Gothic"/>
                <a:ea typeface="Century Gothic"/>
                <a:cs typeface="Century Gothic"/>
                <a:sym typeface="Century Gothic"/>
              </a:rPr>
              <a:t> must be capable of industrial application</a:t>
            </a:r>
            <a:br>
              <a:rPr lang="en-IN" dirty="0" smtClean="0">
                <a:latin typeface="Century Gothic"/>
                <a:ea typeface="Century Gothic"/>
                <a:cs typeface="Century Gothic"/>
                <a:sym typeface="Century Gothic"/>
              </a:rPr>
            </a:br>
            <a:endParaRPr lang="en-IN" dirty="0" smtClean="0">
              <a:latin typeface="Century Gothic"/>
              <a:ea typeface="Century Gothic"/>
              <a:cs typeface="Century Gothic"/>
              <a:sym typeface="Century Gothic"/>
            </a:endParaRPr>
          </a:p>
          <a:p>
            <a:pPr marL="285750" lvl="0" indent="-285750">
              <a:spcBef>
                <a:spcPts val="800"/>
              </a:spcBef>
              <a:buClr>
                <a:srgbClr val="0070C0"/>
              </a:buClr>
              <a:buSzPct val="100000"/>
              <a:buFont typeface="Arial"/>
              <a:buChar char="•"/>
            </a:pPr>
            <a:r>
              <a:rPr lang="en-IN" dirty="0" smtClean="0">
                <a:solidFill>
                  <a:schemeClr val="dk1"/>
                </a:solidFill>
                <a:latin typeface="Century Gothic"/>
                <a:ea typeface="Century Gothic"/>
                <a:cs typeface="Century Gothic"/>
                <a:sym typeface="Century Gothic"/>
              </a:rPr>
              <a:t>A </a:t>
            </a:r>
            <a:r>
              <a:rPr lang="en-IN" dirty="0">
                <a:solidFill>
                  <a:schemeClr val="dk1"/>
                </a:solidFill>
                <a:latin typeface="Century Gothic"/>
                <a:ea typeface="Century Gothic"/>
                <a:cs typeface="Century Gothic"/>
                <a:sym typeface="Century Gothic"/>
              </a:rPr>
              <a:t>patent is valid for 20 years, starting from the date of filing of the patent </a:t>
            </a:r>
            <a:r>
              <a:rPr lang="en-IN" dirty="0" smtClean="0">
                <a:solidFill>
                  <a:schemeClr val="dk1"/>
                </a:solidFill>
                <a:latin typeface="Century Gothic"/>
                <a:ea typeface="Century Gothic"/>
                <a:cs typeface="Century Gothic"/>
                <a:sym typeface="Century Gothic"/>
              </a:rPr>
              <a:t>application </a:t>
            </a:r>
            <a:r>
              <a:rPr lang="en-IN" dirty="0">
                <a:solidFill>
                  <a:schemeClr val="dk1"/>
                </a:solidFill>
                <a:latin typeface="Century Gothic"/>
                <a:ea typeface="Century Gothic"/>
                <a:cs typeface="Century Gothic"/>
                <a:sym typeface="Century Gothic"/>
              </a:rPr>
              <a:t>and this term cannot be </a:t>
            </a:r>
            <a:r>
              <a:rPr lang="en-IN" dirty="0" smtClean="0">
                <a:solidFill>
                  <a:schemeClr val="dk1"/>
                </a:solidFill>
                <a:latin typeface="Century Gothic"/>
                <a:ea typeface="Century Gothic"/>
                <a:cs typeface="Century Gothic"/>
                <a:sym typeface="Century Gothic"/>
              </a:rPr>
              <a:t>extended.</a:t>
            </a:r>
          </a:p>
          <a:p>
            <a:pPr marL="285750" lvl="0" indent="-285750" algn="just">
              <a:spcBef>
                <a:spcPts val="800"/>
              </a:spcBef>
              <a:buClr>
                <a:srgbClr val="0070C0"/>
              </a:buClr>
              <a:buSzPct val="100000"/>
              <a:buFont typeface="Arial"/>
              <a:buChar char="•"/>
            </a:pPr>
            <a:endParaRPr lang="en-IN" dirty="0" smtClean="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8287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Non-patentable Inventions</a:t>
            </a:r>
          </a:p>
        </p:txBody>
      </p:sp>
      <p:sp>
        <p:nvSpPr>
          <p:cNvPr id="318" name="Shape 318"/>
          <p:cNvSpPr txBox="1">
            <a:spLocks noGrp="1"/>
          </p:cNvSpPr>
          <p:nvPr>
            <p:ph type="body" idx="1"/>
          </p:nvPr>
        </p:nvSpPr>
        <p:spPr>
          <a:xfrm>
            <a:off x="683568" y="900112"/>
            <a:ext cx="7416824" cy="3975893"/>
          </a:xfrm>
          <a:prstGeom prst="rect">
            <a:avLst/>
          </a:prstGeom>
          <a:noFill/>
          <a:ln>
            <a:noFill/>
          </a:ln>
        </p:spPr>
        <p:txBody>
          <a:bodyPr wrap="square" lIns="91425" tIns="45700" rIns="91425" bIns="45700" anchor="t" anchorCtr="0">
            <a:noAutofit/>
          </a:bodyPr>
          <a:lstStyle/>
          <a:p>
            <a:pPr marL="0" marR="0" lvl="0" indent="0" algn="r" rtl="0">
              <a:lnSpc>
                <a:spcPct val="80000"/>
              </a:lnSpc>
              <a:spcBef>
                <a:spcPts val="0"/>
              </a:spcBef>
              <a:spcAft>
                <a:spcPts val="0"/>
              </a:spcAft>
              <a:buClr>
                <a:schemeClr val="dk1"/>
              </a:buClr>
              <a:buSzPct val="25000"/>
              <a:buFont typeface="Arial"/>
              <a:buNone/>
            </a:pPr>
            <a:r>
              <a:rPr lang="en-IN" sz="1595" b="1" i="0" u="none" strike="noStrike" cap="none" dirty="0">
                <a:solidFill>
                  <a:srgbClr val="3F3151"/>
                </a:solidFill>
                <a:latin typeface="Century Gothic"/>
                <a:ea typeface="Century Gothic"/>
                <a:cs typeface="Century Gothic"/>
                <a:sym typeface="Century Gothic"/>
              </a:rPr>
              <a:t>A few examples of non-patentable inventions are</a:t>
            </a:r>
            <a:r>
              <a:rPr lang="en-IN" sz="1210" b="0" i="0" u="none" strike="noStrike" cap="none" dirty="0">
                <a:solidFill>
                  <a:srgbClr val="3F3151"/>
                </a:solidFill>
                <a:latin typeface="Century Gothic"/>
                <a:ea typeface="Century Gothic"/>
                <a:cs typeface="Century Gothic"/>
                <a:sym typeface="Century Gothic"/>
              </a:rPr>
              <a:t>:</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A method of treatment of humans and animals</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Inventions that </a:t>
            </a:r>
            <a:r>
              <a:rPr lang="en-IN" sz="1375" b="0" i="0" u="none" strike="noStrike" cap="none" dirty="0" smtClean="0">
                <a:solidFill>
                  <a:srgbClr val="3F3151"/>
                </a:solidFill>
                <a:latin typeface="Century Gothic"/>
                <a:ea typeface="Century Gothic"/>
                <a:cs typeface="Century Gothic"/>
                <a:sym typeface="Century Gothic"/>
              </a:rPr>
              <a:t>cause serious prejudice to human, animal or plant life, or health or to the environment</a:t>
            </a:r>
            <a:endParaRPr lang="en-IN" sz="1375" b="0" i="0" u="none" strike="noStrike" cap="none" dirty="0">
              <a:solidFill>
                <a:srgbClr val="3F3151"/>
              </a:solidFill>
              <a:latin typeface="Century Gothic"/>
              <a:ea typeface="Century Gothic"/>
              <a:cs typeface="Century Gothic"/>
              <a:sym typeface="Century Gothic"/>
            </a:endParaRP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Computer program per se or algorithms</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Mere discovery of a new form of known substance </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Mere admixture resulting in aggregation of properties mental act or method of playing game</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Presentation of abstract ideas</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Inventions containing traditional knowledge</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Presentation of abstract ideas</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Inventions contrary to natural Laws</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Mathematical or business method</a:t>
            </a:r>
          </a:p>
          <a:p>
            <a:pPr marL="0" marR="0" lvl="0" indent="0" algn="r" rtl="0">
              <a:lnSpc>
                <a:spcPct val="80000"/>
              </a:lnSpc>
              <a:spcBef>
                <a:spcPts val="770"/>
              </a:spcBef>
              <a:spcAft>
                <a:spcPts val="0"/>
              </a:spcAft>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Method of agriculture</a:t>
            </a:r>
          </a:p>
          <a:p>
            <a:pPr marL="0" marR="0" lvl="0" indent="0" algn="r" rtl="0">
              <a:lnSpc>
                <a:spcPct val="80000"/>
              </a:lnSpc>
              <a:spcBef>
                <a:spcPts val="770"/>
              </a:spcBef>
              <a:buClr>
                <a:schemeClr val="dk1"/>
              </a:buClr>
              <a:buSzPct val="25000"/>
              <a:buFont typeface="Arial"/>
              <a:buNone/>
            </a:pPr>
            <a:r>
              <a:rPr lang="en-IN" sz="1375" b="0" i="0" u="none" strike="noStrike" cap="none" dirty="0">
                <a:solidFill>
                  <a:srgbClr val="3F3151"/>
                </a:solidFill>
                <a:latin typeface="Century Gothic"/>
                <a:ea typeface="Century Gothic"/>
                <a:cs typeface="Century Gothic"/>
                <a:sym typeface="Century Gothic"/>
              </a:rPr>
              <a:t>Inventions which fall under the Atomic Energy Act </a:t>
            </a:r>
          </a:p>
        </p:txBody>
      </p:sp>
    </p:spTree>
    <p:extLst>
      <p:ext uri="{BB962C8B-B14F-4D97-AF65-F5344CB8AC3E}">
        <p14:creationId xmlns:p14="http://schemas.microsoft.com/office/powerpoint/2010/main" val="13224263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Some patented inventions</a:t>
            </a:r>
          </a:p>
        </p:txBody>
      </p:sp>
      <p:pic>
        <p:nvPicPr>
          <p:cNvPr id="325" name="Shape 325"/>
          <p:cNvPicPr preferRelativeResize="0">
            <a:picLocks noGrp="1"/>
          </p:cNvPicPr>
          <p:nvPr>
            <p:ph type="body" idx="1"/>
          </p:nvPr>
        </p:nvPicPr>
        <p:blipFill rotWithShape="1">
          <a:blip r:embed="rId3">
            <a:alphaModFix amt="97000"/>
          </a:blip>
          <a:srcRect/>
          <a:stretch/>
        </p:blipFill>
        <p:spPr>
          <a:xfrm>
            <a:off x="6915478" y="1563637"/>
            <a:ext cx="1801162" cy="3159935"/>
          </a:xfrm>
          <a:prstGeom prst="rect">
            <a:avLst/>
          </a:prstGeom>
          <a:noFill/>
          <a:ln>
            <a:noFill/>
          </a:ln>
        </p:spPr>
      </p:pic>
      <p:pic>
        <p:nvPicPr>
          <p:cNvPr id="326" name="Shape 326"/>
          <p:cNvPicPr preferRelativeResize="0"/>
          <p:nvPr/>
        </p:nvPicPr>
        <p:blipFill rotWithShape="1">
          <a:blip r:embed="rId4">
            <a:alphaModFix/>
          </a:blip>
          <a:srcRect/>
          <a:stretch/>
        </p:blipFill>
        <p:spPr>
          <a:xfrm>
            <a:off x="2275573" y="1923677"/>
            <a:ext cx="2772307" cy="2010255"/>
          </a:xfrm>
          <a:prstGeom prst="rect">
            <a:avLst/>
          </a:prstGeom>
          <a:noFill/>
          <a:ln>
            <a:noFill/>
          </a:ln>
        </p:spPr>
      </p:pic>
      <p:pic>
        <p:nvPicPr>
          <p:cNvPr id="327" name="Shape 327" descr="pulse-4 bmp"/>
          <p:cNvPicPr preferRelativeResize="0"/>
          <p:nvPr/>
        </p:nvPicPr>
        <p:blipFill rotWithShape="1">
          <a:blip r:embed="rId5">
            <a:alphaModFix/>
          </a:blip>
          <a:srcRect/>
          <a:stretch/>
        </p:blipFill>
        <p:spPr>
          <a:xfrm>
            <a:off x="619389" y="907816"/>
            <a:ext cx="1656183" cy="2520279"/>
          </a:xfrm>
          <a:prstGeom prst="rect">
            <a:avLst/>
          </a:prstGeom>
          <a:noFill/>
          <a:ln>
            <a:noFill/>
          </a:ln>
        </p:spPr>
      </p:pic>
      <p:pic>
        <p:nvPicPr>
          <p:cNvPr id="328" name="Shape 328"/>
          <p:cNvPicPr preferRelativeResize="0"/>
          <p:nvPr/>
        </p:nvPicPr>
        <p:blipFill rotWithShape="1">
          <a:blip r:embed="rId6">
            <a:alphaModFix/>
          </a:blip>
          <a:srcRect/>
          <a:stretch/>
        </p:blipFill>
        <p:spPr>
          <a:xfrm>
            <a:off x="5220071" y="1037845"/>
            <a:ext cx="2061178" cy="2260221"/>
          </a:xfrm>
          <a:prstGeom prst="rect">
            <a:avLst/>
          </a:prstGeom>
          <a:noFill/>
          <a:ln>
            <a:noFill/>
          </a:ln>
        </p:spPr>
      </p:pic>
    </p:spTree>
    <p:extLst>
      <p:ext uri="{BB962C8B-B14F-4D97-AF65-F5344CB8AC3E}">
        <p14:creationId xmlns:p14="http://schemas.microsoft.com/office/powerpoint/2010/main" val="9822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Semiconductor Integrated Circuits Layout-Design </a:t>
            </a:r>
          </a:p>
        </p:txBody>
      </p:sp>
      <p:pic>
        <p:nvPicPr>
          <p:cNvPr id="335" name="Shape 335" descr="C:\Users\deep\Desktop\DIPP - PPT\LINKS\processor-2217771_1280.jpg"/>
          <p:cNvPicPr preferRelativeResize="0"/>
          <p:nvPr/>
        </p:nvPicPr>
        <p:blipFill rotWithShape="1">
          <a:blip r:embed="rId3">
            <a:alphaModFix/>
          </a:blip>
          <a:srcRect/>
          <a:stretch/>
        </p:blipFill>
        <p:spPr>
          <a:xfrm>
            <a:off x="6826052" y="2767914"/>
            <a:ext cx="2317947" cy="2375586"/>
          </a:xfrm>
          <a:prstGeom prst="rect">
            <a:avLst/>
          </a:prstGeom>
          <a:noFill/>
          <a:ln>
            <a:noFill/>
          </a:ln>
        </p:spPr>
      </p:pic>
      <p:grpSp>
        <p:nvGrpSpPr>
          <p:cNvPr id="336" name="Shape 336"/>
          <p:cNvGrpSpPr/>
          <p:nvPr/>
        </p:nvGrpSpPr>
        <p:grpSpPr>
          <a:xfrm>
            <a:off x="973354" y="931933"/>
            <a:ext cx="5613113" cy="2991599"/>
            <a:chOff x="1754" y="16366"/>
            <a:chExt cx="5613113" cy="2991599"/>
          </a:xfrm>
        </p:grpSpPr>
        <p:sp>
          <p:nvSpPr>
            <p:cNvPr id="337" name="Shape 337"/>
            <p:cNvSpPr/>
            <p:nvPr/>
          </p:nvSpPr>
          <p:spPr>
            <a:xfrm>
              <a:off x="1754" y="16366"/>
              <a:ext cx="1711314" cy="576000"/>
            </a:xfrm>
            <a:prstGeom prst="rect">
              <a:avLst/>
            </a:prstGeom>
            <a:solidFill>
              <a:srgbClr val="73FEFF"/>
            </a:solidFill>
            <a:ln w="25400" cap="flat" cmpd="sng">
              <a:solidFill>
                <a:srgbClr val="7A96D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38" name="Shape 338"/>
            <p:cNvSpPr txBox="1"/>
            <p:nvPr/>
          </p:nvSpPr>
          <p:spPr>
            <a:xfrm>
              <a:off x="1754" y="16366"/>
              <a:ext cx="1711314" cy="576000"/>
            </a:xfrm>
            <a:prstGeom prst="rect">
              <a:avLst/>
            </a:prstGeom>
            <a:noFill/>
            <a:ln>
              <a:noFill/>
            </a:ln>
          </p:spPr>
          <p:txBody>
            <a:bodyPr wrap="square" lIns="71100" tIns="40625" rIns="71100" bIns="40625" anchor="ctr" anchorCtr="0">
              <a:noAutofit/>
            </a:bodyPr>
            <a:lstStyle/>
            <a:p>
              <a:pPr marL="0" marR="0" lvl="0" indent="0" algn="ctr" rtl="0">
                <a:lnSpc>
                  <a:spcPct val="90000"/>
                </a:lnSpc>
                <a:spcBef>
                  <a:spcPts val="0"/>
                </a:spcBef>
                <a:spcAft>
                  <a:spcPts val="0"/>
                </a:spcAft>
                <a:buSzPct val="25000"/>
                <a:buNone/>
              </a:pPr>
              <a:r>
                <a:rPr lang="en-IN" sz="1000" b="1">
                  <a:solidFill>
                    <a:schemeClr val="dk1"/>
                  </a:solidFill>
                  <a:latin typeface="Century Gothic"/>
                  <a:ea typeface="Century Gothic"/>
                  <a:cs typeface="Century Gothic"/>
                  <a:sym typeface="Century Gothic"/>
                </a:rPr>
                <a:t>DEFINITION</a:t>
              </a:r>
            </a:p>
          </p:txBody>
        </p:sp>
        <p:sp>
          <p:nvSpPr>
            <p:cNvPr id="339" name="Shape 339"/>
            <p:cNvSpPr/>
            <p:nvPr/>
          </p:nvSpPr>
          <p:spPr>
            <a:xfrm>
              <a:off x="1754" y="592366"/>
              <a:ext cx="1711314" cy="2415599"/>
            </a:xfrm>
            <a:prstGeom prst="rect">
              <a:avLst/>
            </a:prstGeom>
            <a:solidFill>
              <a:schemeClr val="lt1">
                <a:alpha val="89803"/>
              </a:schemeClr>
            </a:solidFill>
            <a:ln w="25400" cap="flat" cmpd="sng">
              <a:solidFill>
                <a:srgbClr val="A5A5A5">
                  <a:alpha val="89803"/>
                </a:srgbClr>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40" name="Shape 340"/>
            <p:cNvSpPr txBox="1"/>
            <p:nvPr/>
          </p:nvSpPr>
          <p:spPr>
            <a:xfrm>
              <a:off x="1754" y="592366"/>
              <a:ext cx="1711314" cy="2415599"/>
            </a:xfrm>
            <a:prstGeom prst="rect">
              <a:avLst/>
            </a:prstGeom>
            <a:noFill/>
            <a:ln>
              <a:noFill/>
            </a:ln>
          </p:spPr>
          <p:txBody>
            <a:bodyPr wrap="square" lIns="53325" tIns="53325" rIns="71100" bIns="80000" anchor="t" anchorCtr="0">
              <a:noAutofit/>
            </a:bodyPr>
            <a:lstStyle/>
            <a:p>
              <a:pPr marL="182880" marR="0" lvl="1" indent="-182880" algn="l" rtl="0">
                <a:lnSpc>
                  <a:spcPct val="90000"/>
                </a:lnSpc>
                <a:spcBef>
                  <a:spcPts val="0"/>
                </a:spcBef>
                <a:spcAft>
                  <a:spcPts val="0"/>
                </a:spcAft>
                <a:buClr>
                  <a:schemeClr val="dk1"/>
                </a:buClr>
                <a:buSzPct val="100000"/>
                <a:buFont typeface="Century Gothic"/>
                <a:buChar char="•"/>
              </a:pPr>
              <a:r>
                <a:rPr lang="en-IN" sz="1000" b="0" i="0" u="none" strike="noStrike" cap="none">
                  <a:solidFill>
                    <a:schemeClr val="dk1"/>
                  </a:solidFill>
                  <a:latin typeface="Century Gothic"/>
                  <a:ea typeface="Century Gothic"/>
                  <a:cs typeface="Century Gothic"/>
                  <a:sym typeface="Century Gothic"/>
                </a:rPr>
                <a:t>Semiconductor Integrated Circuit: A product having transistors and other circuitry elements designed to perform an electronic circuitry function </a:t>
              </a:r>
              <a:br>
                <a:rPr lang="en-IN" sz="1000" b="0" i="0" u="none" strike="noStrike" cap="none">
                  <a:solidFill>
                    <a:schemeClr val="dk1"/>
                  </a:solidFill>
                  <a:latin typeface="Century Gothic"/>
                  <a:ea typeface="Century Gothic"/>
                  <a:cs typeface="Century Gothic"/>
                  <a:sym typeface="Century Gothic"/>
                </a:rPr>
              </a:br>
              <a:endParaRPr lang="en-IN" sz="1000" b="0" i="0" u="none" strike="noStrike" cap="none">
                <a:solidFill>
                  <a:schemeClr val="dk1"/>
                </a:solidFill>
                <a:latin typeface="Century Gothic"/>
                <a:ea typeface="Century Gothic"/>
                <a:cs typeface="Century Gothic"/>
                <a:sym typeface="Century Gothic"/>
              </a:endParaRPr>
            </a:p>
            <a:p>
              <a:pPr marL="182880" marR="0" lvl="1" indent="-182880" algn="l" rtl="0">
                <a:lnSpc>
                  <a:spcPct val="90000"/>
                </a:lnSpc>
                <a:spcBef>
                  <a:spcPts val="150"/>
                </a:spcBef>
                <a:spcAft>
                  <a:spcPts val="0"/>
                </a:spcAft>
                <a:buClr>
                  <a:schemeClr val="dk1"/>
                </a:buClr>
                <a:buSzPct val="100000"/>
                <a:buFont typeface="Century Gothic"/>
                <a:buChar char="•"/>
              </a:pPr>
              <a:r>
                <a:rPr lang="en-IN" sz="1000" b="0" i="0" u="none" strike="noStrike" cap="none">
                  <a:solidFill>
                    <a:schemeClr val="dk1"/>
                  </a:solidFill>
                  <a:latin typeface="Century Gothic"/>
                  <a:ea typeface="Century Gothic"/>
                  <a:cs typeface="Century Gothic"/>
                  <a:sym typeface="Century Gothic"/>
                </a:rPr>
                <a:t>Layout Design: A layout of transistors and other circuitry elements including lead wires connected in a semiconductor integrated circuits </a:t>
              </a:r>
            </a:p>
          </p:txBody>
        </p:sp>
        <p:sp>
          <p:nvSpPr>
            <p:cNvPr id="341" name="Shape 341"/>
            <p:cNvSpPr/>
            <p:nvPr/>
          </p:nvSpPr>
          <p:spPr>
            <a:xfrm>
              <a:off x="1952653" y="16366"/>
              <a:ext cx="1711314" cy="576000"/>
            </a:xfrm>
            <a:prstGeom prst="rect">
              <a:avLst/>
            </a:prstGeom>
            <a:solidFill>
              <a:srgbClr val="73FEFF"/>
            </a:solidFill>
            <a:ln w="25400" cap="flat" cmpd="sng">
              <a:solidFill>
                <a:srgbClr val="7A96D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42" name="Shape 342"/>
            <p:cNvSpPr txBox="1"/>
            <p:nvPr/>
          </p:nvSpPr>
          <p:spPr>
            <a:xfrm>
              <a:off x="1952653" y="16366"/>
              <a:ext cx="1711314" cy="576000"/>
            </a:xfrm>
            <a:prstGeom prst="rect">
              <a:avLst/>
            </a:prstGeom>
            <a:noFill/>
            <a:ln>
              <a:noFill/>
            </a:ln>
          </p:spPr>
          <p:txBody>
            <a:bodyPr wrap="square" lIns="71100" tIns="40625" rIns="71100" bIns="40625" anchor="ctr" anchorCtr="0">
              <a:noAutofit/>
            </a:bodyPr>
            <a:lstStyle/>
            <a:p>
              <a:pPr marL="0" marR="0" lvl="0" indent="0" algn="ctr" rtl="0">
                <a:lnSpc>
                  <a:spcPct val="90000"/>
                </a:lnSpc>
                <a:spcBef>
                  <a:spcPts val="0"/>
                </a:spcBef>
                <a:spcAft>
                  <a:spcPts val="0"/>
                </a:spcAft>
                <a:buSzPct val="25000"/>
                <a:buNone/>
              </a:pPr>
              <a:r>
                <a:rPr lang="en-IN" sz="1000" b="1">
                  <a:solidFill>
                    <a:schemeClr val="dk1"/>
                  </a:solidFill>
                  <a:latin typeface="Century Gothic"/>
                  <a:ea typeface="Century Gothic"/>
                  <a:cs typeface="Century Gothic"/>
                  <a:sym typeface="Century Gothic"/>
                </a:rPr>
                <a:t>ACT</a:t>
              </a:r>
            </a:p>
          </p:txBody>
        </p:sp>
        <p:sp>
          <p:nvSpPr>
            <p:cNvPr id="343" name="Shape 343"/>
            <p:cNvSpPr/>
            <p:nvPr/>
          </p:nvSpPr>
          <p:spPr>
            <a:xfrm>
              <a:off x="1952653" y="592366"/>
              <a:ext cx="1711314" cy="2415599"/>
            </a:xfrm>
            <a:prstGeom prst="rect">
              <a:avLst/>
            </a:prstGeom>
            <a:solidFill>
              <a:schemeClr val="lt1">
                <a:alpha val="89803"/>
              </a:schemeClr>
            </a:solidFill>
            <a:ln w="25400" cap="flat" cmpd="sng">
              <a:solidFill>
                <a:srgbClr val="A5A5A5">
                  <a:alpha val="89803"/>
                </a:srgbClr>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44" name="Shape 344"/>
            <p:cNvSpPr txBox="1"/>
            <p:nvPr/>
          </p:nvSpPr>
          <p:spPr>
            <a:xfrm>
              <a:off x="1952653" y="592366"/>
              <a:ext cx="1711314" cy="2415599"/>
            </a:xfrm>
            <a:prstGeom prst="rect">
              <a:avLst/>
            </a:prstGeom>
            <a:noFill/>
            <a:ln>
              <a:noFill/>
            </a:ln>
          </p:spPr>
          <p:txBody>
            <a:bodyPr wrap="square" lIns="53325" tIns="53325" rIns="71100" bIns="80000" anchor="t" anchorCtr="0">
              <a:noAutofit/>
            </a:bodyPr>
            <a:lstStyle/>
            <a:p>
              <a:pPr marL="182880" marR="0" lvl="1" indent="-182880" algn="l" rtl="0">
                <a:lnSpc>
                  <a:spcPct val="90000"/>
                </a:lnSpc>
                <a:spcBef>
                  <a:spcPts val="0"/>
                </a:spcBef>
                <a:spcAft>
                  <a:spcPts val="0"/>
                </a:spcAft>
                <a:buClr>
                  <a:schemeClr val="dk1"/>
                </a:buClr>
                <a:buSzPct val="100000"/>
                <a:buFont typeface="Century Gothic"/>
                <a:buChar char="•"/>
              </a:pPr>
              <a:r>
                <a:rPr lang="en-IN" sz="1000" b="0" i="0" u="none" strike="noStrike" cap="none">
                  <a:solidFill>
                    <a:schemeClr val="dk1"/>
                  </a:solidFill>
                  <a:latin typeface="Century Gothic"/>
                  <a:ea typeface="Century Gothic"/>
                  <a:cs typeface="Century Gothic"/>
                  <a:sym typeface="Century Gothic"/>
                </a:rPr>
                <a:t>The Semiconductor Integrated Circuits Layout-Design Act (SICLDA), 2000 deals with ‘layout design’ used in semiconductor integrated circuit and are a form of intellectual property</a:t>
              </a:r>
              <a:br>
                <a:rPr lang="en-IN" sz="1000" b="0" i="0" u="none" strike="noStrike" cap="none">
                  <a:solidFill>
                    <a:schemeClr val="dk1"/>
                  </a:solidFill>
                  <a:latin typeface="Century Gothic"/>
                  <a:ea typeface="Century Gothic"/>
                  <a:cs typeface="Century Gothic"/>
                  <a:sym typeface="Century Gothic"/>
                </a:rPr>
              </a:br>
              <a:r>
                <a:rPr lang="en-IN" sz="1000" b="0" i="0" u="none" strike="noStrike" cap="none">
                  <a:solidFill>
                    <a:schemeClr val="dk1"/>
                  </a:solidFill>
                  <a:latin typeface="Century Gothic"/>
                  <a:ea typeface="Century Gothic"/>
                  <a:cs typeface="Century Gothic"/>
                  <a:sym typeface="Century Gothic"/>
                </a:rPr>
                <a:t> </a:t>
              </a:r>
            </a:p>
            <a:p>
              <a:pPr marL="182880" marR="0" lvl="1" indent="-182880" algn="l" rtl="0">
                <a:lnSpc>
                  <a:spcPct val="90000"/>
                </a:lnSpc>
                <a:spcBef>
                  <a:spcPts val="150"/>
                </a:spcBef>
                <a:spcAft>
                  <a:spcPts val="0"/>
                </a:spcAft>
                <a:buClr>
                  <a:schemeClr val="dk1"/>
                </a:buClr>
                <a:buSzPct val="100000"/>
                <a:buFont typeface="Century Gothic"/>
                <a:buChar char="•"/>
              </a:pPr>
              <a:r>
                <a:rPr lang="en-IN" sz="1000" b="0" i="0" u="none" strike="noStrike" cap="none">
                  <a:solidFill>
                    <a:schemeClr val="dk1"/>
                  </a:solidFill>
                  <a:latin typeface="Century Gothic"/>
                  <a:ea typeface="Century Gothic"/>
                  <a:cs typeface="Century Gothic"/>
                  <a:sym typeface="Century Gothic"/>
                </a:rPr>
                <a:t>The Act provides protection for a period of 10 years</a:t>
              </a:r>
            </a:p>
          </p:txBody>
        </p:sp>
        <p:sp>
          <p:nvSpPr>
            <p:cNvPr id="345" name="Shape 345"/>
            <p:cNvSpPr/>
            <p:nvPr/>
          </p:nvSpPr>
          <p:spPr>
            <a:xfrm>
              <a:off x="3903553" y="16366"/>
              <a:ext cx="1711314" cy="576000"/>
            </a:xfrm>
            <a:prstGeom prst="rect">
              <a:avLst/>
            </a:prstGeom>
            <a:solidFill>
              <a:srgbClr val="73FEFF"/>
            </a:solidFill>
            <a:ln w="25400" cap="flat" cmpd="sng">
              <a:solidFill>
                <a:srgbClr val="7A96D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46" name="Shape 346"/>
            <p:cNvSpPr txBox="1"/>
            <p:nvPr/>
          </p:nvSpPr>
          <p:spPr>
            <a:xfrm>
              <a:off x="3903553" y="16366"/>
              <a:ext cx="1711314" cy="576000"/>
            </a:xfrm>
            <a:prstGeom prst="rect">
              <a:avLst/>
            </a:prstGeom>
            <a:noFill/>
            <a:ln>
              <a:noFill/>
            </a:ln>
          </p:spPr>
          <p:txBody>
            <a:bodyPr wrap="square" lIns="71100" tIns="40625" rIns="71100" bIns="40625" anchor="ctr" anchorCtr="0">
              <a:noAutofit/>
            </a:bodyPr>
            <a:lstStyle/>
            <a:p>
              <a:pPr marL="0" marR="0" lvl="0" indent="0" algn="ctr" rtl="0">
                <a:lnSpc>
                  <a:spcPct val="90000"/>
                </a:lnSpc>
                <a:spcBef>
                  <a:spcPts val="0"/>
                </a:spcBef>
                <a:spcAft>
                  <a:spcPts val="0"/>
                </a:spcAft>
                <a:buSzPct val="25000"/>
                <a:buNone/>
              </a:pPr>
              <a:r>
                <a:rPr lang="en-IN" sz="1000" b="1">
                  <a:solidFill>
                    <a:schemeClr val="dk1"/>
                  </a:solidFill>
                  <a:latin typeface="Century Gothic"/>
                  <a:ea typeface="Century Gothic"/>
                  <a:cs typeface="Century Gothic"/>
                  <a:sym typeface="Century Gothic"/>
                </a:rPr>
                <a:t>CRITERIA FOR REGISTERATION</a:t>
              </a:r>
            </a:p>
          </p:txBody>
        </p:sp>
        <p:sp>
          <p:nvSpPr>
            <p:cNvPr id="347" name="Shape 347"/>
            <p:cNvSpPr/>
            <p:nvPr/>
          </p:nvSpPr>
          <p:spPr>
            <a:xfrm>
              <a:off x="3903553" y="592366"/>
              <a:ext cx="1711314" cy="2415599"/>
            </a:xfrm>
            <a:prstGeom prst="rect">
              <a:avLst/>
            </a:prstGeom>
            <a:solidFill>
              <a:schemeClr val="lt1">
                <a:alpha val="89803"/>
              </a:schemeClr>
            </a:solidFill>
            <a:ln w="25400" cap="flat" cmpd="sng">
              <a:solidFill>
                <a:srgbClr val="A5A5A5">
                  <a:alpha val="89803"/>
                </a:srgbClr>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48" name="Shape 348"/>
            <p:cNvSpPr txBox="1"/>
            <p:nvPr/>
          </p:nvSpPr>
          <p:spPr>
            <a:xfrm>
              <a:off x="3903553" y="592366"/>
              <a:ext cx="1711314" cy="2415599"/>
            </a:xfrm>
            <a:prstGeom prst="rect">
              <a:avLst/>
            </a:prstGeom>
            <a:noFill/>
            <a:ln>
              <a:noFill/>
            </a:ln>
          </p:spPr>
          <p:txBody>
            <a:bodyPr wrap="square" lIns="53325" tIns="53325" rIns="71100" bIns="80000" anchor="t" anchorCtr="0">
              <a:noAutofit/>
            </a:bodyPr>
            <a:lstStyle/>
            <a:p>
              <a:pPr marL="182880" marR="0" lvl="1" indent="-182880" algn="l" rtl="0">
                <a:lnSpc>
                  <a:spcPct val="90000"/>
                </a:lnSpc>
                <a:spcBef>
                  <a:spcPts val="0"/>
                </a:spcBef>
                <a:spcAft>
                  <a:spcPts val="0"/>
                </a:spcAft>
                <a:buClr>
                  <a:schemeClr val="dk1"/>
                </a:buClr>
                <a:buSzPct val="100000"/>
                <a:buFont typeface="Century Gothic"/>
                <a:buChar char="•"/>
              </a:pPr>
              <a:r>
                <a:rPr lang="en-IN" sz="1000" b="0" i="0" u="none" strike="noStrike" cap="none">
                  <a:solidFill>
                    <a:schemeClr val="dk1"/>
                  </a:solidFill>
                  <a:latin typeface="Century Gothic"/>
                  <a:ea typeface="Century Gothic"/>
                  <a:cs typeface="Century Gothic"/>
                  <a:sym typeface="Century Gothic"/>
                </a:rPr>
                <a:t>Should be original</a:t>
              </a:r>
            </a:p>
            <a:p>
              <a:pPr marL="182880" marR="0" lvl="1" indent="-182880" algn="l" rtl="0">
                <a:lnSpc>
                  <a:spcPct val="90000"/>
                </a:lnSpc>
                <a:spcBef>
                  <a:spcPts val="150"/>
                </a:spcBef>
                <a:spcAft>
                  <a:spcPts val="0"/>
                </a:spcAft>
                <a:buClr>
                  <a:schemeClr val="dk1"/>
                </a:buClr>
                <a:buFont typeface="Calibri"/>
                <a:buNone/>
              </a:pPr>
              <a:endParaRPr sz="1000" b="0" i="0" u="none" strike="noStrike" cap="none">
                <a:solidFill>
                  <a:schemeClr val="dk1"/>
                </a:solidFill>
                <a:latin typeface="Century Gothic"/>
                <a:ea typeface="Century Gothic"/>
                <a:cs typeface="Century Gothic"/>
                <a:sym typeface="Century Gothic"/>
              </a:endParaRPr>
            </a:p>
            <a:p>
              <a:pPr marL="182880" marR="0" lvl="1" indent="-182880" algn="l" rtl="0">
                <a:lnSpc>
                  <a:spcPct val="90000"/>
                </a:lnSpc>
                <a:spcBef>
                  <a:spcPts val="150"/>
                </a:spcBef>
                <a:spcAft>
                  <a:spcPts val="0"/>
                </a:spcAft>
                <a:buClr>
                  <a:schemeClr val="dk1"/>
                </a:buClr>
                <a:buSzPct val="100000"/>
                <a:buFont typeface="Century Gothic"/>
                <a:buChar char="•"/>
              </a:pPr>
              <a:r>
                <a:rPr lang="en-IN" sz="1000" b="0" i="0" u="none" strike="noStrike" cap="none">
                  <a:solidFill>
                    <a:schemeClr val="dk1"/>
                  </a:solidFill>
                  <a:latin typeface="Century Gothic"/>
                  <a:ea typeface="Century Gothic"/>
                  <a:cs typeface="Century Gothic"/>
                  <a:sym typeface="Century Gothic"/>
                </a:rPr>
                <a:t>Should be distinctive</a:t>
              </a:r>
            </a:p>
            <a:p>
              <a:pPr marL="114300" marR="0" lvl="1" indent="0" algn="l" rtl="0">
                <a:lnSpc>
                  <a:spcPct val="90000"/>
                </a:lnSpc>
                <a:spcBef>
                  <a:spcPts val="150"/>
                </a:spcBef>
                <a:spcAft>
                  <a:spcPts val="0"/>
                </a:spcAft>
                <a:buClr>
                  <a:schemeClr val="dk1"/>
                </a:buClr>
                <a:buFont typeface="Calibri"/>
                <a:buNone/>
              </a:pPr>
              <a:endParaRPr sz="1000" b="0" i="0" u="none" strike="noStrike" cap="none">
                <a:solidFill>
                  <a:schemeClr val="dk1"/>
                </a:solidFill>
                <a:latin typeface="Century Gothic"/>
                <a:ea typeface="Century Gothic"/>
                <a:cs typeface="Century Gothic"/>
                <a:sym typeface="Century Gothic"/>
              </a:endParaRPr>
            </a:p>
            <a:p>
              <a:pPr marL="182880" marR="0" lvl="1" indent="-182880" algn="l" rtl="0">
                <a:lnSpc>
                  <a:spcPct val="90000"/>
                </a:lnSpc>
                <a:spcBef>
                  <a:spcPts val="150"/>
                </a:spcBef>
                <a:spcAft>
                  <a:spcPts val="0"/>
                </a:spcAft>
                <a:buClr>
                  <a:schemeClr val="dk1"/>
                </a:buClr>
                <a:buSzPct val="100000"/>
                <a:buFont typeface="Century Gothic"/>
                <a:buChar char="•"/>
              </a:pPr>
              <a:r>
                <a:rPr lang="en-IN" sz="1000" b="0" i="0" u="none" strike="noStrike" cap="none">
                  <a:solidFill>
                    <a:schemeClr val="dk1"/>
                  </a:solidFill>
                  <a:latin typeface="Century Gothic"/>
                  <a:ea typeface="Century Gothic"/>
                  <a:cs typeface="Century Gothic"/>
                  <a:sym typeface="Century Gothic"/>
                </a:rPr>
                <a:t>Should be capable of distinguishing from any other layout design</a:t>
              </a:r>
            </a:p>
            <a:p>
              <a:pPr marL="182880" marR="0" lvl="1" indent="-182880" algn="l" rtl="0">
                <a:lnSpc>
                  <a:spcPct val="90000"/>
                </a:lnSpc>
                <a:spcBef>
                  <a:spcPts val="150"/>
                </a:spcBef>
                <a:spcAft>
                  <a:spcPts val="0"/>
                </a:spcAft>
                <a:buClr>
                  <a:schemeClr val="dk1"/>
                </a:buClr>
                <a:buFont typeface="Calibri"/>
                <a:buNone/>
              </a:pPr>
              <a:endParaRPr sz="1000" b="0" i="0" u="none" strike="noStrike" cap="none">
                <a:solidFill>
                  <a:schemeClr val="dk1"/>
                </a:solidFill>
                <a:latin typeface="Century Gothic"/>
                <a:ea typeface="Century Gothic"/>
                <a:cs typeface="Century Gothic"/>
                <a:sym typeface="Century Gothic"/>
              </a:endParaRPr>
            </a:p>
            <a:p>
              <a:pPr marL="182880" marR="0" lvl="1" indent="-182880" algn="l" rtl="0">
                <a:lnSpc>
                  <a:spcPct val="90000"/>
                </a:lnSpc>
                <a:spcBef>
                  <a:spcPts val="150"/>
                </a:spcBef>
                <a:spcAft>
                  <a:spcPts val="0"/>
                </a:spcAft>
                <a:buClr>
                  <a:schemeClr val="dk1"/>
                </a:buClr>
                <a:buSzPct val="100000"/>
                <a:buFont typeface="Century Gothic"/>
                <a:buChar char="•"/>
              </a:pPr>
              <a:r>
                <a:rPr lang="en-IN" sz="1000" b="0" i="0" u="none" strike="noStrike" cap="none">
                  <a:solidFill>
                    <a:schemeClr val="dk1"/>
                  </a:solidFill>
                  <a:latin typeface="Century Gothic"/>
                  <a:ea typeface="Century Gothic"/>
                  <a:cs typeface="Century Gothic"/>
                  <a:sym typeface="Century Gothic"/>
                </a:rPr>
                <a:t>Should not have been commercially exploited anywhere in India or in a convention country</a:t>
              </a:r>
            </a:p>
          </p:txBody>
        </p:sp>
      </p:grpSp>
    </p:spTree>
    <p:extLst>
      <p:ext uri="{BB962C8B-B14F-4D97-AF65-F5344CB8AC3E}">
        <p14:creationId xmlns:p14="http://schemas.microsoft.com/office/powerpoint/2010/main" val="179055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Design</a:t>
            </a:r>
          </a:p>
        </p:txBody>
      </p:sp>
      <p:grpSp>
        <p:nvGrpSpPr>
          <p:cNvPr id="355" name="Shape 355"/>
          <p:cNvGrpSpPr/>
          <p:nvPr/>
        </p:nvGrpSpPr>
        <p:grpSpPr>
          <a:xfrm>
            <a:off x="2841481" y="2561616"/>
            <a:ext cx="2159999" cy="1799999"/>
            <a:chOff x="2900791" y="3220889"/>
            <a:chExt cx="3331120" cy="2878137"/>
          </a:xfrm>
        </p:grpSpPr>
        <p:sp>
          <p:nvSpPr>
            <p:cNvPr id="356" name="Shape 356"/>
            <p:cNvSpPr/>
            <p:nvPr/>
          </p:nvSpPr>
          <p:spPr>
            <a:xfrm>
              <a:off x="2900791" y="3220889"/>
              <a:ext cx="3331120" cy="2878137"/>
            </a:xfrm>
            <a:prstGeom prst="hexagon">
              <a:avLst>
                <a:gd name="adj" fmla="val 25000"/>
                <a:gd name="vf" fmla="val 115470"/>
              </a:avLst>
            </a:prstGeom>
            <a:solidFill>
              <a:srgbClr val="73FEF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Century Gothic"/>
                <a:ea typeface="Century Gothic"/>
                <a:cs typeface="Century Gothic"/>
                <a:sym typeface="Century Gothic"/>
              </a:endParaRPr>
            </a:p>
          </p:txBody>
        </p:sp>
        <p:sp>
          <p:nvSpPr>
            <p:cNvPr id="357" name="Shape 357"/>
            <p:cNvSpPr txBox="1"/>
            <p:nvPr/>
          </p:nvSpPr>
          <p:spPr>
            <a:xfrm>
              <a:off x="3418228" y="3536471"/>
              <a:ext cx="2296247" cy="2225381"/>
            </a:xfrm>
            <a:prstGeom prst="rect">
              <a:avLst/>
            </a:prstGeom>
            <a:solidFill>
              <a:srgbClr val="73FEFF"/>
            </a:solidFill>
            <a:ln>
              <a:noFill/>
            </a:ln>
          </p:spPr>
          <p:txBody>
            <a:bodyPr wrap="square" lIns="0" tIns="25400" rIns="0" bIns="25400" anchor="ctr" anchorCtr="0">
              <a:noAutofit/>
            </a:bodyPr>
            <a:lstStyle/>
            <a:p>
              <a:pPr marL="0" marR="0" lvl="0" indent="0" algn="ctr" rtl="0">
                <a:spcBef>
                  <a:spcPts val="0"/>
                </a:spcBef>
                <a:spcAft>
                  <a:spcPts val="0"/>
                </a:spcAft>
                <a:buClr>
                  <a:schemeClr val="lt1"/>
                </a:buClr>
                <a:buSzPct val="25000"/>
                <a:buFont typeface="Cambria"/>
                <a:buNone/>
              </a:pPr>
              <a:r>
                <a:rPr lang="en-IN" sz="1000" b="0" i="0" u="none" strike="noStrike" cap="none">
                  <a:solidFill>
                    <a:schemeClr val="dk1"/>
                  </a:solidFill>
                  <a:latin typeface="Century Gothic"/>
                  <a:ea typeface="Century Gothic"/>
                  <a:cs typeface="Century Gothic"/>
                  <a:sym typeface="Century Gothic"/>
                </a:rPr>
                <a:t>Design is  a shape, pattern, arrangement of lines or color combination which is ornamental in nature that is applied to any article </a:t>
              </a:r>
            </a:p>
          </p:txBody>
        </p:sp>
      </p:grpSp>
      <p:sp>
        <p:nvSpPr>
          <p:cNvPr id="358" name="Shape 358"/>
          <p:cNvSpPr/>
          <p:nvPr/>
        </p:nvSpPr>
        <p:spPr>
          <a:xfrm>
            <a:off x="742518" y="995515"/>
            <a:ext cx="2519999" cy="2160000"/>
          </a:xfrm>
          <a:prstGeom prst="hexagon">
            <a:avLst>
              <a:gd name="adj" fmla="val 25000"/>
              <a:gd name="vf" fmla="val 115470"/>
            </a:avLst>
          </a:prstGeom>
          <a:blipFill rotWithShape="1">
            <a:blip r:embed="rId3">
              <a:alphaModFix/>
            </a:blip>
            <a:stretch>
              <a:fillRect l="-6995" r="-6995"/>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IN" sz="1000" b="0" i="0" u="none" strike="noStrike" cap="none">
                <a:solidFill>
                  <a:srgbClr val="000000"/>
                </a:solidFill>
                <a:latin typeface="Century Gothic"/>
                <a:ea typeface="Century Gothic"/>
                <a:cs typeface="Century Gothic"/>
                <a:sym typeface="Century Gothic"/>
              </a:rPr>
              <a:t>a</a:t>
            </a:r>
          </a:p>
        </p:txBody>
      </p:sp>
      <p:grpSp>
        <p:nvGrpSpPr>
          <p:cNvPr id="359" name="Shape 359"/>
          <p:cNvGrpSpPr/>
          <p:nvPr/>
        </p:nvGrpSpPr>
        <p:grpSpPr>
          <a:xfrm>
            <a:off x="4548754" y="1275605"/>
            <a:ext cx="2160000" cy="1799999"/>
            <a:chOff x="5618432" y="1771700"/>
            <a:chExt cx="3447593" cy="2877460"/>
          </a:xfrm>
        </p:grpSpPr>
        <p:sp>
          <p:nvSpPr>
            <p:cNvPr id="360" name="Shape 360"/>
            <p:cNvSpPr/>
            <p:nvPr/>
          </p:nvSpPr>
          <p:spPr>
            <a:xfrm>
              <a:off x="5618432" y="1771700"/>
              <a:ext cx="3447593" cy="2877460"/>
            </a:xfrm>
            <a:prstGeom prst="hexagon">
              <a:avLst>
                <a:gd name="adj" fmla="val 25000"/>
                <a:gd name="vf" fmla="val 115470"/>
              </a:avLst>
            </a:prstGeom>
            <a:solidFill>
              <a:srgbClr val="F5770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Century Gothic"/>
                <a:ea typeface="Century Gothic"/>
                <a:cs typeface="Century Gothic"/>
                <a:sym typeface="Century Gothic"/>
              </a:endParaRPr>
            </a:p>
          </p:txBody>
        </p:sp>
        <p:sp>
          <p:nvSpPr>
            <p:cNvPr id="361" name="Shape 361"/>
            <p:cNvSpPr txBox="1"/>
            <p:nvPr/>
          </p:nvSpPr>
          <p:spPr>
            <a:xfrm>
              <a:off x="6196592" y="2273350"/>
              <a:ext cx="2275671" cy="1957013"/>
            </a:xfrm>
            <a:prstGeom prst="rect">
              <a:avLst/>
            </a:prstGeom>
            <a:solidFill>
              <a:srgbClr val="F5770F"/>
            </a:solidFill>
            <a:ln>
              <a:noFill/>
            </a:ln>
          </p:spPr>
          <p:txBody>
            <a:bodyPr wrap="square" lIns="0" tIns="25400" rIns="0" bIns="25400" anchor="ctr" anchorCtr="0">
              <a:noAutofit/>
            </a:bodyPr>
            <a:lstStyle/>
            <a:p>
              <a:pPr marL="0" marR="0" lvl="0" indent="0" algn="ctr" rtl="0">
                <a:spcBef>
                  <a:spcPts val="0"/>
                </a:spcBef>
                <a:spcAft>
                  <a:spcPts val="0"/>
                </a:spcAft>
                <a:buClr>
                  <a:schemeClr val="lt1"/>
                </a:buClr>
                <a:buSzPct val="25000"/>
                <a:buFont typeface="Cambria"/>
                <a:buNone/>
              </a:pPr>
              <a:r>
                <a:rPr lang="en-IN" sz="1000" b="0" i="0" u="none" strike="noStrike" cap="none">
                  <a:solidFill>
                    <a:schemeClr val="dk1"/>
                  </a:solidFill>
                  <a:latin typeface="Century Gothic"/>
                  <a:ea typeface="Century Gothic"/>
                  <a:cs typeface="Century Gothic"/>
                  <a:sym typeface="Century Gothic"/>
                </a:rPr>
                <a:t>Design should be applied or applicable to any article by an industrial process</a:t>
              </a:r>
            </a:p>
            <a:p>
              <a:pPr marL="0" marR="0" lvl="0" indent="0" algn="ctr" rtl="0">
                <a:spcBef>
                  <a:spcPts val="0"/>
                </a:spcBef>
                <a:spcAft>
                  <a:spcPts val="0"/>
                </a:spcAft>
                <a:buClr>
                  <a:schemeClr val="lt1"/>
                </a:buClr>
                <a:buFont typeface="Cambria"/>
                <a:buNone/>
              </a:pPr>
              <a:endParaRPr sz="1000" b="0" i="0" u="none" strike="noStrike" cap="none">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ct val="25000"/>
                <a:buFont typeface="Cambria"/>
                <a:buNone/>
              </a:pPr>
              <a:r>
                <a:rPr lang="en-IN" sz="1000" b="0" i="0" u="none" strike="noStrike" cap="none">
                  <a:solidFill>
                    <a:schemeClr val="dk1"/>
                  </a:solidFill>
                  <a:latin typeface="Century Gothic"/>
                  <a:ea typeface="Century Gothic"/>
                  <a:cs typeface="Century Gothic"/>
                  <a:sym typeface="Century Gothic"/>
                </a:rPr>
                <a:t>It is registered for </a:t>
              </a:r>
              <a:br>
                <a:rPr lang="en-IN" sz="1000" b="0" i="0" u="none" strike="noStrike" cap="none">
                  <a:solidFill>
                    <a:schemeClr val="dk1"/>
                  </a:solidFill>
                  <a:latin typeface="Century Gothic"/>
                  <a:ea typeface="Century Gothic"/>
                  <a:cs typeface="Century Gothic"/>
                  <a:sym typeface="Century Gothic"/>
                </a:rPr>
              </a:br>
              <a:r>
                <a:rPr lang="en-IN" sz="1000" b="0" i="0" u="none" strike="noStrike" cap="none">
                  <a:solidFill>
                    <a:schemeClr val="dk1"/>
                  </a:solidFill>
                  <a:latin typeface="Century Gothic"/>
                  <a:ea typeface="Century Gothic"/>
                  <a:cs typeface="Century Gothic"/>
                  <a:sym typeface="Century Gothic"/>
                </a:rPr>
                <a:t>10 years (can extend </a:t>
              </a:r>
              <a:r>
                <a:rPr lang="en-IN" sz="1000">
                  <a:solidFill>
                    <a:schemeClr val="dk1"/>
                  </a:solidFill>
                  <a:latin typeface="Century Gothic"/>
                  <a:ea typeface="Century Gothic"/>
                  <a:cs typeface="Century Gothic"/>
                  <a:sym typeface="Century Gothic"/>
                </a:rPr>
                <a:t>by</a:t>
              </a:r>
              <a:r>
                <a:rPr lang="en-IN" sz="1000" b="0" i="0" u="none" strike="noStrike" cap="none">
                  <a:solidFill>
                    <a:schemeClr val="dk1"/>
                  </a:solidFill>
                  <a:latin typeface="Century Gothic"/>
                  <a:ea typeface="Century Gothic"/>
                  <a:cs typeface="Century Gothic"/>
                  <a:sym typeface="Century Gothic"/>
                </a:rPr>
                <a:t> 5 years) </a:t>
              </a:r>
            </a:p>
          </p:txBody>
        </p:sp>
      </p:grpSp>
      <p:sp>
        <p:nvSpPr>
          <p:cNvPr id="362" name="Shape 362"/>
          <p:cNvSpPr/>
          <p:nvPr/>
        </p:nvSpPr>
        <p:spPr>
          <a:xfrm>
            <a:off x="6305817" y="2427653"/>
            <a:ext cx="2519999" cy="2160000"/>
          </a:xfrm>
          <a:prstGeom prst="hexagon">
            <a:avLst>
              <a:gd name="adj" fmla="val 25000"/>
              <a:gd name="vf" fmla="val 115470"/>
            </a:avLst>
          </a:prstGeom>
          <a:blipFill rotWithShape="1">
            <a:blip r:embed="rId4">
              <a:alphaModFix/>
            </a:blip>
            <a:stretch>
              <a:fillRect l="-14996" r="-14993"/>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par>
                                <p:cTn id="8" presetID="10" presetClass="entr" presetSubtype="0" fill="hold" nodeType="withEffect">
                                  <p:stCondLst>
                                    <p:cond delay="0"/>
                                  </p:stCondLst>
                                  <p:childTnLst>
                                    <p:set>
                                      <p:cBhvr>
                                        <p:cTn id="9" dur="1" fill="hold">
                                          <p:stCondLst>
                                            <p:cond delay="0"/>
                                          </p:stCondLst>
                                        </p:cTn>
                                        <p:tgtEl>
                                          <p:spTgt spid="359"/>
                                        </p:tgtEl>
                                        <p:attrNameLst>
                                          <p:attrName>style.visibility</p:attrName>
                                        </p:attrNameLst>
                                      </p:cBhvr>
                                      <p:to>
                                        <p:strVal val="visible"/>
                                      </p:to>
                                    </p:set>
                                    <p:animEffect transition="in" filter="fade">
                                      <p:cBhvr>
                                        <p:cTn id="10" dur="500"/>
                                        <p:tgtEl>
                                          <p:spTgt spid="359"/>
                                        </p:tgtEl>
                                      </p:cBhvr>
                                    </p:animEffect>
                                  </p:childTnLst>
                                </p:cTn>
                              </p:par>
                              <p:par>
                                <p:cTn id="11" presetID="10" presetClass="entr" presetSubtype="0" fill="hold" nodeType="withEffect">
                                  <p:stCondLst>
                                    <p:cond delay="0"/>
                                  </p:stCondLst>
                                  <p:childTnLst>
                                    <p:set>
                                      <p:cBhvr>
                                        <p:cTn id="12" dur="1" fill="hold">
                                          <p:stCondLst>
                                            <p:cond delay="0"/>
                                          </p:stCondLst>
                                        </p:cTn>
                                        <p:tgtEl>
                                          <p:spTgt spid="358"/>
                                        </p:tgtEl>
                                        <p:attrNameLst>
                                          <p:attrName>style.visibility</p:attrName>
                                        </p:attrNameLst>
                                      </p:cBhvr>
                                      <p:to>
                                        <p:strVal val="visible"/>
                                      </p:to>
                                    </p:set>
                                    <p:animEffect transition="in" filter="fade">
                                      <p:cBhvr>
                                        <p:cTn id="13" dur="500"/>
                                        <p:tgtEl>
                                          <p:spTgt spid="358"/>
                                        </p:tgtEl>
                                      </p:cBhvr>
                                    </p:animEffect>
                                  </p:childTnLst>
                                </p:cTn>
                              </p:par>
                              <p:par>
                                <p:cTn id="14" presetID="10" presetClass="entr" presetSubtype="0" fill="hold" nodeType="withEffect">
                                  <p:stCondLst>
                                    <p:cond delay="0"/>
                                  </p:stCondLst>
                                  <p:childTnLst>
                                    <p:set>
                                      <p:cBhvr>
                                        <p:cTn id="15" dur="1" fill="hold">
                                          <p:stCondLst>
                                            <p:cond delay="0"/>
                                          </p:stCondLst>
                                        </p:cTn>
                                        <p:tgtEl>
                                          <p:spTgt spid="362"/>
                                        </p:tgtEl>
                                        <p:attrNameLst>
                                          <p:attrName>style.visibility</p:attrName>
                                        </p:attrNameLst>
                                      </p:cBhvr>
                                      <p:to>
                                        <p:strVal val="visible"/>
                                      </p:to>
                                    </p:set>
                                    <p:animEffect transition="in" filter="fade">
                                      <p:cBhvr>
                                        <p:cTn id="16"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Essentials of a Design</a:t>
            </a:r>
          </a:p>
        </p:txBody>
      </p:sp>
      <p:grpSp>
        <p:nvGrpSpPr>
          <p:cNvPr id="369" name="Shape 369"/>
          <p:cNvGrpSpPr/>
          <p:nvPr/>
        </p:nvGrpSpPr>
        <p:grpSpPr>
          <a:xfrm>
            <a:off x="904397" y="1203598"/>
            <a:ext cx="7412017" cy="2892004"/>
            <a:chOff x="760381" y="1804991"/>
            <a:chExt cx="10587068" cy="4234827"/>
          </a:xfrm>
        </p:grpSpPr>
        <p:sp>
          <p:nvSpPr>
            <p:cNvPr id="370" name="Shape 370"/>
            <p:cNvSpPr/>
            <p:nvPr/>
          </p:nvSpPr>
          <p:spPr>
            <a:xfrm>
              <a:off x="760381" y="1804991"/>
              <a:ext cx="10587068" cy="4234827"/>
            </a:xfrm>
            <a:custGeom>
              <a:avLst/>
              <a:gdLst/>
              <a:ahLst/>
              <a:cxnLst/>
              <a:rect l="0" t="0" r="0" b="0"/>
              <a:pathLst>
                <a:path w="120000" h="120000" extrusionOk="0">
                  <a:moveTo>
                    <a:pt x="0" y="49999"/>
                  </a:moveTo>
                  <a:lnTo>
                    <a:pt x="23999" y="0"/>
                  </a:lnTo>
                  <a:lnTo>
                    <a:pt x="23999" y="19999"/>
                  </a:lnTo>
                  <a:lnTo>
                    <a:pt x="60000" y="19999"/>
                  </a:lnTo>
                  <a:lnTo>
                    <a:pt x="60000" y="19999"/>
                  </a:lnTo>
                  <a:cubicBezTo>
                    <a:pt x="62071" y="19999"/>
                    <a:pt x="63750" y="22238"/>
                    <a:pt x="63750" y="24999"/>
                  </a:cubicBezTo>
                  <a:cubicBezTo>
                    <a:pt x="63750" y="27761"/>
                    <a:pt x="62071" y="29999"/>
                    <a:pt x="60000" y="30000"/>
                  </a:cubicBezTo>
                  <a:cubicBezTo>
                    <a:pt x="57928" y="30000"/>
                    <a:pt x="56250" y="32238"/>
                    <a:pt x="56250" y="35000"/>
                  </a:cubicBezTo>
                  <a:cubicBezTo>
                    <a:pt x="56250" y="37761"/>
                    <a:pt x="57928" y="40000"/>
                    <a:pt x="60000" y="40000"/>
                  </a:cubicBezTo>
                  <a:lnTo>
                    <a:pt x="96000" y="40000"/>
                  </a:lnTo>
                  <a:lnTo>
                    <a:pt x="96000" y="20000"/>
                  </a:lnTo>
                  <a:lnTo>
                    <a:pt x="120000" y="70000"/>
                  </a:lnTo>
                  <a:lnTo>
                    <a:pt x="96000" y="120000"/>
                  </a:lnTo>
                  <a:lnTo>
                    <a:pt x="96000" y="100000"/>
                  </a:lnTo>
                  <a:lnTo>
                    <a:pt x="60000" y="100000"/>
                  </a:lnTo>
                  <a:cubicBezTo>
                    <a:pt x="57928" y="100000"/>
                    <a:pt x="56250" y="97761"/>
                    <a:pt x="56250" y="95000"/>
                  </a:cubicBezTo>
                  <a:lnTo>
                    <a:pt x="56250" y="79999"/>
                  </a:lnTo>
                  <a:lnTo>
                    <a:pt x="23999" y="79999"/>
                  </a:lnTo>
                  <a:lnTo>
                    <a:pt x="23999" y="99999"/>
                  </a:lnTo>
                  <a:close/>
                </a:path>
                <a:path w="120000" h="120000" fill="darkenLess" extrusionOk="0">
                  <a:moveTo>
                    <a:pt x="63750" y="24999"/>
                  </a:moveTo>
                  <a:cubicBezTo>
                    <a:pt x="63750" y="27761"/>
                    <a:pt x="62071" y="30000"/>
                    <a:pt x="60000" y="30000"/>
                  </a:cubicBezTo>
                  <a:cubicBezTo>
                    <a:pt x="57928" y="30000"/>
                    <a:pt x="56250" y="32238"/>
                    <a:pt x="56250" y="35000"/>
                  </a:cubicBezTo>
                  <a:cubicBezTo>
                    <a:pt x="56250" y="37761"/>
                    <a:pt x="57928" y="40000"/>
                    <a:pt x="60000" y="40000"/>
                  </a:cubicBezTo>
                  <a:lnTo>
                    <a:pt x="63750" y="40000"/>
                  </a:lnTo>
                  <a:close/>
                </a:path>
                <a:path w="120000" h="120000" fill="none" extrusionOk="0">
                  <a:moveTo>
                    <a:pt x="0" y="49999"/>
                  </a:moveTo>
                  <a:lnTo>
                    <a:pt x="23999" y="0"/>
                  </a:lnTo>
                  <a:lnTo>
                    <a:pt x="23999" y="19999"/>
                  </a:lnTo>
                  <a:lnTo>
                    <a:pt x="60000" y="19999"/>
                  </a:lnTo>
                  <a:lnTo>
                    <a:pt x="60000" y="19999"/>
                  </a:lnTo>
                  <a:cubicBezTo>
                    <a:pt x="62071" y="19999"/>
                    <a:pt x="63750" y="22238"/>
                    <a:pt x="63750" y="24999"/>
                  </a:cubicBezTo>
                  <a:cubicBezTo>
                    <a:pt x="63750" y="27761"/>
                    <a:pt x="62071" y="29999"/>
                    <a:pt x="60000" y="30000"/>
                  </a:cubicBezTo>
                  <a:cubicBezTo>
                    <a:pt x="57928" y="30000"/>
                    <a:pt x="56250" y="32238"/>
                    <a:pt x="56250" y="35000"/>
                  </a:cubicBezTo>
                  <a:cubicBezTo>
                    <a:pt x="56250" y="37761"/>
                    <a:pt x="57928" y="40000"/>
                    <a:pt x="60000" y="40000"/>
                  </a:cubicBezTo>
                  <a:lnTo>
                    <a:pt x="96000" y="40000"/>
                  </a:lnTo>
                  <a:lnTo>
                    <a:pt x="96000" y="20000"/>
                  </a:lnTo>
                  <a:lnTo>
                    <a:pt x="120000" y="70000"/>
                  </a:lnTo>
                  <a:lnTo>
                    <a:pt x="96000" y="120000"/>
                  </a:lnTo>
                  <a:lnTo>
                    <a:pt x="96000" y="100000"/>
                  </a:lnTo>
                  <a:lnTo>
                    <a:pt x="60000" y="100000"/>
                  </a:lnTo>
                  <a:cubicBezTo>
                    <a:pt x="57928" y="100000"/>
                    <a:pt x="56250" y="97761"/>
                    <a:pt x="56250" y="95000"/>
                  </a:cubicBezTo>
                  <a:lnTo>
                    <a:pt x="56250" y="79999"/>
                  </a:lnTo>
                  <a:lnTo>
                    <a:pt x="23999" y="79999"/>
                  </a:lnTo>
                  <a:lnTo>
                    <a:pt x="23999" y="99999"/>
                  </a:lnTo>
                  <a:close/>
                  <a:moveTo>
                    <a:pt x="63750" y="24999"/>
                  </a:moveTo>
                  <a:lnTo>
                    <a:pt x="63750" y="40000"/>
                  </a:lnTo>
                  <a:moveTo>
                    <a:pt x="56250" y="35000"/>
                  </a:moveTo>
                  <a:lnTo>
                    <a:pt x="56250" y="79999"/>
                  </a:lnTo>
                </a:path>
              </a:pathLst>
            </a:custGeom>
            <a:solidFill>
              <a:srgbClr val="7A96D4"/>
            </a:solidFill>
            <a:ln w="25400" cap="flat" cmpd="sng">
              <a:solidFill>
                <a:srgbClr val="7A96D4"/>
              </a:solidFill>
              <a:prstDash val="solid"/>
              <a:round/>
              <a:headEnd type="none" w="med" len="med"/>
              <a:tailEnd type="none" w="med" len="med"/>
            </a:ln>
            <a:effectLst>
              <a:outerShdw blurRad="546100" dist="393700" dir="5400000" algn="t" rotWithShape="0">
                <a:srgbClr val="000000">
                  <a:alpha val="12941"/>
                </a:srgbClr>
              </a:outerShdw>
            </a:effectLst>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371" name="Shape 371"/>
            <p:cNvSpPr txBox="1"/>
            <p:nvPr/>
          </p:nvSpPr>
          <p:spPr>
            <a:xfrm>
              <a:off x="2193468" y="2543091"/>
              <a:ext cx="3390879" cy="1969622"/>
            </a:xfrm>
            <a:prstGeom prst="rect">
              <a:avLst/>
            </a:prstGeom>
            <a:solidFill>
              <a:srgbClr val="7A96D4"/>
            </a:solidFill>
            <a:ln>
              <a:noFill/>
            </a:ln>
          </p:spPr>
          <p:txBody>
            <a:bodyPr wrap="square" lIns="0" tIns="71100" rIns="0" bIns="76200" anchor="ctr" anchorCtr="0">
              <a:noAutofit/>
            </a:bodyPr>
            <a:lstStyle/>
            <a:p>
              <a:pPr marL="457200" marR="0" lvl="0" indent="-457200" algn="l" rtl="0">
                <a:lnSpc>
                  <a:spcPct val="90000"/>
                </a:lnSpc>
                <a:spcBef>
                  <a:spcPts val="0"/>
                </a:spcBef>
                <a:spcAft>
                  <a:spcPts val="0"/>
                </a:spcAft>
                <a:buSzPct val="25000"/>
                <a:buNone/>
              </a:pPr>
              <a:r>
                <a:rPr lang="en-IN" sz="1400" b="0" i="0" u="none" strike="noStrike" cap="none">
                  <a:solidFill>
                    <a:schemeClr val="dk1"/>
                  </a:solidFill>
                  <a:latin typeface="Century Gothic"/>
                  <a:ea typeface="Century Gothic"/>
                  <a:cs typeface="Century Gothic"/>
                  <a:sym typeface="Century Gothic"/>
                </a:rPr>
                <a:t>1.	Eye-catching feature </a:t>
              </a:r>
            </a:p>
            <a:p>
              <a:pPr marL="457200" marR="0" lvl="0" indent="-457200" algn="l" rtl="0">
                <a:lnSpc>
                  <a:spcPct val="90000"/>
                </a:lnSpc>
                <a:spcBef>
                  <a:spcPts val="700"/>
                </a:spcBef>
                <a:spcAft>
                  <a:spcPts val="0"/>
                </a:spcAft>
                <a:buSzPct val="25000"/>
                <a:buNone/>
              </a:pPr>
              <a:r>
                <a:rPr lang="en-IN" sz="1400" b="0" i="0" u="none" strike="noStrike" cap="none">
                  <a:solidFill>
                    <a:schemeClr val="dk1"/>
                  </a:solidFill>
                  <a:latin typeface="Century Gothic"/>
                  <a:ea typeface="Century Gothic"/>
                  <a:cs typeface="Century Gothic"/>
                  <a:sym typeface="Century Gothic"/>
                </a:rPr>
                <a:t>2.	New or original</a:t>
              </a:r>
            </a:p>
            <a:p>
              <a:pPr marL="457200" marR="0" lvl="0" indent="-457200" algn="l" rtl="0">
                <a:lnSpc>
                  <a:spcPct val="90000"/>
                </a:lnSpc>
                <a:spcBef>
                  <a:spcPts val="700"/>
                </a:spcBef>
                <a:spcAft>
                  <a:spcPts val="0"/>
                </a:spcAft>
                <a:buSzPct val="25000"/>
                <a:buNone/>
              </a:pPr>
              <a:r>
                <a:rPr lang="en-IN" sz="1400" b="0" i="0" u="none" strike="noStrike" cap="none">
                  <a:solidFill>
                    <a:schemeClr val="dk1"/>
                  </a:solidFill>
                  <a:latin typeface="Century Gothic"/>
                  <a:ea typeface="Century Gothic"/>
                  <a:cs typeface="Century Gothic"/>
                  <a:sym typeface="Century Gothic"/>
                </a:rPr>
                <a:t>3.	Applicable to any article by an industrial process</a:t>
              </a:r>
            </a:p>
          </p:txBody>
        </p:sp>
        <p:sp>
          <p:nvSpPr>
            <p:cNvPr id="372" name="Shape 372"/>
            <p:cNvSpPr txBox="1"/>
            <p:nvPr/>
          </p:nvSpPr>
          <p:spPr>
            <a:xfrm>
              <a:off x="6075051" y="3387396"/>
              <a:ext cx="3968111" cy="1798319"/>
            </a:xfrm>
            <a:prstGeom prst="rect">
              <a:avLst/>
            </a:prstGeom>
            <a:solidFill>
              <a:srgbClr val="7A96D4"/>
            </a:solidFill>
            <a:ln>
              <a:noFill/>
            </a:ln>
          </p:spPr>
          <p:txBody>
            <a:bodyPr wrap="square" lIns="0" tIns="71100" rIns="0" bIns="76200" anchor="ctr" anchorCtr="0">
              <a:noAutofit/>
            </a:bodyPr>
            <a:lstStyle/>
            <a:p>
              <a:pPr marL="457200" marR="0" lvl="0" indent="-457200" algn="l" rtl="0">
                <a:lnSpc>
                  <a:spcPct val="90000"/>
                </a:lnSpc>
                <a:spcBef>
                  <a:spcPts val="0"/>
                </a:spcBef>
                <a:spcAft>
                  <a:spcPts val="0"/>
                </a:spcAft>
                <a:buSzPct val="25000"/>
                <a:buNone/>
              </a:pPr>
              <a:r>
                <a:rPr lang="en-IN" sz="1400" b="0" i="0" u="none" strike="noStrike" cap="none">
                  <a:solidFill>
                    <a:schemeClr val="dk1"/>
                  </a:solidFill>
                  <a:latin typeface="Century Gothic"/>
                  <a:ea typeface="Century Gothic"/>
                  <a:cs typeface="Century Gothic"/>
                  <a:sym typeface="Century Gothic"/>
                </a:rPr>
                <a:t>4</a:t>
              </a:r>
              <a:r>
                <a:rPr lang="en-IN" sz="1400">
                  <a:solidFill>
                    <a:schemeClr val="dk1"/>
                  </a:solidFill>
                  <a:latin typeface="Century Gothic"/>
                  <a:ea typeface="Century Gothic"/>
                  <a:cs typeface="Century Gothic"/>
                  <a:sym typeface="Century Gothic"/>
                </a:rPr>
                <a:t>.	Should not be functional or useful</a:t>
              </a:r>
            </a:p>
            <a:p>
              <a:pPr marL="457200" marR="0" lvl="0" indent="-457200" algn="l" rtl="0">
                <a:lnSpc>
                  <a:spcPct val="90000"/>
                </a:lnSpc>
                <a:spcBef>
                  <a:spcPts val="700"/>
                </a:spcBef>
                <a:buSzPct val="25000"/>
                <a:buNone/>
              </a:pPr>
              <a:r>
                <a:rPr lang="en-IN" sz="1400">
                  <a:solidFill>
                    <a:schemeClr val="dk1"/>
                  </a:solidFill>
                  <a:latin typeface="Century Gothic"/>
                  <a:ea typeface="Century Gothic"/>
                  <a:cs typeface="Century Gothic"/>
                  <a:sym typeface="Century Gothic"/>
                </a:rPr>
                <a:t>5.	Should not be of artistic nature like painting,  sculptures, etc.  </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dirty="0" smtClean="0">
                <a:latin typeface="Arial"/>
                <a:ea typeface="Arial"/>
                <a:cs typeface="Arial"/>
                <a:sym typeface="Arial"/>
              </a:rPr>
              <a:t>Point out the Industrial Design</a:t>
            </a:r>
            <a:endParaRPr lang="en-IN" sz="2400" b="1" i="0" u="none" strike="noStrike" cap="none" dirty="0">
              <a:solidFill>
                <a:schemeClr val="dk1"/>
              </a:solidFill>
              <a:latin typeface="Arial"/>
              <a:ea typeface="Arial"/>
              <a:cs typeface="Arial"/>
              <a:sym typeface="Arial"/>
            </a:endParaRPr>
          </a:p>
        </p:txBody>
      </p:sp>
      <p:pic>
        <p:nvPicPr>
          <p:cNvPr id="379" name="Shape 379" descr="mona-lisa-74050_1920.jpg"/>
          <p:cNvPicPr preferRelativeResize="0"/>
          <p:nvPr/>
        </p:nvPicPr>
        <p:blipFill rotWithShape="1">
          <a:blip r:embed="rId3">
            <a:alphaModFix/>
          </a:blip>
          <a:srcRect/>
          <a:stretch/>
        </p:blipFill>
        <p:spPr>
          <a:xfrm>
            <a:off x="824416" y="998195"/>
            <a:ext cx="2008256" cy="2797692"/>
          </a:xfrm>
          <a:prstGeom prst="rect">
            <a:avLst/>
          </a:prstGeom>
          <a:noFill/>
          <a:ln>
            <a:noFill/>
          </a:ln>
        </p:spPr>
      </p:pic>
      <p:pic>
        <p:nvPicPr>
          <p:cNvPr id="380" name="Shape 380" descr="sculpture-2013048_1920.jpg"/>
          <p:cNvPicPr preferRelativeResize="0"/>
          <p:nvPr/>
        </p:nvPicPr>
        <p:blipFill rotWithShape="1">
          <a:blip r:embed="rId4">
            <a:alphaModFix/>
          </a:blip>
          <a:srcRect/>
          <a:stretch/>
        </p:blipFill>
        <p:spPr>
          <a:xfrm>
            <a:off x="3104069" y="998194"/>
            <a:ext cx="2396887" cy="1874873"/>
          </a:xfrm>
          <a:prstGeom prst="rect">
            <a:avLst/>
          </a:prstGeom>
          <a:noFill/>
          <a:ln>
            <a:noFill/>
          </a:ln>
        </p:spPr>
      </p:pic>
      <p:pic>
        <p:nvPicPr>
          <p:cNvPr id="381" name="Shape 381" descr="Domino-logo.png"/>
          <p:cNvPicPr preferRelativeResize="0"/>
          <p:nvPr/>
        </p:nvPicPr>
        <p:blipFill rotWithShape="1">
          <a:blip r:embed="rId5">
            <a:alphaModFix/>
          </a:blip>
          <a:srcRect l="23263" t="15847" r="24210" b="17452"/>
          <a:stretch/>
        </p:blipFill>
        <p:spPr>
          <a:xfrm>
            <a:off x="3354296" y="3166457"/>
            <a:ext cx="1896434" cy="1760975"/>
          </a:xfrm>
          <a:prstGeom prst="rect">
            <a:avLst/>
          </a:prstGeom>
          <a:noFill/>
          <a:ln>
            <a:noFill/>
          </a:ln>
        </p:spPr>
      </p:pic>
      <p:grpSp>
        <p:nvGrpSpPr>
          <p:cNvPr id="382" name="Shape 382"/>
          <p:cNvGrpSpPr/>
          <p:nvPr/>
        </p:nvGrpSpPr>
        <p:grpSpPr>
          <a:xfrm>
            <a:off x="824416" y="1078408"/>
            <a:ext cx="457200" cy="458982"/>
            <a:chOff x="4675708" y="5081887"/>
            <a:chExt cx="457200" cy="458982"/>
          </a:xfrm>
        </p:grpSpPr>
        <p:sp>
          <p:nvSpPr>
            <p:cNvPr id="383" name="Shape 383"/>
            <p:cNvSpPr/>
            <p:nvPr/>
          </p:nvSpPr>
          <p:spPr>
            <a:xfrm>
              <a:off x="4675708" y="5083669"/>
              <a:ext cx="457200" cy="457200"/>
            </a:xfrm>
            <a:prstGeom prst="ellipse">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1800">
                  <a:solidFill>
                    <a:schemeClr val="dk1"/>
                  </a:solidFill>
                  <a:latin typeface="Calibri"/>
                  <a:ea typeface="Calibri"/>
                  <a:cs typeface="Calibri"/>
                  <a:sym typeface="Calibri"/>
                </a:rPr>
                <a:t>        </a:t>
              </a:r>
            </a:p>
          </p:txBody>
        </p:sp>
        <p:sp>
          <p:nvSpPr>
            <p:cNvPr id="384" name="Shape 384"/>
            <p:cNvSpPr txBox="1"/>
            <p:nvPr/>
          </p:nvSpPr>
          <p:spPr>
            <a:xfrm>
              <a:off x="4719750" y="5081887"/>
              <a:ext cx="359819" cy="3693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mbria"/>
                <a:buNone/>
              </a:pPr>
              <a:r>
                <a:rPr lang="en-IN" sz="2400" b="0" i="0" u="none" strike="noStrike" cap="none">
                  <a:solidFill>
                    <a:srgbClr val="002060"/>
                  </a:solidFill>
                  <a:latin typeface="Calibri"/>
                  <a:ea typeface="Calibri"/>
                  <a:cs typeface="Calibri"/>
                  <a:sym typeface="Calibri"/>
                </a:rPr>
                <a:t>1 </a:t>
              </a:r>
            </a:p>
          </p:txBody>
        </p:sp>
      </p:grpSp>
      <p:pic>
        <p:nvPicPr>
          <p:cNvPr id="385" name="Shape 385" descr="apple-1757047_1920.jpg"/>
          <p:cNvPicPr preferRelativeResize="0"/>
          <p:nvPr/>
        </p:nvPicPr>
        <p:blipFill rotWithShape="1">
          <a:blip r:embed="rId6">
            <a:alphaModFix/>
          </a:blip>
          <a:srcRect/>
          <a:stretch/>
        </p:blipFill>
        <p:spPr>
          <a:xfrm>
            <a:off x="5940153" y="1178719"/>
            <a:ext cx="2232248" cy="1478323"/>
          </a:xfrm>
          <a:prstGeom prst="rect">
            <a:avLst/>
          </a:prstGeom>
          <a:noFill/>
          <a:ln>
            <a:noFill/>
          </a:ln>
        </p:spPr>
      </p:pic>
      <p:pic>
        <p:nvPicPr>
          <p:cNvPr id="386" name="Shape 386" descr="coca-cola-821512_1920.jpg"/>
          <p:cNvPicPr preferRelativeResize="0"/>
          <p:nvPr/>
        </p:nvPicPr>
        <p:blipFill rotWithShape="1">
          <a:blip r:embed="rId7">
            <a:alphaModFix/>
          </a:blip>
          <a:srcRect r="5984"/>
          <a:stretch/>
        </p:blipFill>
        <p:spPr>
          <a:xfrm>
            <a:off x="5940151" y="2857730"/>
            <a:ext cx="2620742" cy="1730244"/>
          </a:xfrm>
          <a:prstGeom prst="rect">
            <a:avLst/>
          </a:prstGeom>
          <a:noFill/>
          <a:ln>
            <a:noFill/>
          </a:ln>
        </p:spPr>
      </p:pic>
      <p:grpSp>
        <p:nvGrpSpPr>
          <p:cNvPr id="387" name="Shape 387"/>
          <p:cNvGrpSpPr/>
          <p:nvPr/>
        </p:nvGrpSpPr>
        <p:grpSpPr>
          <a:xfrm>
            <a:off x="3178695" y="1078408"/>
            <a:ext cx="457200" cy="458982"/>
            <a:chOff x="4675708" y="5081887"/>
            <a:chExt cx="457200" cy="458982"/>
          </a:xfrm>
        </p:grpSpPr>
        <p:sp>
          <p:nvSpPr>
            <p:cNvPr id="388" name="Shape 388"/>
            <p:cNvSpPr/>
            <p:nvPr/>
          </p:nvSpPr>
          <p:spPr>
            <a:xfrm>
              <a:off x="4675708" y="5083669"/>
              <a:ext cx="457200" cy="457200"/>
            </a:xfrm>
            <a:prstGeom prst="ellipse">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1800">
                  <a:solidFill>
                    <a:schemeClr val="dk1"/>
                  </a:solidFill>
                  <a:latin typeface="Calibri"/>
                  <a:ea typeface="Calibri"/>
                  <a:cs typeface="Calibri"/>
                  <a:sym typeface="Calibri"/>
                </a:rPr>
                <a:t>        </a:t>
              </a:r>
            </a:p>
          </p:txBody>
        </p:sp>
        <p:sp>
          <p:nvSpPr>
            <p:cNvPr id="389" name="Shape 389"/>
            <p:cNvSpPr txBox="1"/>
            <p:nvPr/>
          </p:nvSpPr>
          <p:spPr>
            <a:xfrm>
              <a:off x="4719750" y="5081887"/>
              <a:ext cx="359819" cy="3693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mbria"/>
                <a:buNone/>
              </a:pPr>
              <a:r>
                <a:rPr lang="en-IN" sz="2400" b="0" i="0" u="none" strike="noStrike" cap="none">
                  <a:solidFill>
                    <a:srgbClr val="002060"/>
                  </a:solidFill>
                  <a:latin typeface="Calibri"/>
                  <a:ea typeface="Calibri"/>
                  <a:cs typeface="Calibri"/>
                  <a:sym typeface="Calibri"/>
                </a:rPr>
                <a:t>2 </a:t>
              </a:r>
            </a:p>
          </p:txBody>
        </p:sp>
      </p:grpSp>
      <p:grpSp>
        <p:nvGrpSpPr>
          <p:cNvPr id="390" name="Shape 390"/>
          <p:cNvGrpSpPr/>
          <p:nvPr/>
        </p:nvGrpSpPr>
        <p:grpSpPr>
          <a:xfrm>
            <a:off x="6084167" y="2063587"/>
            <a:ext cx="457200" cy="458982"/>
            <a:chOff x="4675708" y="5081887"/>
            <a:chExt cx="457200" cy="458982"/>
          </a:xfrm>
        </p:grpSpPr>
        <p:sp>
          <p:nvSpPr>
            <p:cNvPr id="391" name="Shape 391"/>
            <p:cNvSpPr/>
            <p:nvPr/>
          </p:nvSpPr>
          <p:spPr>
            <a:xfrm>
              <a:off x="4675708" y="5083669"/>
              <a:ext cx="457200" cy="457200"/>
            </a:xfrm>
            <a:prstGeom prst="ellipse">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1800">
                  <a:solidFill>
                    <a:schemeClr val="dk1"/>
                  </a:solidFill>
                  <a:latin typeface="Calibri"/>
                  <a:ea typeface="Calibri"/>
                  <a:cs typeface="Calibri"/>
                  <a:sym typeface="Calibri"/>
                </a:rPr>
                <a:t>        </a:t>
              </a:r>
            </a:p>
          </p:txBody>
        </p:sp>
        <p:sp>
          <p:nvSpPr>
            <p:cNvPr id="392" name="Shape 392"/>
            <p:cNvSpPr txBox="1"/>
            <p:nvPr/>
          </p:nvSpPr>
          <p:spPr>
            <a:xfrm>
              <a:off x="4719750" y="5081887"/>
              <a:ext cx="359819" cy="3693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mbria"/>
                <a:buNone/>
              </a:pPr>
              <a:r>
                <a:rPr lang="en-IN" sz="2400" b="0" i="0" u="none" strike="noStrike" cap="none">
                  <a:solidFill>
                    <a:srgbClr val="002060"/>
                  </a:solidFill>
                  <a:latin typeface="Calibri"/>
                  <a:ea typeface="Calibri"/>
                  <a:cs typeface="Calibri"/>
                  <a:sym typeface="Calibri"/>
                </a:rPr>
                <a:t>3 </a:t>
              </a:r>
            </a:p>
          </p:txBody>
        </p:sp>
      </p:grpSp>
      <p:grpSp>
        <p:nvGrpSpPr>
          <p:cNvPr id="393" name="Shape 393"/>
          <p:cNvGrpSpPr/>
          <p:nvPr/>
        </p:nvGrpSpPr>
        <p:grpSpPr>
          <a:xfrm>
            <a:off x="6084167" y="4046945"/>
            <a:ext cx="457200" cy="458982"/>
            <a:chOff x="4675708" y="5081887"/>
            <a:chExt cx="457200" cy="458982"/>
          </a:xfrm>
        </p:grpSpPr>
        <p:sp>
          <p:nvSpPr>
            <p:cNvPr id="394" name="Shape 394"/>
            <p:cNvSpPr/>
            <p:nvPr/>
          </p:nvSpPr>
          <p:spPr>
            <a:xfrm>
              <a:off x="4675708" y="5083669"/>
              <a:ext cx="457200" cy="457200"/>
            </a:xfrm>
            <a:prstGeom prst="ellipse">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1800">
                  <a:solidFill>
                    <a:schemeClr val="dk1"/>
                  </a:solidFill>
                  <a:latin typeface="Calibri"/>
                  <a:ea typeface="Calibri"/>
                  <a:cs typeface="Calibri"/>
                  <a:sym typeface="Calibri"/>
                </a:rPr>
                <a:t>        </a:t>
              </a:r>
            </a:p>
          </p:txBody>
        </p:sp>
        <p:sp>
          <p:nvSpPr>
            <p:cNvPr id="395" name="Shape 395"/>
            <p:cNvSpPr txBox="1"/>
            <p:nvPr/>
          </p:nvSpPr>
          <p:spPr>
            <a:xfrm>
              <a:off x="4719750" y="5081887"/>
              <a:ext cx="359819" cy="3693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mbria"/>
                <a:buNone/>
              </a:pPr>
              <a:r>
                <a:rPr lang="en-IN" sz="2400" b="0" i="0" u="none" strike="noStrike" cap="none">
                  <a:solidFill>
                    <a:srgbClr val="002060"/>
                  </a:solidFill>
                  <a:latin typeface="Calibri"/>
                  <a:ea typeface="Calibri"/>
                  <a:cs typeface="Calibri"/>
                  <a:sym typeface="Calibri"/>
                </a:rPr>
                <a:t>5 </a:t>
              </a:r>
            </a:p>
          </p:txBody>
        </p:sp>
      </p:grpSp>
      <p:grpSp>
        <p:nvGrpSpPr>
          <p:cNvPr id="396" name="Shape 396"/>
          <p:cNvGrpSpPr/>
          <p:nvPr/>
        </p:nvGrpSpPr>
        <p:grpSpPr>
          <a:xfrm>
            <a:off x="3178695" y="3166457"/>
            <a:ext cx="457200" cy="458982"/>
            <a:chOff x="4675708" y="5081887"/>
            <a:chExt cx="457200" cy="458982"/>
          </a:xfrm>
        </p:grpSpPr>
        <p:sp>
          <p:nvSpPr>
            <p:cNvPr id="397" name="Shape 397"/>
            <p:cNvSpPr/>
            <p:nvPr/>
          </p:nvSpPr>
          <p:spPr>
            <a:xfrm>
              <a:off x="4675708" y="5083669"/>
              <a:ext cx="457200" cy="457200"/>
            </a:xfrm>
            <a:prstGeom prst="ellipse">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1800">
                  <a:solidFill>
                    <a:schemeClr val="dk1"/>
                  </a:solidFill>
                  <a:latin typeface="Calibri"/>
                  <a:ea typeface="Calibri"/>
                  <a:cs typeface="Calibri"/>
                  <a:sym typeface="Calibri"/>
                </a:rPr>
                <a:t>        </a:t>
              </a:r>
            </a:p>
          </p:txBody>
        </p:sp>
        <p:sp>
          <p:nvSpPr>
            <p:cNvPr id="398" name="Shape 398"/>
            <p:cNvSpPr txBox="1"/>
            <p:nvPr/>
          </p:nvSpPr>
          <p:spPr>
            <a:xfrm>
              <a:off x="4719750" y="5081887"/>
              <a:ext cx="359819" cy="3693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mbria"/>
                <a:buNone/>
              </a:pPr>
              <a:r>
                <a:rPr lang="en-IN" sz="2400" b="0" i="0" u="none" strike="noStrike" cap="none">
                  <a:solidFill>
                    <a:srgbClr val="002060"/>
                  </a:solidFill>
                  <a:latin typeface="Calibri"/>
                  <a:ea typeface="Calibri"/>
                  <a:cs typeface="Calibri"/>
                  <a:sym typeface="Calibri"/>
                </a:rPr>
                <a:t>4 </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539552" y="843558"/>
            <a:ext cx="7488831" cy="266429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IN" sz="1600" b="0" i="0" u="none" strike="noStrike" cap="none">
                <a:solidFill>
                  <a:schemeClr val="dk1"/>
                </a:solidFill>
                <a:latin typeface="Century Gothic"/>
                <a:ea typeface="Century Gothic"/>
                <a:cs typeface="Century Gothic"/>
                <a:sym typeface="Century Gothic"/>
              </a:rPr>
              <a:t>This training initiative has been taken by CIPAM (Cell for IPR Promotion and Management), DIPP, Ministry of Commerce &amp; Industry (Government of India) under the National IPR Policy to create public awareness about economic, social and cultural benefits of IPRs among all sections of the society.</a:t>
            </a:r>
          </a:p>
          <a:p>
            <a:pPr marL="0" marR="0" lvl="0" indent="0" algn="l" rtl="0">
              <a:spcBef>
                <a:spcPts val="320"/>
              </a:spcBef>
              <a:spcAft>
                <a:spcPts val="0"/>
              </a:spcAft>
              <a:buClr>
                <a:schemeClr val="dk1"/>
              </a:buClr>
              <a:buSzPct val="25000"/>
              <a:buFont typeface="Arial"/>
              <a:buNone/>
            </a:pPr>
            <a:r>
              <a:rPr lang="en-IN" sz="1600" b="0" i="0" u="none" strike="noStrike" cap="none">
                <a:solidFill>
                  <a:schemeClr val="dk1"/>
                </a:solidFill>
                <a:latin typeface="Century Gothic"/>
                <a:ea typeface="Century Gothic"/>
                <a:cs typeface="Century Gothic"/>
                <a:sym typeface="Century Gothic"/>
              </a:rPr>
              <a:t>CIPAM is thankful to International Trademark Association (INTA) and Jindal Global Law School, Sonipat for their immense support and valuable suggestions.</a:t>
            </a:r>
          </a:p>
          <a:p>
            <a:pPr marL="0" marR="0" lvl="0" indent="0" algn="l" rtl="0">
              <a:spcBef>
                <a:spcPts val="320"/>
              </a:spcBef>
              <a:buClr>
                <a:schemeClr val="dk1"/>
              </a:buClr>
              <a:buSzPct val="25000"/>
              <a:buFont typeface="Arial"/>
              <a:buNone/>
            </a:pPr>
            <a:r>
              <a:rPr lang="en-IN" sz="1600" b="0" i="0" u="none" strike="noStrike" cap="none">
                <a:solidFill>
                  <a:schemeClr val="dk1"/>
                </a:solidFill>
                <a:latin typeface="Century Gothic"/>
                <a:ea typeface="Century Gothic"/>
                <a:cs typeface="Century Gothic"/>
                <a:sym typeface="Century Gothic"/>
              </a:rPr>
              <a:t>Whilst the slide presentation and related text material is attributed to CIPAM, CIPAM does not take any responsibility of the oral representations, statements, and/or any mannerisms of the trainers.</a:t>
            </a:r>
          </a:p>
        </p:txBody>
      </p:sp>
      <p:sp>
        <p:nvSpPr>
          <p:cNvPr id="169" name="Shape 169"/>
          <p:cNvSpPr txBox="1">
            <a:spLocks noGrp="1"/>
          </p:cNvSpPr>
          <p:nvPr>
            <p:ph type="title"/>
          </p:nvPr>
        </p:nvSpPr>
        <p:spPr>
          <a:xfrm>
            <a:off x="539552" y="205979"/>
            <a:ext cx="7992887"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Acknowledgement &amp; Disclaimer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Geographical Indication</a:t>
            </a:r>
          </a:p>
        </p:txBody>
      </p:sp>
      <p:cxnSp>
        <p:nvCxnSpPr>
          <p:cNvPr id="405" name="Shape 405"/>
          <p:cNvCxnSpPr/>
          <p:nvPr/>
        </p:nvCxnSpPr>
        <p:spPr>
          <a:xfrm>
            <a:off x="2666608" y="3545605"/>
            <a:ext cx="4126337" cy="34215"/>
          </a:xfrm>
          <a:prstGeom prst="straightConnector1">
            <a:avLst/>
          </a:prstGeom>
          <a:noFill/>
          <a:ln w="9525" cap="flat" cmpd="sng">
            <a:solidFill>
              <a:srgbClr val="BD4B48"/>
            </a:solidFill>
            <a:prstDash val="solid"/>
            <a:round/>
            <a:headEnd type="none" w="med" len="med"/>
            <a:tailEnd type="none" w="med" len="med"/>
          </a:ln>
        </p:spPr>
      </p:cxnSp>
      <p:cxnSp>
        <p:nvCxnSpPr>
          <p:cNvPr id="406" name="Shape 406"/>
          <p:cNvCxnSpPr/>
          <p:nvPr/>
        </p:nvCxnSpPr>
        <p:spPr>
          <a:xfrm>
            <a:off x="3238691" y="1563598"/>
            <a:ext cx="3554253" cy="0"/>
          </a:xfrm>
          <a:prstGeom prst="straightConnector1">
            <a:avLst/>
          </a:prstGeom>
          <a:noFill/>
          <a:ln w="9525" cap="flat" cmpd="sng">
            <a:solidFill>
              <a:srgbClr val="BD4B48"/>
            </a:solidFill>
            <a:prstDash val="solid"/>
            <a:round/>
            <a:headEnd type="none" w="med" len="med"/>
            <a:tailEnd type="none" w="med" len="med"/>
          </a:ln>
        </p:spPr>
      </p:cxnSp>
      <p:sp>
        <p:nvSpPr>
          <p:cNvPr id="407" name="Shape 407"/>
          <p:cNvSpPr/>
          <p:nvPr/>
        </p:nvSpPr>
        <p:spPr>
          <a:xfrm>
            <a:off x="1098642" y="1203598"/>
            <a:ext cx="2519999" cy="2519999"/>
          </a:xfrm>
          <a:prstGeom prst="ellipse">
            <a:avLst/>
          </a:prstGeom>
          <a:blipFill rotWithShape="1">
            <a:blip r:embed="rId3">
              <a:alphaModFix/>
            </a:blip>
            <a:stretch>
              <a:fillRect l="-24993" r="-24992"/>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08" name="Shape 408"/>
          <p:cNvSpPr/>
          <p:nvPr/>
        </p:nvSpPr>
        <p:spPr>
          <a:xfrm>
            <a:off x="6792945" y="1203598"/>
            <a:ext cx="719999" cy="719999"/>
          </a:xfrm>
          <a:prstGeom prst="ellipse">
            <a:avLst/>
          </a:prstGeom>
          <a:blipFill rotWithShape="1">
            <a:blip r:embed="rId4">
              <a:alphaModFix/>
            </a:blip>
            <a:stretch>
              <a:fillRect l="-24993" r="-24992"/>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09" name="Shape 409"/>
          <p:cNvSpPr txBox="1"/>
          <p:nvPr/>
        </p:nvSpPr>
        <p:spPr>
          <a:xfrm>
            <a:off x="7529064" y="1455625"/>
            <a:ext cx="792892" cy="215943"/>
          </a:xfrm>
          <a:prstGeom prst="rect">
            <a:avLst/>
          </a:prstGeom>
          <a:noFill/>
          <a:ln>
            <a:noFill/>
          </a:ln>
        </p:spPr>
        <p:txBody>
          <a:bodyPr wrap="square" lIns="60950" tIns="0" rIns="60950" bIns="0" anchor="ctr" anchorCtr="0">
            <a:noAutofit/>
          </a:bodyPr>
          <a:lstStyle/>
          <a:p>
            <a:pPr marL="0" marR="0" lvl="0" indent="0" algn="l" rtl="0">
              <a:lnSpc>
                <a:spcPct val="90000"/>
              </a:lnSpc>
              <a:spcBef>
                <a:spcPts val="0"/>
              </a:spcBef>
              <a:spcAft>
                <a:spcPts val="0"/>
              </a:spcAft>
              <a:buClr>
                <a:schemeClr val="dk1"/>
              </a:buClr>
              <a:buSzPct val="25000"/>
              <a:buFont typeface="Cambria"/>
              <a:buNone/>
            </a:pPr>
            <a:r>
              <a:rPr lang="en-IN" sz="1000" b="0" i="0" u="none" strike="noStrike" cap="none">
                <a:solidFill>
                  <a:schemeClr val="dk1"/>
                </a:solidFill>
                <a:latin typeface="Century Gothic"/>
                <a:ea typeface="Century Gothic"/>
                <a:cs typeface="Century Gothic"/>
                <a:sym typeface="Century Gothic"/>
              </a:rPr>
              <a:t>Mysore Silk</a:t>
            </a:r>
          </a:p>
        </p:txBody>
      </p:sp>
      <p:sp>
        <p:nvSpPr>
          <p:cNvPr id="411" name="Shape 411"/>
          <p:cNvSpPr txBox="1"/>
          <p:nvPr/>
        </p:nvSpPr>
        <p:spPr>
          <a:xfrm>
            <a:off x="6574792" y="2396155"/>
            <a:ext cx="1747163" cy="467256"/>
          </a:xfrm>
          <a:prstGeom prst="rect">
            <a:avLst/>
          </a:prstGeom>
          <a:noFill/>
          <a:ln>
            <a:noFill/>
          </a:ln>
        </p:spPr>
        <p:txBody>
          <a:bodyPr wrap="square" lIns="60950" tIns="0" rIns="60950" bIns="0" anchor="ctr" anchorCtr="0">
            <a:noAutofit/>
          </a:bodyPr>
          <a:lstStyle/>
          <a:p>
            <a:pPr marL="0" marR="0" lvl="0" indent="0" algn="l" rtl="0">
              <a:lnSpc>
                <a:spcPct val="90000"/>
              </a:lnSpc>
              <a:spcBef>
                <a:spcPts val="0"/>
              </a:spcBef>
              <a:spcAft>
                <a:spcPts val="0"/>
              </a:spcAft>
              <a:buClr>
                <a:schemeClr val="dk1"/>
              </a:buClr>
              <a:buSzPct val="25000"/>
              <a:buFont typeface="Cambria"/>
              <a:buNone/>
            </a:pPr>
            <a:r>
              <a:rPr lang="en-IN" sz="1000" b="0" i="0" u="none" strike="noStrike" cap="none" dirty="0" err="1" smtClean="0">
                <a:solidFill>
                  <a:schemeClr val="dk1"/>
                </a:solidFill>
                <a:latin typeface="Century Gothic"/>
                <a:ea typeface="Century Gothic"/>
                <a:cs typeface="Century Gothic"/>
                <a:sym typeface="Century Gothic"/>
              </a:rPr>
              <a:t>Rajasthani</a:t>
            </a:r>
            <a:r>
              <a:rPr lang="en-IN" sz="1000" b="0" i="0" u="none" strike="noStrike" cap="none" dirty="0" smtClean="0">
                <a:solidFill>
                  <a:schemeClr val="dk1"/>
                </a:solidFill>
                <a:latin typeface="Century Gothic"/>
                <a:ea typeface="Century Gothic"/>
                <a:cs typeface="Century Gothic"/>
                <a:sym typeface="Century Gothic"/>
              </a:rPr>
              <a:t> </a:t>
            </a:r>
            <a:r>
              <a:rPr lang="en-IN" sz="1000" b="0" i="0" u="none" strike="noStrike" cap="none" dirty="0" err="1" smtClean="0">
                <a:solidFill>
                  <a:schemeClr val="dk1"/>
                </a:solidFill>
                <a:latin typeface="Century Gothic"/>
                <a:ea typeface="Century Gothic"/>
                <a:cs typeface="Century Gothic"/>
                <a:sym typeface="Century Gothic"/>
              </a:rPr>
              <a:t>Kathputlis</a:t>
            </a:r>
            <a:endParaRPr lang="en-IN" sz="1000" b="0" i="0" u="none" strike="noStrike" cap="none" dirty="0">
              <a:solidFill>
                <a:schemeClr val="dk1"/>
              </a:solidFill>
              <a:latin typeface="Century Gothic"/>
              <a:ea typeface="Century Gothic"/>
              <a:cs typeface="Century Gothic"/>
              <a:sym typeface="Century Gothic"/>
            </a:endParaRPr>
          </a:p>
        </p:txBody>
      </p:sp>
      <p:sp>
        <p:nvSpPr>
          <p:cNvPr id="413" name="Shape 413"/>
          <p:cNvSpPr txBox="1"/>
          <p:nvPr/>
        </p:nvSpPr>
        <p:spPr>
          <a:xfrm>
            <a:off x="7395393" y="3469663"/>
            <a:ext cx="1291407" cy="500341"/>
          </a:xfrm>
          <a:prstGeom prst="rect">
            <a:avLst/>
          </a:prstGeom>
          <a:noFill/>
          <a:ln>
            <a:noFill/>
          </a:ln>
        </p:spPr>
        <p:txBody>
          <a:bodyPr wrap="square" lIns="60950" tIns="0" rIns="60950" bIns="0" anchor="ctr" anchorCtr="0">
            <a:noAutofit/>
          </a:bodyPr>
          <a:lstStyle/>
          <a:p>
            <a:pPr marL="0" marR="0" lvl="0" indent="0" algn="l" rtl="0">
              <a:lnSpc>
                <a:spcPct val="90000"/>
              </a:lnSpc>
              <a:spcBef>
                <a:spcPts val="0"/>
              </a:spcBef>
              <a:spcAft>
                <a:spcPts val="0"/>
              </a:spcAft>
              <a:buClr>
                <a:schemeClr val="dk1"/>
              </a:buClr>
              <a:buSzPct val="25000"/>
              <a:buFont typeface="Cambria"/>
              <a:buNone/>
            </a:pPr>
            <a:r>
              <a:rPr lang="en-IN" sz="1000" b="0" i="0" u="none" strike="noStrike" cap="none" dirty="0" smtClean="0">
                <a:solidFill>
                  <a:schemeClr val="tx1"/>
                </a:solidFill>
                <a:latin typeface="Century Gothic"/>
                <a:ea typeface="Century Gothic"/>
                <a:cs typeface="Century Gothic"/>
                <a:sym typeface="Century Gothic"/>
              </a:rPr>
              <a:t>Naga </a:t>
            </a:r>
            <a:r>
              <a:rPr lang="en-IN" sz="1000" b="0" i="0" u="none" strike="noStrike" cap="none" dirty="0" err="1" smtClean="0">
                <a:solidFill>
                  <a:schemeClr val="tx1"/>
                </a:solidFill>
                <a:latin typeface="Century Gothic"/>
                <a:ea typeface="Century Gothic"/>
                <a:cs typeface="Century Gothic"/>
                <a:sym typeface="Century Gothic"/>
              </a:rPr>
              <a:t>Mircha</a:t>
            </a:r>
            <a:endParaRPr lang="en-IN" sz="1000" b="0" i="0" u="none" strike="noStrike" cap="none" dirty="0">
              <a:solidFill>
                <a:schemeClr val="tx1"/>
              </a:solidFill>
              <a:latin typeface="Century Gothic"/>
              <a:ea typeface="Century Gothic"/>
              <a:cs typeface="Century Gothic"/>
              <a:sym typeface="Century Gothic"/>
            </a:endParaRPr>
          </a:p>
        </p:txBody>
      </p:sp>
      <p:sp>
        <p:nvSpPr>
          <p:cNvPr id="414" name="Shape 414"/>
          <p:cNvSpPr txBox="1"/>
          <p:nvPr/>
        </p:nvSpPr>
        <p:spPr>
          <a:xfrm>
            <a:off x="1386908" y="1800600"/>
            <a:ext cx="1968846" cy="829183"/>
          </a:xfrm>
          <a:prstGeom prst="rect">
            <a:avLst/>
          </a:prstGeom>
          <a:noFill/>
          <a:ln>
            <a:noFill/>
          </a:ln>
        </p:spPr>
        <p:txBody>
          <a:bodyPr wrap="square" lIns="91425" tIns="45700" rIns="91425" bIns="45700" anchor="t" anchorCtr="0">
            <a:noAutofit/>
          </a:bodyPr>
          <a:lstStyle/>
          <a:p>
            <a:pPr marL="0" marR="0" lvl="0" indent="0" algn="ctr" rtl="0">
              <a:lnSpc>
                <a:spcPct val="120000"/>
              </a:lnSpc>
              <a:spcBef>
                <a:spcPts val="0"/>
              </a:spcBef>
              <a:spcAft>
                <a:spcPts val="0"/>
              </a:spcAft>
              <a:buClr>
                <a:srgbClr val="FFFFFF"/>
              </a:buClr>
              <a:buSzPct val="25000"/>
              <a:buFont typeface="Cambria"/>
              <a:buNone/>
            </a:pPr>
            <a:r>
              <a:rPr lang="en-IN" sz="1050" b="1" i="0" u="none" strike="noStrike" cap="none">
                <a:solidFill>
                  <a:schemeClr val="lt1"/>
                </a:solidFill>
                <a:latin typeface="Century Gothic"/>
                <a:ea typeface="Century Gothic"/>
                <a:cs typeface="Century Gothic"/>
                <a:sym typeface="Century Gothic"/>
              </a:rPr>
              <a:t>GI is a sign used on products that have a specific</a:t>
            </a:r>
          </a:p>
          <a:p>
            <a:pPr marL="0" marR="0" lvl="0" indent="0" algn="ctr" rtl="0">
              <a:lnSpc>
                <a:spcPct val="120000"/>
              </a:lnSpc>
              <a:spcBef>
                <a:spcPts val="0"/>
              </a:spcBef>
              <a:spcAft>
                <a:spcPts val="0"/>
              </a:spcAft>
              <a:buClr>
                <a:srgbClr val="FFFFFF"/>
              </a:buClr>
              <a:buSzPct val="25000"/>
              <a:buFont typeface="Cambria"/>
              <a:buNone/>
            </a:pPr>
            <a:r>
              <a:rPr lang="en-IN" sz="1050" b="1" i="0" u="none" strike="noStrike" cap="none">
                <a:solidFill>
                  <a:schemeClr val="lt1"/>
                </a:solidFill>
                <a:latin typeface="Century Gothic"/>
                <a:ea typeface="Century Gothic"/>
                <a:cs typeface="Century Gothic"/>
                <a:sym typeface="Century Gothic"/>
              </a:rPr>
              <a:t> geographical origin and possess qualities or a reputation that are due to that origin </a:t>
            </a:r>
          </a:p>
          <a:p>
            <a:pPr marL="0" marR="0" lvl="0" indent="0" algn="ctr" rtl="0">
              <a:lnSpc>
                <a:spcPct val="120000"/>
              </a:lnSpc>
              <a:spcBef>
                <a:spcPts val="0"/>
              </a:spcBef>
              <a:spcAft>
                <a:spcPts val="0"/>
              </a:spcAft>
              <a:buClr>
                <a:srgbClr val="000000"/>
              </a:buClr>
              <a:buFont typeface="Arial"/>
              <a:buNone/>
            </a:pPr>
            <a:endParaRPr sz="800" b="1" i="0" u="none" strike="noStrike" cap="none">
              <a:solidFill>
                <a:schemeClr val="lt1"/>
              </a:solidFill>
              <a:latin typeface="Arial"/>
              <a:ea typeface="Arial"/>
              <a:cs typeface="Arial"/>
              <a:sym typeface="Arial"/>
            </a:endParaRPr>
          </a:p>
        </p:txBody>
      </p:sp>
      <p:sp>
        <p:nvSpPr>
          <p:cNvPr id="415" name="Shape 415"/>
          <p:cNvSpPr txBox="1"/>
          <p:nvPr/>
        </p:nvSpPr>
        <p:spPr>
          <a:xfrm>
            <a:off x="1436351" y="3829992"/>
            <a:ext cx="1844581" cy="338554"/>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mbria"/>
              <a:buNone/>
            </a:pPr>
            <a:r>
              <a:rPr lang="en-IN" sz="1000" b="0" i="0" u="none" strike="noStrike" cap="none">
                <a:solidFill>
                  <a:schemeClr val="dk1"/>
                </a:solidFill>
                <a:latin typeface="Arial"/>
                <a:ea typeface="Arial"/>
                <a:cs typeface="Arial"/>
                <a:sym typeface="Arial"/>
              </a:rPr>
              <a:t>Darjeeling Tea</a:t>
            </a:r>
          </a:p>
        </p:txBody>
      </p:sp>
      <p:sp>
        <p:nvSpPr>
          <p:cNvPr id="416" name="Shape 416"/>
          <p:cNvSpPr txBox="1">
            <a:spLocks noGrp="1"/>
          </p:cNvSpPr>
          <p:nvPr>
            <p:ph type="ftr" idx="11"/>
          </p:nvPr>
        </p:nvSpPr>
        <p:spPr>
          <a:xfrm>
            <a:off x="4729776" y="4371950"/>
            <a:ext cx="4114800"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mbria"/>
              <a:buNone/>
            </a:pPr>
            <a:r>
              <a:rPr lang="en-IN" sz="1200" b="0" i="0" u="none" strike="noStrike" cap="none">
                <a:solidFill>
                  <a:srgbClr val="7F7F7F"/>
                </a:solidFill>
                <a:latin typeface="Arial"/>
                <a:ea typeface="Arial"/>
                <a:cs typeface="Arial"/>
                <a:sym typeface="Arial"/>
              </a:rPr>
              <a:t>The Geographical Indications of Goods </a:t>
            </a:r>
            <a:br>
              <a:rPr lang="en-IN" sz="1200" b="0" i="0" u="none" strike="noStrike" cap="none">
                <a:solidFill>
                  <a:srgbClr val="7F7F7F"/>
                </a:solidFill>
                <a:latin typeface="Arial"/>
                <a:ea typeface="Arial"/>
                <a:cs typeface="Arial"/>
                <a:sym typeface="Arial"/>
              </a:rPr>
            </a:br>
            <a:r>
              <a:rPr lang="en-IN" sz="1200" b="0" i="0" u="none" strike="noStrike" cap="none">
                <a:solidFill>
                  <a:srgbClr val="7F7F7F"/>
                </a:solidFill>
                <a:latin typeface="Arial"/>
                <a:ea typeface="Arial"/>
                <a:cs typeface="Arial"/>
                <a:sym typeface="Arial"/>
              </a:rPr>
              <a:t>(Registration &amp; Protection) Act, 1999</a:t>
            </a:r>
          </a:p>
        </p:txBody>
      </p:sp>
      <p:cxnSp>
        <p:nvCxnSpPr>
          <p:cNvPr id="417" name="Shape 417"/>
          <p:cNvCxnSpPr/>
          <p:nvPr/>
        </p:nvCxnSpPr>
        <p:spPr>
          <a:xfrm>
            <a:off x="3618744" y="2629783"/>
            <a:ext cx="2249400" cy="0"/>
          </a:xfrm>
          <a:prstGeom prst="straightConnector1">
            <a:avLst/>
          </a:prstGeom>
          <a:noFill/>
          <a:ln w="9525" cap="flat" cmpd="sng">
            <a:solidFill>
              <a:srgbClr val="BD4B48"/>
            </a:solidFill>
            <a:prstDash val="solid"/>
            <a:round/>
            <a:headEnd type="none" w="med" len="med"/>
            <a:tailEnd type="none" w="med" len="med"/>
          </a:ln>
        </p:spPr>
      </p:cxn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143" y="3329650"/>
            <a:ext cx="764127" cy="738749"/>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446" y="2274695"/>
            <a:ext cx="857346" cy="797443"/>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Essentials of Geographical Indication</a:t>
            </a:r>
          </a:p>
        </p:txBody>
      </p:sp>
      <p:sp>
        <p:nvSpPr>
          <p:cNvPr id="424" name="Shape 424"/>
          <p:cNvSpPr txBox="1"/>
          <p:nvPr/>
        </p:nvSpPr>
        <p:spPr>
          <a:xfrm>
            <a:off x="755575" y="843558"/>
            <a:ext cx="7560839" cy="2376263"/>
          </a:xfrm>
          <a:prstGeom prst="rect">
            <a:avLst/>
          </a:prstGeom>
          <a:noFill/>
          <a:ln>
            <a:noFill/>
          </a:ln>
        </p:spPr>
        <p:txBody>
          <a:bodyPr wrap="square" lIns="91425" tIns="45700" rIns="91425" bIns="45700" anchor="t" anchorCtr="0">
            <a:noAutofit/>
          </a:bodyPr>
          <a:lstStyle/>
          <a:p>
            <a:pPr marL="285750" marR="0" lvl="1" indent="-285750" algn="l" rtl="0">
              <a:spcBef>
                <a:spcPts val="0"/>
              </a:spcBef>
              <a:spcAft>
                <a:spcPts val="0"/>
              </a:spcAft>
              <a:buClr>
                <a:srgbClr val="3F3151"/>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Geographical Indication (GI) is primarily an agricultural, natural or a manufactured product (handicrafts and industrial goods) originating from a definite geographical territory</a:t>
            </a:r>
          </a:p>
          <a:p>
            <a:pPr marL="285750" marR="0" lvl="1" indent="-285750" algn="l" rtl="0">
              <a:spcBef>
                <a:spcPts val="280"/>
              </a:spcBef>
              <a:spcAft>
                <a:spcPts val="0"/>
              </a:spcAft>
              <a:buClr>
                <a:srgbClr val="3F3151"/>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A product is considered to be manufactured in a territory if one of the activities of either the production or of processing or preparation of the goods takes place there</a:t>
            </a:r>
          </a:p>
          <a:p>
            <a:pPr marL="285750" marR="0" lvl="0" indent="-285750" algn="l" rtl="0">
              <a:spcBef>
                <a:spcPts val="280"/>
              </a:spcBef>
              <a:spcAft>
                <a:spcPts val="0"/>
              </a:spcAft>
              <a:buClr>
                <a:srgbClr val="3F3151"/>
              </a:buClr>
              <a:buSzPct val="100000"/>
              <a:buFont typeface="Arial"/>
              <a:buChar char="•"/>
            </a:pPr>
            <a:r>
              <a:rPr lang="en-IN" sz="1400">
                <a:solidFill>
                  <a:schemeClr val="dk1"/>
                </a:solidFill>
                <a:latin typeface="Century Gothic"/>
                <a:ea typeface="Century Gothic"/>
                <a:cs typeface="Century Gothic"/>
                <a:sym typeface="Century Gothic"/>
              </a:rPr>
              <a:t>GI conveys an assurance of quality and distinctiveness which is essentially attributable to the fact of its origin in that defined geographical locality</a:t>
            </a:r>
          </a:p>
          <a:p>
            <a:pPr marL="285750" marR="0" lvl="1" indent="-285750" algn="l" rtl="0">
              <a:spcBef>
                <a:spcPts val="280"/>
              </a:spcBef>
              <a:buClr>
                <a:srgbClr val="3F3151"/>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GI promotes economic prosperity of producers of goods produced in a geographical territory</a:t>
            </a:r>
          </a:p>
        </p:txBody>
      </p:sp>
      <p:pic>
        <p:nvPicPr>
          <p:cNvPr id="425" name="Shape 425"/>
          <p:cNvPicPr preferRelativeResize="0"/>
          <p:nvPr/>
        </p:nvPicPr>
        <p:blipFill rotWithShape="1">
          <a:blip r:embed="rId3">
            <a:alphaModFix/>
          </a:blip>
          <a:srcRect r="37945"/>
          <a:stretch/>
        </p:blipFill>
        <p:spPr>
          <a:xfrm rot="-2090338">
            <a:off x="6688395" y="2761085"/>
            <a:ext cx="2414443" cy="2368726"/>
          </a:xfrm>
          <a:prstGeom prst="ellipse">
            <a:avLst/>
          </a:prstGeom>
          <a:noFill/>
          <a:ln>
            <a:noFill/>
          </a:ln>
        </p:spPr>
      </p:pic>
      <p:pic>
        <p:nvPicPr>
          <p:cNvPr id="426" name="Shape 426"/>
          <p:cNvPicPr preferRelativeResize="0"/>
          <p:nvPr/>
        </p:nvPicPr>
        <p:blipFill rotWithShape="1">
          <a:blip r:embed="rId3">
            <a:alphaModFix amt="0"/>
          </a:blip>
          <a:srcRect r="37945"/>
          <a:stretch/>
        </p:blipFill>
        <p:spPr>
          <a:xfrm>
            <a:off x="6607186" y="4359942"/>
            <a:ext cx="2079613" cy="2040236"/>
          </a:xfrm>
          <a:prstGeom prst="ellipse">
            <a:avLst/>
          </a:prstGeom>
          <a:noFill/>
          <a:ln>
            <a:noFill/>
          </a:ln>
        </p:spPr>
      </p:pic>
      <p:sp>
        <p:nvSpPr>
          <p:cNvPr id="427" name="Shape 427"/>
          <p:cNvSpPr txBox="1"/>
          <p:nvPr/>
        </p:nvSpPr>
        <p:spPr>
          <a:xfrm>
            <a:off x="766122" y="3219822"/>
            <a:ext cx="5904656" cy="1015662"/>
          </a:xfrm>
          <a:prstGeom prst="rect">
            <a:avLst/>
          </a:prstGeom>
          <a:noFill/>
          <a:ln>
            <a:noFill/>
          </a:ln>
        </p:spPr>
        <p:txBody>
          <a:bodyPr wrap="square" lIns="91425" tIns="45700" rIns="91425" bIns="45700" anchor="t" anchorCtr="0">
            <a:noAutofit/>
          </a:bodyPr>
          <a:lstStyle/>
          <a:p>
            <a:pPr marL="285750" marR="0" lvl="1" indent="-285750" algn="l" rtl="0">
              <a:spcBef>
                <a:spcPts val="0"/>
              </a:spcBef>
              <a:buClr>
                <a:schemeClr val="dk1"/>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The registration of a GI is valid for a period of 10 years. It can be renewed from time to time for further period of 10 years each</a:t>
            </a: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Plant Varieties</a:t>
            </a:r>
          </a:p>
        </p:txBody>
      </p:sp>
      <p:sp>
        <p:nvSpPr>
          <p:cNvPr id="434" name="Shape 434"/>
          <p:cNvSpPr txBox="1"/>
          <p:nvPr/>
        </p:nvSpPr>
        <p:spPr>
          <a:xfrm>
            <a:off x="755575" y="843558"/>
            <a:ext cx="7344815" cy="1728191"/>
          </a:xfrm>
          <a:prstGeom prst="rect">
            <a:avLst/>
          </a:prstGeom>
          <a:noFill/>
          <a:ln>
            <a:noFill/>
          </a:ln>
        </p:spPr>
        <p:txBody>
          <a:bodyPr wrap="square" lIns="91425" tIns="45700" rIns="91425" bIns="45700" anchor="t" anchorCtr="0">
            <a:noAutofit/>
          </a:bodyPr>
          <a:lstStyle/>
          <a:p>
            <a:pPr marL="342900" marR="0" lvl="0" indent="-342900" algn="just" rtl="0">
              <a:spcBef>
                <a:spcPts val="0"/>
              </a:spcBef>
              <a:spcAft>
                <a:spcPts val="0"/>
              </a:spcAft>
              <a:buClr>
                <a:schemeClr val="dk1"/>
              </a:buClr>
              <a:buSzPct val="100000"/>
              <a:buFont typeface="Arial"/>
              <a:buChar char="•"/>
            </a:pPr>
            <a:r>
              <a:rPr lang="en-IN" sz="1400">
                <a:solidFill>
                  <a:schemeClr val="dk1"/>
                </a:solidFill>
                <a:latin typeface="Century Gothic"/>
                <a:ea typeface="Century Gothic"/>
                <a:cs typeface="Century Gothic"/>
                <a:sym typeface="Century Gothic"/>
              </a:rPr>
              <a:t>India's Protection of Plant Varieties and Farmers' Rights Act of 2001 is the most far-reaching legislation with regard to establishing rights for farmers to save, use, exchange and sell farm-saved see.</a:t>
            </a:r>
          </a:p>
          <a:p>
            <a:pPr marL="342900" marR="0" lvl="0" indent="-342900" algn="just" rtl="0">
              <a:spcBef>
                <a:spcPts val="280"/>
              </a:spcBef>
              <a:spcAft>
                <a:spcPts val="0"/>
              </a:spcAft>
              <a:buClr>
                <a:schemeClr val="dk1"/>
              </a:buClr>
              <a:buSzPct val="100000"/>
              <a:buFont typeface="Arial"/>
              <a:buChar char="•"/>
            </a:pPr>
            <a:r>
              <a:rPr lang="en-IN" sz="1400" b="1">
                <a:solidFill>
                  <a:schemeClr val="dk1"/>
                </a:solidFill>
                <a:latin typeface="Century Gothic"/>
                <a:ea typeface="Century Gothic"/>
                <a:cs typeface="Century Gothic"/>
                <a:sym typeface="Century Gothic"/>
              </a:rPr>
              <a:t>Such protection is a unique aspect of Indian IP Regime which recognizes the farmer as cultivator, conserver and breeder</a:t>
            </a:r>
          </a:p>
          <a:p>
            <a:pPr marL="342900" marR="0" lvl="0" indent="-342900" algn="just" rtl="0">
              <a:spcBef>
                <a:spcPts val="280"/>
              </a:spcBef>
              <a:buClr>
                <a:schemeClr val="dk1"/>
              </a:buClr>
              <a:buSzPct val="100000"/>
              <a:buFont typeface="Arial"/>
              <a:buChar char="•"/>
            </a:pPr>
            <a:r>
              <a:rPr lang="en-IN" sz="1400">
                <a:solidFill>
                  <a:schemeClr val="dk1"/>
                </a:solidFill>
                <a:latin typeface="Century Gothic"/>
                <a:ea typeface="Century Gothic"/>
                <a:cs typeface="Century Gothic"/>
                <a:sym typeface="Century Gothic"/>
              </a:rPr>
              <a:t>The Protection of Plant Variety and Farmers Right Act, 2001 grants intellectual property rights to farmers and plant breeders who  cultivates or develops any new or extant plant varieties </a:t>
            </a:r>
          </a:p>
        </p:txBody>
      </p:sp>
      <p:pic>
        <p:nvPicPr>
          <p:cNvPr id="435" name="Shape 435"/>
          <p:cNvPicPr preferRelativeResize="0"/>
          <p:nvPr/>
        </p:nvPicPr>
        <p:blipFill rotWithShape="1">
          <a:blip r:embed="rId3">
            <a:alphaModFix/>
          </a:blip>
          <a:srcRect/>
          <a:stretch/>
        </p:blipFill>
        <p:spPr>
          <a:xfrm>
            <a:off x="6211335" y="2859782"/>
            <a:ext cx="2932664" cy="2201026"/>
          </a:xfrm>
          <a:prstGeom prst="rect">
            <a:avLst/>
          </a:prstGeom>
          <a:noFill/>
          <a:ln>
            <a:noFill/>
          </a:ln>
        </p:spPr>
      </p:pic>
      <p:sp>
        <p:nvSpPr>
          <p:cNvPr id="436" name="Shape 436"/>
          <p:cNvSpPr txBox="1"/>
          <p:nvPr/>
        </p:nvSpPr>
        <p:spPr>
          <a:xfrm>
            <a:off x="471054" y="2643758"/>
            <a:ext cx="5740279" cy="1661993"/>
          </a:xfrm>
          <a:prstGeom prst="rect">
            <a:avLst/>
          </a:prstGeom>
          <a:noFill/>
          <a:ln>
            <a:noFill/>
          </a:ln>
        </p:spPr>
        <p:txBody>
          <a:bodyPr wrap="square" lIns="91425" tIns="45700" rIns="91425" bIns="45700" anchor="t" anchorCtr="0">
            <a:noAutofit/>
          </a:bodyPr>
          <a:lstStyle/>
          <a:p>
            <a:pPr marL="571500" marR="0" lvl="1" indent="-292100" algn="just" rtl="0">
              <a:spcBef>
                <a:spcPts val="0"/>
              </a:spcBef>
              <a:buClr>
                <a:schemeClr val="dk1"/>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The Act aims to establish an effective system for the protection of plant varieties and, the rights of the breeders and to encourage the development of new varieties of plants</a:t>
            </a:r>
          </a:p>
          <a:p>
            <a:pPr marL="571500" marR="0" lvl="1" indent="-292100" algn="just" rtl="0">
              <a:spcBef>
                <a:spcPts val="0"/>
              </a:spcBef>
              <a:buClr>
                <a:schemeClr val="dk1"/>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A plant variety should be Novel, Distinct, Uniform and Stable to be registered</a:t>
            </a: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Genetic Resources &amp; Traditional Knowledge</a:t>
            </a:r>
          </a:p>
        </p:txBody>
      </p:sp>
      <p:sp>
        <p:nvSpPr>
          <p:cNvPr id="443" name="Shape 443"/>
          <p:cNvSpPr txBox="1"/>
          <p:nvPr/>
        </p:nvSpPr>
        <p:spPr>
          <a:xfrm>
            <a:off x="755575" y="843558"/>
            <a:ext cx="6916357" cy="3204166"/>
          </a:xfrm>
          <a:prstGeom prst="rect">
            <a:avLst/>
          </a:prstGeom>
          <a:noFill/>
          <a:ln>
            <a:noFill/>
          </a:ln>
        </p:spPr>
        <p:txBody>
          <a:bodyPr wrap="square" lIns="91425" tIns="45700" rIns="91425" bIns="45700" anchor="t" anchorCtr="0">
            <a:noAutofit/>
          </a:bodyPr>
          <a:lstStyle/>
          <a:p>
            <a:pPr marL="285750" lvl="1" indent="-285750" algn="just">
              <a:buClr>
                <a:srgbClr val="3F3151"/>
              </a:buClr>
              <a:buSzPct val="100000"/>
              <a:buFont typeface="Arial"/>
              <a:buChar char="•"/>
            </a:pPr>
            <a:r>
              <a:rPr lang="en-IN" dirty="0">
                <a:solidFill>
                  <a:schemeClr val="dk1"/>
                </a:solidFill>
                <a:latin typeface="Century Gothic"/>
                <a:ea typeface="Century Gothic"/>
                <a:cs typeface="Century Gothic"/>
                <a:sym typeface="Century Gothic"/>
              </a:rPr>
              <a:t>Genetic resources (GRs) refer to genetic material of actual or potential </a:t>
            </a:r>
            <a:r>
              <a:rPr lang="en-IN" dirty="0" smtClean="0">
                <a:solidFill>
                  <a:schemeClr val="dk1"/>
                </a:solidFill>
                <a:latin typeface="Century Gothic"/>
                <a:ea typeface="Century Gothic"/>
                <a:cs typeface="Century Gothic"/>
                <a:sym typeface="Century Gothic"/>
              </a:rPr>
              <a:t>value. </a:t>
            </a:r>
          </a:p>
          <a:p>
            <a:pPr marL="285750" lvl="1" indent="-285750" algn="just">
              <a:buClr>
                <a:srgbClr val="3F3151"/>
              </a:buClr>
              <a:buSzPct val="100000"/>
              <a:buFont typeface="Arial"/>
              <a:buChar char="•"/>
            </a:pPr>
            <a:r>
              <a:rPr lang="en-IN" dirty="0" smtClean="0">
                <a:solidFill>
                  <a:schemeClr val="dk1"/>
                </a:solidFill>
                <a:latin typeface="Century Gothic"/>
                <a:ea typeface="Century Gothic"/>
                <a:cs typeface="Century Gothic"/>
                <a:sym typeface="Century Gothic"/>
              </a:rPr>
              <a:t>Genetic </a:t>
            </a:r>
            <a:r>
              <a:rPr lang="en-IN" dirty="0">
                <a:solidFill>
                  <a:schemeClr val="dk1"/>
                </a:solidFill>
                <a:latin typeface="Century Gothic"/>
                <a:ea typeface="Century Gothic"/>
                <a:cs typeface="Century Gothic"/>
                <a:sym typeface="Century Gothic"/>
              </a:rPr>
              <a:t>material is any material of plant, animal, microbial or other origin containing functional units of heredity. </a:t>
            </a:r>
            <a:endParaRPr lang="en-IN" dirty="0" smtClean="0">
              <a:solidFill>
                <a:schemeClr val="dk1"/>
              </a:solidFill>
              <a:latin typeface="Century Gothic"/>
              <a:ea typeface="Century Gothic"/>
              <a:cs typeface="Century Gothic"/>
              <a:sym typeface="Century Gothic"/>
            </a:endParaRPr>
          </a:p>
          <a:p>
            <a:pPr marL="285750" lvl="1" indent="-285750" algn="just">
              <a:buClr>
                <a:srgbClr val="3F3151"/>
              </a:buClr>
              <a:buSzPct val="100000"/>
              <a:buFont typeface="Arial"/>
              <a:buChar char="•"/>
            </a:pPr>
            <a:r>
              <a:rPr lang="en-IN" dirty="0" smtClean="0">
                <a:solidFill>
                  <a:schemeClr val="dk1"/>
                </a:solidFill>
                <a:latin typeface="Century Gothic"/>
                <a:ea typeface="Century Gothic"/>
                <a:cs typeface="Century Gothic"/>
                <a:sym typeface="Century Gothic"/>
              </a:rPr>
              <a:t>Traditional </a:t>
            </a:r>
            <a:r>
              <a:rPr lang="en-IN" sz="1400" b="0" i="0" u="none" strike="noStrike" cap="none" dirty="0">
                <a:solidFill>
                  <a:schemeClr val="dk1"/>
                </a:solidFill>
                <a:latin typeface="Century Gothic"/>
                <a:ea typeface="Century Gothic"/>
                <a:cs typeface="Century Gothic"/>
                <a:sym typeface="Century Gothic"/>
              </a:rPr>
              <a:t>knowledge means the knowledge, systems, innovations and practices of local communities across the globe. </a:t>
            </a:r>
          </a:p>
          <a:p>
            <a:pPr marL="285750" marR="0" lvl="1" indent="-285750" algn="just" rtl="0">
              <a:spcBef>
                <a:spcPts val="280"/>
              </a:spcBef>
              <a:spcAft>
                <a:spcPts val="0"/>
              </a:spcAft>
              <a:buClr>
                <a:srgbClr val="3F3151"/>
              </a:buClr>
              <a:buSzPct val="100000"/>
              <a:buFont typeface="Arial"/>
              <a:buChar char="•"/>
            </a:pPr>
            <a:r>
              <a:rPr lang="en-IN" sz="1400" b="0" i="0" u="none" strike="noStrike" cap="none" dirty="0">
                <a:solidFill>
                  <a:schemeClr val="dk1"/>
                </a:solidFill>
                <a:latin typeface="Century Gothic"/>
                <a:ea typeface="Century Gothic"/>
                <a:cs typeface="Century Gothic"/>
                <a:sym typeface="Century Gothic"/>
              </a:rPr>
              <a:t>Such wisdom has been developed and accumulated over the years and has been used and passed down through several generations.</a:t>
            </a:r>
          </a:p>
          <a:p>
            <a:pPr marL="285750" marR="0" lvl="1" indent="-285750" algn="just" rtl="0">
              <a:spcBef>
                <a:spcPts val="280"/>
              </a:spcBef>
              <a:buClr>
                <a:srgbClr val="3F3151"/>
              </a:buClr>
              <a:buSzPct val="100000"/>
              <a:buFont typeface="Arial"/>
              <a:buChar char="•"/>
            </a:pPr>
            <a:r>
              <a:rPr lang="en-IN" sz="1400" b="0" i="0" u="none" strike="noStrike" cap="none" dirty="0">
                <a:solidFill>
                  <a:schemeClr val="dk1"/>
                </a:solidFill>
                <a:latin typeface="Century Gothic"/>
                <a:ea typeface="Century Gothic"/>
                <a:cs typeface="Century Gothic"/>
                <a:sym typeface="Century Gothic"/>
              </a:rPr>
              <a:t>The Biological Diversity Act, 2002 was enacted for preservation of biological diversity in India, and provides mechanism for equitable sharing of benefits arising out of the use of traditional biological resources and knowledge.</a:t>
            </a:r>
          </a:p>
        </p:txBody>
      </p:sp>
      <p:grpSp>
        <p:nvGrpSpPr>
          <p:cNvPr id="444" name="Shape 444"/>
          <p:cNvGrpSpPr/>
          <p:nvPr/>
        </p:nvGrpSpPr>
        <p:grpSpPr>
          <a:xfrm>
            <a:off x="5824728" y="2249424"/>
            <a:ext cx="3319273" cy="2747772"/>
            <a:chOff x="5748095" y="1222541"/>
            <a:chExt cx="5644962" cy="3872835"/>
          </a:xfrm>
        </p:grpSpPr>
        <p:sp>
          <p:nvSpPr>
            <p:cNvPr id="445" name="Shape 445"/>
            <p:cNvSpPr/>
            <p:nvPr/>
          </p:nvSpPr>
          <p:spPr>
            <a:xfrm>
              <a:off x="5748095" y="2958855"/>
              <a:ext cx="4228189" cy="2136521"/>
            </a:xfrm>
            <a:prstGeom prst="rect">
              <a:avLst/>
            </a:prstGeom>
            <a:blipFill rotWithShape="1">
              <a:blip r:embed="rId3">
                <a:alphaModFix/>
              </a:blip>
              <a:stretch>
                <a:fillRect l="-5997" r="-5993"/>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447" name="Shape 447"/>
            <p:cNvGrpSpPr/>
            <p:nvPr/>
          </p:nvGrpSpPr>
          <p:grpSpPr>
            <a:xfrm>
              <a:off x="8763414" y="1222541"/>
              <a:ext cx="2629643" cy="2399878"/>
              <a:chOff x="3564083" y="5283256"/>
              <a:chExt cx="1926029" cy="1757743"/>
            </a:xfrm>
          </p:grpSpPr>
          <p:sp>
            <p:nvSpPr>
              <p:cNvPr id="448" name="Shape 448"/>
              <p:cNvSpPr/>
              <p:nvPr/>
            </p:nvSpPr>
            <p:spPr>
              <a:xfrm>
                <a:off x="3564083" y="5283256"/>
                <a:ext cx="1926029" cy="1757743"/>
              </a:xfrm>
              <a:prstGeom prst="ellipse">
                <a:avLst/>
              </a:prstGeom>
              <a:blipFill rotWithShape="1">
                <a:blip r:embed="rId4">
                  <a:alphaModFix/>
                </a:blip>
                <a:stretch>
                  <a:fillRect t="-23995" b="-23995"/>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9" name="Shape 449"/>
              <p:cNvSpPr txBox="1"/>
              <p:nvPr/>
            </p:nvSpPr>
            <p:spPr>
              <a:xfrm>
                <a:off x="3623266" y="6671570"/>
                <a:ext cx="1658320" cy="216025"/>
              </a:xfrm>
              <a:prstGeom prst="rect">
                <a:avLst/>
              </a:prstGeom>
              <a:noFill/>
              <a:ln>
                <a:noFill/>
              </a:ln>
            </p:spPr>
            <p:txBody>
              <a:bodyPr wrap="square" lIns="30475" tIns="30475" rIns="30475" bIns="30475" anchor="t"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600" b="1">
                    <a:solidFill>
                      <a:schemeClr val="lt1"/>
                    </a:solidFill>
                    <a:latin typeface="Arial"/>
                    <a:ea typeface="Arial"/>
                    <a:cs typeface="Arial"/>
                    <a:sym typeface="Arial"/>
                  </a:rPr>
                  <a:t>Ayurveda</a:t>
                </a:r>
              </a:p>
            </p:txBody>
          </p:sp>
        </p:grpSp>
      </p:grpSp>
    </p:spTree>
    <p:extLst>
      <p:ext uri="{BB962C8B-B14F-4D97-AF65-F5344CB8AC3E}">
        <p14:creationId xmlns:p14="http://schemas.microsoft.com/office/powerpoint/2010/main" val="156123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Traditional Knowledge Digital Library</a:t>
            </a:r>
          </a:p>
        </p:txBody>
      </p:sp>
      <p:grpSp>
        <p:nvGrpSpPr>
          <p:cNvPr id="456" name="Shape 456"/>
          <p:cNvGrpSpPr/>
          <p:nvPr/>
        </p:nvGrpSpPr>
        <p:grpSpPr>
          <a:xfrm>
            <a:off x="1043614" y="1275610"/>
            <a:ext cx="7230030" cy="3633343"/>
            <a:chOff x="288038" y="216028"/>
            <a:chExt cx="7230030" cy="3633343"/>
          </a:xfrm>
        </p:grpSpPr>
        <p:sp>
          <p:nvSpPr>
            <p:cNvPr id="457" name="Shape 457"/>
            <p:cNvSpPr/>
            <p:nvPr/>
          </p:nvSpPr>
          <p:spPr>
            <a:xfrm>
              <a:off x="504058" y="360037"/>
              <a:ext cx="2635423" cy="1185072"/>
            </a:xfrm>
            <a:prstGeom prst="rect">
              <a:avLst/>
            </a:prstGeom>
            <a:solidFill>
              <a:srgbClr val="73FEFF"/>
            </a:solidFill>
            <a:ln w="25400" cap="flat" cmpd="sng">
              <a:solidFill>
                <a:srgbClr val="7F7F7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58" name="Shape 458"/>
            <p:cNvSpPr txBox="1"/>
            <p:nvPr/>
          </p:nvSpPr>
          <p:spPr>
            <a:xfrm>
              <a:off x="504058" y="360037"/>
              <a:ext cx="2635423" cy="1185072"/>
            </a:xfrm>
            <a:prstGeom prst="rect">
              <a:avLst/>
            </a:prstGeom>
            <a:noFill/>
            <a:ln>
              <a:noFill/>
            </a:ln>
          </p:spPr>
          <p:txBody>
            <a:bodyPr wrap="square" lIns="45700" tIns="45700" rIns="45700" bIns="45700" anchor="ctr" anchorCtr="0">
              <a:noAutofit/>
            </a:bodyPr>
            <a:lstStyle/>
            <a:p>
              <a:pPr marL="0" marR="0" lvl="0" indent="0" algn="ctr" rtl="0">
                <a:lnSpc>
                  <a:spcPct val="90000"/>
                </a:lnSpc>
                <a:spcBef>
                  <a:spcPts val="0"/>
                </a:spcBef>
                <a:spcAft>
                  <a:spcPts val="0"/>
                </a:spcAft>
                <a:buSzPct val="25000"/>
                <a:buNone/>
              </a:pPr>
              <a:r>
                <a:rPr lang="en-IN" sz="1200">
                  <a:solidFill>
                    <a:schemeClr val="dk1"/>
                  </a:solidFill>
                  <a:latin typeface="Century Gothic"/>
                  <a:ea typeface="Century Gothic"/>
                  <a:cs typeface="Century Gothic"/>
                  <a:sym typeface="Century Gothic"/>
                </a:rPr>
                <a:t>Set up in 2001 by Council of Scientific and Industrial Research (CSIR) in collaboration with the MINISTRY OF AYUSH</a:t>
              </a:r>
            </a:p>
          </p:txBody>
        </p:sp>
        <p:sp>
          <p:nvSpPr>
            <p:cNvPr id="459" name="Shape 459"/>
            <p:cNvSpPr/>
            <p:nvPr/>
          </p:nvSpPr>
          <p:spPr>
            <a:xfrm>
              <a:off x="3384378" y="216028"/>
              <a:ext cx="1975120" cy="1185072"/>
            </a:xfrm>
            <a:prstGeom prst="rect">
              <a:avLst/>
            </a:prstGeom>
            <a:solidFill>
              <a:srgbClr val="F5770F"/>
            </a:solidFill>
            <a:ln w="25400" cap="flat" cmpd="sng">
              <a:solidFill>
                <a:srgbClr val="7F7F7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60" name="Shape 460"/>
            <p:cNvSpPr txBox="1"/>
            <p:nvPr/>
          </p:nvSpPr>
          <p:spPr>
            <a:xfrm>
              <a:off x="3384378" y="216028"/>
              <a:ext cx="1975120" cy="1185072"/>
            </a:xfrm>
            <a:prstGeom prst="rect">
              <a:avLst/>
            </a:prstGeom>
            <a:noFill/>
            <a:ln>
              <a:noFill/>
            </a:ln>
          </p:spPr>
          <p:txBody>
            <a:bodyPr wrap="square" lIns="45700" tIns="45700" rIns="45700" bIns="45700" anchor="ctr" anchorCtr="0">
              <a:noAutofit/>
            </a:bodyPr>
            <a:lstStyle/>
            <a:p>
              <a:pPr marL="0" marR="0" lvl="0" indent="0" algn="ctr" rtl="0">
                <a:lnSpc>
                  <a:spcPct val="90000"/>
                </a:lnSpc>
                <a:spcBef>
                  <a:spcPts val="0"/>
                </a:spcBef>
                <a:spcAft>
                  <a:spcPts val="0"/>
                </a:spcAft>
                <a:buSzPct val="25000"/>
                <a:buNone/>
              </a:pPr>
              <a:r>
                <a:rPr lang="en-IN" sz="1200" dirty="0" smtClean="0">
                  <a:solidFill>
                    <a:schemeClr val="dk1"/>
                  </a:solidFill>
                  <a:latin typeface="Century Gothic"/>
                  <a:ea typeface="Century Gothic"/>
                  <a:cs typeface="Century Gothic"/>
                  <a:sym typeface="Century Gothic"/>
                </a:rPr>
                <a:t>Encourages modern research based on Traditional Knowledge</a:t>
              </a:r>
              <a:endParaRPr lang="en-IN" sz="1200" dirty="0">
                <a:solidFill>
                  <a:schemeClr val="dk1"/>
                </a:solidFill>
                <a:latin typeface="Century Gothic"/>
                <a:ea typeface="Century Gothic"/>
                <a:cs typeface="Century Gothic"/>
                <a:sym typeface="Century Gothic"/>
              </a:endParaRPr>
            </a:p>
          </p:txBody>
        </p:sp>
        <p:sp>
          <p:nvSpPr>
            <p:cNvPr id="461" name="Shape 461"/>
            <p:cNvSpPr/>
            <p:nvPr/>
          </p:nvSpPr>
          <p:spPr>
            <a:xfrm>
              <a:off x="5112569" y="1224133"/>
              <a:ext cx="2405499" cy="1185072"/>
            </a:xfrm>
            <a:prstGeom prst="rect">
              <a:avLst/>
            </a:prstGeom>
            <a:solidFill>
              <a:srgbClr val="73FEFF"/>
            </a:solidFill>
            <a:ln w="25400" cap="flat" cmpd="sng">
              <a:solidFill>
                <a:srgbClr val="7F7F7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62" name="Shape 462"/>
            <p:cNvSpPr txBox="1"/>
            <p:nvPr/>
          </p:nvSpPr>
          <p:spPr>
            <a:xfrm>
              <a:off x="5112569" y="1224133"/>
              <a:ext cx="2405499" cy="1185072"/>
            </a:xfrm>
            <a:prstGeom prst="rect">
              <a:avLst/>
            </a:prstGeom>
            <a:noFill/>
            <a:ln>
              <a:noFill/>
            </a:ln>
          </p:spPr>
          <p:txBody>
            <a:bodyPr wrap="square" lIns="45700" tIns="45700" rIns="45700" bIns="45700" anchor="ctr" anchorCtr="0">
              <a:noAutofit/>
            </a:bodyPr>
            <a:lstStyle/>
            <a:p>
              <a:pPr marL="0" marR="0" lvl="0" indent="0" algn="ctr" rtl="0">
                <a:lnSpc>
                  <a:spcPct val="90000"/>
                </a:lnSpc>
                <a:spcBef>
                  <a:spcPts val="0"/>
                </a:spcBef>
                <a:spcAft>
                  <a:spcPts val="0"/>
                </a:spcAft>
                <a:buSzPct val="25000"/>
                <a:buNone/>
              </a:pPr>
              <a:r>
                <a:rPr lang="en-IN" sz="1200">
                  <a:solidFill>
                    <a:schemeClr val="dk1"/>
                  </a:solidFill>
                  <a:latin typeface="Century Gothic"/>
                  <a:ea typeface="Century Gothic"/>
                  <a:cs typeface="Century Gothic"/>
                  <a:sym typeface="Century Gothic"/>
                </a:rPr>
                <a:t>Wrong Patents in traditional knowledge are prevented from being granted - TKDL is an effective deterrent against bio-piracy  </a:t>
              </a:r>
            </a:p>
          </p:txBody>
        </p:sp>
        <p:sp>
          <p:nvSpPr>
            <p:cNvPr id="463" name="Shape 463"/>
            <p:cNvSpPr/>
            <p:nvPr/>
          </p:nvSpPr>
          <p:spPr>
            <a:xfrm>
              <a:off x="288038" y="1656183"/>
              <a:ext cx="2630565" cy="1185072"/>
            </a:xfrm>
            <a:prstGeom prst="rect">
              <a:avLst/>
            </a:prstGeom>
            <a:solidFill>
              <a:srgbClr val="F5770F"/>
            </a:solidFill>
            <a:ln w="25400" cap="flat" cmpd="sng">
              <a:solidFill>
                <a:srgbClr val="7F7F7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64" name="Shape 464"/>
            <p:cNvSpPr txBox="1"/>
            <p:nvPr/>
          </p:nvSpPr>
          <p:spPr>
            <a:xfrm>
              <a:off x="288038" y="1656183"/>
              <a:ext cx="2630565" cy="1185072"/>
            </a:xfrm>
            <a:prstGeom prst="rect">
              <a:avLst/>
            </a:prstGeom>
            <a:noFill/>
            <a:ln>
              <a:noFill/>
            </a:ln>
          </p:spPr>
          <p:txBody>
            <a:bodyPr wrap="square" lIns="45700" tIns="45700" rIns="45700" bIns="45700" anchor="ctr" anchorCtr="0">
              <a:noAutofit/>
            </a:bodyPr>
            <a:lstStyle/>
            <a:p>
              <a:pPr marL="0" marR="0" lvl="0" indent="0" algn="ctr" rtl="0">
                <a:lnSpc>
                  <a:spcPct val="90000"/>
                </a:lnSpc>
                <a:spcBef>
                  <a:spcPts val="0"/>
                </a:spcBef>
                <a:spcAft>
                  <a:spcPts val="0"/>
                </a:spcAft>
                <a:buSzPct val="25000"/>
                <a:buNone/>
              </a:pPr>
              <a:r>
                <a:rPr lang="en-IN" sz="1200">
                  <a:solidFill>
                    <a:schemeClr val="dk1"/>
                  </a:solidFill>
                  <a:latin typeface="Century Gothic"/>
                  <a:ea typeface="Century Gothic"/>
                  <a:cs typeface="Century Gothic"/>
                  <a:sym typeface="Century Gothic"/>
                </a:rPr>
                <a:t>Maintains the ancient knowledge and traditionally passed verbal knowledge e.g., Knowledge about medicinal plants </a:t>
              </a:r>
            </a:p>
          </p:txBody>
        </p:sp>
        <p:sp>
          <p:nvSpPr>
            <p:cNvPr id="465" name="Shape 465"/>
            <p:cNvSpPr/>
            <p:nvPr/>
          </p:nvSpPr>
          <p:spPr>
            <a:xfrm>
              <a:off x="2952319" y="1368151"/>
              <a:ext cx="1975120" cy="1185072"/>
            </a:xfrm>
            <a:prstGeom prst="rect">
              <a:avLst/>
            </a:prstGeom>
            <a:solidFill>
              <a:srgbClr val="73FEFF"/>
            </a:solidFill>
            <a:ln w="25400" cap="flat" cmpd="sng">
              <a:solidFill>
                <a:srgbClr val="7F7F7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66" name="Shape 466"/>
            <p:cNvSpPr txBox="1"/>
            <p:nvPr/>
          </p:nvSpPr>
          <p:spPr>
            <a:xfrm>
              <a:off x="2952319" y="1368151"/>
              <a:ext cx="1975120" cy="1185072"/>
            </a:xfrm>
            <a:prstGeom prst="rect">
              <a:avLst/>
            </a:prstGeom>
            <a:noFill/>
            <a:ln>
              <a:noFill/>
            </a:ln>
          </p:spPr>
          <p:txBody>
            <a:bodyPr wrap="square" lIns="45700" tIns="45700" rIns="45700" bIns="45700" anchor="ctr" anchorCtr="0">
              <a:noAutofit/>
            </a:bodyPr>
            <a:lstStyle/>
            <a:p>
              <a:pPr marL="0" marR="0" lvl="0" indent="0" algn="ctr" rtl="0">
                <a:lnSpc>
                  <a:spcPct val="90000"/>
                </a:lnSpc>
                <a:spcBef>
                  <a:spcPts val="0"/>
                </a:spcBef>
                <a:spcAft>
                  <a:spcPts val="0"/>
                </a:spcAft>
                <a:buSzPct val="25000"/>
                <a:buNone/>
              </a:pPr>
              <a:r>
                <a:rPr lang="en-IN" sz="1200" dirty="0">
                  <a:solidFill>
                    <a:schemeClr val="dk1"/>
                  </a:solidFill>
                  <a:latin typeface="Century Gothic"/>
                  <a:ea typeface="Century Gothic"/>
                  <a:cs typeface="Century Gothic"/>
                  <a:sym typeface="Century Gothic"/>
                </a:rPr>
                <a:t>Access given to </a:t>
              </a:r>
              <a:br>
                <a:rPr lang="en-IN" sz="1200" dirty="0">
                  <a:solidFill>
                    <a:schemeClr val="dk1"/>
                  </a:solidFill>
                  <a:latin typeface="Century Gothic"/>
                  <a:ea typeface="Century Gothic"/>
                  <a:cs typeface="Century Gothic"/>
                  <a:sym typeface="Century Gothic"/>
                </a:rPr>
              </a:br>
              <a:r>
                <a:rPr lang="en-IN" sz="1200" dirty="0" smtClean="0">
                  <a:solidFill>
                    <a:schemeClr val="dk1"/>
                  </a:solidFill>
                  <a:latin typeface="Century Gothic"/>
                  <a:ea typeface="Century Gothic"/>
                  <a:cs typeface="Century Gothic"/>
                  <a:sym typeface="Century Gothic"/>
                </a:rPr>
                <a:t>several </a:t>
              </a:r>
              <a:r>
                <a:rPr lang="en-IN" sz="1200" dirty="0">
                  <a:solidFill>
                    <a:schemeClr val="dk1"/>
                  </a:solidFill>
                  <a:latin typeface="Century Gothic"/>
                  <a:ea typeface="Century Gothic"/>
                  <a:cs typeface="Century Gothic"/>
                  <a:sym typeface="Century Gothic"/>
                </a:rPr>
                <a:t>International </a:t>
              </a:r>
              <a:br>
                <a:rPr lang="en-IN" sz="1200" dirty="0">
                  <a:solidFill>
                    <a:schemeClr val="dk1"/>
                  </a:solidFill>
                  <a:latin typeface="Century Gothic"/>
                  <a:ea typeface="Century Gothic"/>
                  <a:cs typeface="Century Gothic"/>
                  <a:sym typeface="Century Gothic"/>
                </a:rPr>
              </a:br>
              <a:r>
                <a:rPr lang="en-IN" sz="1200" dirty="0">
                  <a:solidFill>
                    <a:schemeClr val="dk1"/>
                  </a:solidFill>
                  <a:latin typeface="Century Gothic"/>
                  <a:ea typeface="Century Gothic"/>
                  <a:cs typeface="Century Gothic"/>
                  <a:sym typeface="Century Gothic"/>
                </a:rPr>
                <a:t>Patent Offices</a:t>
              </a:r>
            </a:p>
          </p:txBody>
        </p:sp>
        <p:sp>
          <p:nvSpPr>
            <p:cNvPr id="467" name="Shape 467"/>
            <p:cNvSpPr/>
            <p:nvPr/>
          </p:nvSpPr>
          <p:spPr>
            <a:xfrm>
              <a:off x="4824537" y="2376258"/>
              <a:ext cx="2411070" cy="1185072"/>
            </a:xfrm>
            <a:prstGeom prst="rect">
              <a:avLst/>
            </a:prstGeom>
            <a:solidFill>
              <a:srgbClr val="F5770F"/>
            </a:solidFill>
            <a:ln w="25400" cap="flat" cmpd="sng">
              <a:solidFill>
                <a:srgbClr val="7F7F7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68" name="Shape 468"/>
            <p:cNvSpPr txBox="1"/>
            <p:nvPr/>
          </p:nvSpPr>
          <p:spPr>
            <a:xfrm>
              <a:off x="4824537" y="2376258"/>
              <a:ext cx="2411070" cy="1185072"/>
            </a:xfrm>
            <a:prstGeom prst="rect">
              <a:avLst/>
            </a:prstGeom>
            <a:noFill/>
            <a:ln>
              <a:noFill/>
            </a:ln>
          </p:spPr>
          <p:txBody>
            <a:bodyPr wrap="square" lIns="45700" tIns="45700" rIns="45700" bIns="45700" anchor="ctr" anchorCtr="0">
              <a:noAutofit/>
            </a:bodyPr>
            <a:lstStyle/>
            <a:p>
              <a:pPr marL="0" marR="0" lvl="0" indent="0" algn="ctr" rtl="0">
                <a:lnSpc>
                  <a:spcPct val="90000"/>
                </a:lnSpc>
                <a:spcBef>
                  <a:spcPts val="0"/>
                </a:spcBef>
                <a:spcAft>
                  <a:spcPts val="0"/>
                </a:spcAft>
                <a:buSzPct val="25000"/>
                <a:buNone/>
              </a:pPr>
              <a:r>
                <a:rPr lang="en-IN" sz="1200">
                  <a:solidFill>
                    <a:schemeClr val="dk1"/>
                  </a:solidFill>
                  <a:latin typeface="Century Gothic"/>
                  <a:ea typeface="Century Gothic"/>
                  <a:cs typeface="Century Gothic"/>
                  <a:sym typeface="Century Gothic"/>
                </a:rPr>
                <a:t>3,00,000+ entries of traditional Indian medicinal systems of Ayurveda, Unani, Siddha and Yoga</a:t>
              </a:r>
            </a:p>
          </p:txBody>
        </p:sp>
        <p:sp>
          <p:nvSpPr>
            <p:cNvPr id="469" name="Shape 469"/>
            <p:cNvSpPr/>
            <p:nvPr/>
          </p:nvSpPr>
          <p:spPr>
            <a:xfrm>
              <a:off x="2664298" y="2664298"/>
              <a:ext cx="1982468" cy="1185072"/>
            </a:xfrm>
            <a:prstGeom prst="rect">
              <a:avLst/>
            </a:prstGeom>
            <a:solidFill>
              <a:srgbClr val="F5770F"/>
            </a:solidFill>
            <a:ln w="25400" cap="flat" cmpd="sng">
              <a:solidFill>
                <a:srgbClr val="7F7F7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70" name="Shape 470"/>
            <p:cNvSpPr txBox="1"/>
            <p:nvPr/>
          </p:nvSpPr>
          <p:spPr>
            <a:xfrm>
              <a:off x="2664298" y="2664298"/>
              <a:ext cx="1982468" cy="1185072"/>
            </a:xfrm>
            <a:prstGeom prst="rect">
              <a:avLst/>
            </a:prstGeom>
            <a:noFill/>
            <a:ln>
              <a:noFill/>
            </a:ln>
          </p:spPr>
          <p:txBody>
            <a:bodyPr wrap="square" lIns="45700" tIns="45700" rIns="45700" bIns="45700" anchor="ctr" anchorCtr="0">
              <a:noAutofit/>
            </a:bodyPr>
            <a:lstStyle/>
            <a:p>
              <a:pPr marL="0" marR="0" lvl="0" indent="0" algn="ctr" rtl="0">
                <a:lnSpc>
                  <a:spcPct val="90000"/>
                </a:lnSpc>
                <a:spcBef>
                  <a:spcPts val="0"/>
                </a:spcBef>
                <a:spcAft>
                  <a:spcPts val="0"/>
                </a:spcAft>
                <a:buSzPct val="25000"/>
                <a:buNone/>
              </a:pPr>
              <a:r>
                <a:rPr lang="en-IN" sz="1200" dirty="0">
                  <a:solidFill>
                    <a:schemeClr val="dk1"/>
                  </a:solidFill>
                  <a:latin typeface="Century Gothic"/>
                  <a:ea typeface="Century Gothic"/>
                  <a:cs typeface="Century Gothic"/>
                  <a:sym typeface="Century Gothic"/>
                </a:rPr>
                <a:t>Translations available in </a:t>
              </a:r>
              <a:br>
                <a:rPr lang="en-IN" sz="1200" dirty="0">
                  <a:solidFill>
                    <a:schemeClr val="dk1"/>
                  </a:solidFill>
                  <a:latin typeface="Century Gothic"/>
                  <a:ea typeface="Century Gothic"/>
                  <a:cs typeface="Century Gothic"/>
                  <a:sym typeface="Century Gothic"/>
                </a:rPr>
              </a:br>
              <a:r>
                <a:rPr lang="en-IN" sz="1200" dirty="0">
                  <a:solidFill>
                    <a:schemeClr val="dk1"/>
                  </a:solidFill>
                  <a:latin typeface="Century Gothic"/>
                  <a:ea typeface="Century Gothic"/>
                  <a:cs typeface="Century Gothic"/>
                  <a:sym typeface="Century Gothic"/>
                </a:rPr>
                <a:t>5 international languages i.e. English, Japanese, French, Spanish and German</a:t>
              </a:r>
            </a:p>
          </p:txBody>
        </p:sp>
      </p:grpSp>
    </p:spTree>
    <p:extLst>
      <p:ext uri="{BB962C8B-B14F-4D97-AF65-F5344CB8AC3E}">
        <p14:creationId xmlns:p14="http://schemas.microsoft.com/office/powerpoint/2010/main" val="50232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Trade Secrets</a:t>
            </a:r>
          </a:p>
        </p:txBody>
      </p:sp>
      <p:sp>
        <p:nvSpPr>
          <p:cNvPr id="477" name="Shape 477"/>
          <p:cNvSpPr txBox="1"/>
          <p:nvPr/>
        </p:nvSpPr>
        <p:spPr>
          <a:xfrm>
            <a:off x="755575" y="987575"/>
            <a:ext cx="7344815" cy="1656183"/>
          </a:xfrm>
          <a:prstGeom prst="rect">
            <a:avLst/>
          </a:prstGeom>
          <a:noFill/>
          <a:ln>
            <a:noFill/>
          </a:ln>
        </p:spPr>
        <p:txBody>
          <a:bodyPr wrap="square" lIns="91425" tIns="45700" rIns="91425" bIns="45700" anchor="t" anchorCtr="0">
            <a:noAutofit/>
          </a:bodyPr>
          <a:lstStyle/>
          <a:p>
            <a:pPr marL="342900" marR="0" lvl="0" indent="-342900" algn="just" rtl="0">
              <a:spcBef>
                <a:spcPts val="0"/>
              </a:spcBef>
              <a:spcAft>
                <a:spcPts val="0"/>
              </a:spcAft>
              <a:buClr>
                <a:schemeClr val="dk1"/>
              </a:buClr>
              <a:buSzPct val="100000"/>
              <a:buFont typeface="Arial"/>
              <a:buChar char="•"/>
            </a:pPr>
            <a:r>
              <a:rPr lang="en-IN" sz="1400">
                <a:solidFill>
                  <a:schemeClr val="dk1"/>
                </a:solidFill>
                <a:latin typeface="Century Gothic"/>
                <a:ea typeface="Century Gothic"/>
                <a:cs typeface="Century Gothic"/>
                <a:sym typeface="Century Gothic"/>
              </a:rPr>
              <a:t>Any confidential business information which provides an enterprise a competitive edge may be considered a trade secret. Trade secrets encompass manufacturing or industrial secrets and commercial secrets</a:t>
            </a:r>
          </a:p>
          <a:p>
            <a:pPr marL="342900" marR="0" lvl="0" indent="-342900" algn="just" rtl="0">
              <a:spcBef>
                <a:spcPts val="280"/>
              </a:spcBef>
              <a:buClr>
                <a:schemeClr val="dk1"/>
              </a:buClr>
              <a:buSzPct val="100000"/>
              <a:buFont typeface="Arial"/>
              <a:buChar char="•"/>
            </a:pPr>
            <a:r>
              <a:rPr lang="en-IN" sz="1400">
                <a:solidFill>
                  <a:schemeClr val="dk1"/>
                </a:solidFill>
                <a:latin typeface="Century Gothic"/>
                <a:ea typeface="Century Gothic"/>
                <a:cs typeface="Century Gothic"/>
                <a:sym typeface="Century Gothic"/>
              </a:rPr>
              <a:t>Trade Secrets may include R&amp;D Information, Software Algorithms, Inventions, Designs, Formulas, Financial Records, Ingredients, Lists of Customers, Devices, Methods, Consumer Profiles and Advertising Strategies or Policies of a Company, etc.</a:t>
            </a:r>
          </a:p>
        </p:txBody>
      </p:sp>
      <p:pic>
        <p:nvPicPr>
          <p:cNvPr id="478" name="Shape 478"/>
          <p:cNvPicPr preferRelativeResize="0"/>
          <p:nvPr/>
        </p:nvPicPr>
        <p:blipFill rotWithShape="1">
          <a:blip r:embed="rId3">
            <a:alphaModFix/>
          </a:blip>
          <a:srcRect/>
          <a:stretch/>
        </p:blipFill>
        <p:spPr>
          <a:xfrm rot="665029">
            <a:off x="6661023" y="2644904"/>
            <a:ext cx="2329897" cy="1818608"/>
          </a:xfrm>
          <a:prstGeom prst="rect">
            <a:avLst/>
          </a:prstGeom>
          <a:noFill/>
          <a:ln>
            <a:noFill/>
          </a:ln>
        </p:spPr>
      </p:pic>
      <p:sp>
        <p:nvSpPr>
          <p:cNvPr id="479" name="Shape 479"/>
          <p:cNvSpPr txBox="1"/>
          <p:nvPr/>
        </p:nvSpPr>
        <p:spPr>
          <a:xfrm>
            <a:off x="315256" y="2567738"/>
            <a:ext cx="6344974" cy="1877437"/>
          </a:xfrm>
          <a:prstGeom prst="rect">
            <a:avLst/>
          </a:prstGeom>
          <a:noFill/>
          <a:ln>
            <a:noFill/>
          </a:ln>
        </p:spPr>
        <p:txBody>
          <a:bodyPr wrap="square" lIns="91425" tIns="45700" rIns="91425" bIns="45700" anchor="t" anchorCtr="0">
            <a:noAutofit/>
          </a:bodyPr>
          <a:lstStyle/>
          <a:p>
            <a:pPr marL="742950" marR="0" lvl="1" indent="-285750" algn="just" rtl="0">
              <a:spcBef>
                <a:spcPts val="0"/>
              </a:spcBef>
              <a:buClr>
                <a:srgbClr val="000000"/>
              </a:buClr>
              <a:buSzPct val="100000"/>
              <a:buFont typeface="Arial"/>
              <a:buChar char="•"/>
            </a:pPr>
            <a:r>
              <a:rPr lang="en-IN" sz="1400" b="0" i="0" u="none" strike="noStrike" cap="none">
                <a:solidFill>
                  <a:srgbClr val="000000"/>
                </a:solidFill>
                <a:latin typeface="Century Gothic"/>
                <a:ea typeface="Century Gothic"/>
                <a:cs typeface="Century Gothic"/>
                <a:sym typeface="Century Gothic"/>
              </a:rPr>
              <a:t>A trade secret can be protected for an unlimited period of time</a:t>
            </a:r>
          </a:p>
          <a:p>
            <a:pPr marL="742950" marR="0" lvl="1" indent="-285750" algn="just" rtl="0">
              <a:spcBef>
                <a:spcPts val="0"/>
              </a:spcBef>
              <a:buClr>
                <a:srgbClr val="000000"/>
              </a:buClr>
              <a:buSzPct val="100000"/>
              <a:buFont typeface="Arial"/>
              <a:buChar char="•"/>
            </a:pPr>
            <a:r>
              <a:rPr lang="en-IN" sz="1400" b="0" i="0" u="none" strike="noStrike" cap="none">
                <a:solidFill>
                  <a:srgbClr val="000000"/>
                </a:solidFill>
                <a:latin typeface="Century Gothic"/>
                <a:ea typeface="Century Gothic"/>
                <a:cs typeface="Century Gothic"/>
                <a:sym typeface="Century Gothic"/>
              </a:rPr>
              <a:t>India like many other countries such as United Kingdom, Singapore, Malaysia, New Zealand, Australia, etc. has a common-law approach to Trade Secrets i.e. Trade Secrets are protected either through contract law or through the equitable doctrine of breach of confidentiality</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5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84"/>
        <p:cNvGrpSpPr/>
        <p:nvPr/>
      </p:nvGrpSpPr>
      <p:grpSpPr>
        <a:xfrm>
          <a:off x="0" y="0"/>
          <a:ext cx="0" cy="0"/>
          <a:chOff x="0" y="0"/>
          <a:chExt cx="0" cy="0"/>
        </a:xfrm>
      </p:grpSpPr>
      <p:sp>
        <p:nvSpPr>
          <p:cNvPr id="485" name="Shape 485"/>
          <p:cNvSpPr txBox="1">
            <a:spLocks noGrp="1"/>
          </p:cNvSpPr>
          <p:nvPr>
            <p:ph type="ctrTitle"/>
          </p:nvPr>
        </p:nvSpPr>
        <p:spPr>
          <a:xfrm>
            <a:off x="611560" y="411510"/>
            <a:ext cx="6408712" cy="2088232"/>
          </a:xfrm>
          <a:prstGeom prst="rect">
            <a:avLst/>
          </a:prstGeom>
          <a:noFill/>
          <a:ln>
            <a:noFill/>
          </a:ln>
        </p:spPr>
        <p:txBody>
          <a:bodyPr wrap="square" lIns="91425" tIns="45700" rIns="91425" bIns="45700" anchor="ctr" anchorCtr="0">
            <a:noAutofit/>
          </a:bodyPr>
          <a:lstStyle/>
          <a:p>
            <a:pPr marL="0" marR="0" lvl="0" indent="0" algn="l" rtl="0">
              <a:spcBef>
                <a:spcPts val="0"/>
              </a:spcBef>
              <a:buClr>
                <a:srgbClr val="000000"/>
              </a:buClr>
              <a:buSzPct val="25000"/>
              <a:buFont typeface="Arial"/>
              <a:buNone/>
            </a:pPr>
            <a:r>
              <a:rPr lang="en-IN" sz="2800" b="1" i="0" u="none" strike="noStrike" cap="none">
                <a:solidFill>
                  <a:srgbClr val="000000"/>
                </a:solidFill>
                <a:latin typeface="Arial"/>
                <a:ea typeface="Arial"/>
                <a:cs typeface="Arial"/>
                <a:sym typeface="Arial"/>
              </a:rPr>
              <a:t>National IPR Policy</a:t>
            </a:r>
            <a:br>
              <a:rPr lang="en-IN" sz="2800" b="1" i="0" u="none" strike="noStrike" cap="none">
                <a:solidFill>
                  <a:srgbClr val="000000"/>
                </a:solidFill>
                <a:latin typeface="Arial"/>
                <a:ea typeface="Arial"/>
                <a:cs typeface="Arial"/>
                <a:sym typeface="Arial"/>
              </a:rPr>
            </a:br>
            <a:r>
              <a:rPr lang="en-IN" sz="2800" b="1" i="0" u="none" strike="noStrike" cap="none">
                <a:solidFill>
                  <a:srgbClr val="000000"/>
                </a:solidFill>
                <a:latin typeface="Arial"/>
                <a:ea typeface="Arial"/>
                <a:cs typeface="Arial"/>
                <a:sym typeface="Arial"/>
              </a:rPr>
              <a:t/>
            </a:r>
            <a:br>
              <a:rPr lang="en-IN" sz="2800" b="1" i="0" u="none" strike="noStrike" cap="none">
                <a:solidFill>
                  <a:srgbClr val="000000"/>
                </a:solidFill>
                <a:latin typeface="Arial"/>
                <a:ea typeface="Arial"/>
                <a:cs typeface="Arial"/>
                <a:sym typeface="Arial"/>
              </a:rPr>
            </a:br>
            <a:r>
              <a:rPr lang="en-IN" sz="1400" b="0" i="0" u="none" strike="noStrike" cap="none">
                <a:solidFill>
                  <a:srgbClr val="000000"/>
                </a:solidFill>
                <a:latin typeface="Arial"/>
                <a:ea typeface="Arial"/>
                <a:cs typeface="Arial"/>
                <a:sym typeface="Arial"/>
              </a:rPr>
              <a:t>An India where creativity and innovation are stimulated by intellectual property for the benefit of all; an India where intellectual property promotes advancement in science and technology, arts and culture, traditional knowledge and biodiversity resources; an India where knowledge is the main driver of  development, and knowledge owned is transformed into knowledge shared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Objectives of National IPR Policy</a:t>
            </a:r>
          </a:p>
        </p:txBody>
      </p:sp>
      <p:sp>
        <p:nvSpPr>
          <p:cNvPr id="492" name="Shape 492"/>
          <p:cNvSpPr txBox="1">
            <a:spLocks noGrp="1"/>
          </p:cNvSpPr>
          <p:nvPr>
            <p:ph type="body" idx="1"/>
          </p:nvPr>
        </p:nvSpPr>
        <p:spPr>
          <a:xfrm>
            <a:off x="683568" y="900112"/>
            <a:ext cx="7560839" cy="3399829"/>
          </a:xfrm>
          <a:prstGeom prst="rect">
            <a:avLst/>
          </a:prstGeom>
          <a:noFill/>
          <a:ln>
            <a:noFill/>
          </a:ln>
        </p:spPr>
        <p:txBody>
          <a:bodyPr wrap="square" lIns="91425" tIns="45700" rIns="91425" bIns="45700" anchor="t" anchorCtr="0">
            <a:noAutofit/>
          </a:bodyPr>
          <a:lstStyle/>
          <a:p>
            <a:pPr marL="342900" marR="0" lvl="0" indent="-342900" algn="r" rtl="0">
              <a:lnSpc>
                <a:spcPct val="80000"/>
              </a:lnSpc>
              <a:spcBef>
                <a:spcPts val="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IPR Awareness: Outreach and Promotion - To create public awareness about the economic, social and cultural benefits of IPRs among all sections of society</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Generation of IPRs - To stimulate the generation of IPRs</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Legal and Legislative Framework - To have strong and effective IPR laws, which balance the interests of rights owners with larger public interest</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Administration and Management - To modernize and strengthen service-oriented IPR administration</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Commercialization of IPRs - Get value for IPRs through commercialization</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Enforcement and Adjudication - To strengthen the enforcement and adjudicatory mechanisms for combating IPR infringements</a:t>
            </a:r>
          </a:p>
          <a:p>
            <a:pPr marL="342900" marR="0" lvl="0" indent="-342900" algn="r" rtl="0">
              <a:lnSpc>
                <a:spcPct val="80000"/>
              </a:lnSpc>
              <a:spcBef>
                <a:spcPts val="770"/>
              </a:spcBef>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Human Capital Development - To strengthen and expand human resources, institutions and capacities for teaching, training, research and skill building in IPRs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Cell for IPR Promotion &amp; Management</a:t>
            </a:r>
          </a:p>
        </p:txBody>
      </p:sp>
      <p:grpSp>
        <p:nvGrpSpPr>
          <p:cNvPr id="499" name="Shape 499"/>
          <p:cNvGrpSpPr/>
          <p:nvPr/>
        </p:nvGrpSpPr>
        <p:grpSpPr>
          <a:xfrm>
            <a:off x="701610" y="987574"/>
            <a:ext cx="8262876" cy="3024335"/>
            <a:chOff x="755575" y="915566"/>
            <a:chExt cx="8262876" cy="2913251"/>
          </a:xfrm>
        </p:grpSpPr>
        <p:sp>
          <p:nvSpPr>
            <p:cNvPr id="500" name="Shape 500"/>
            <p:cNvSpPr/>
            <p:nvPr/>
          </p:nvSpPr>
          <p:spPr>
            <a:xfrm>
              <a:off x="755575" y="915566"/>
              <a:ext cx="6496436" cy="416179"/>
            </a:xfrm>
            <a:custGeom>
              <a:avLst/>
              <a:gdLst/>
              <a:ahLst/>
              <a:cxnLst/>
              <a:rect l="0" t="0" r="0" b="0"/>
              <a:pathLst>
                <a:path w="120000" h="120000" extrusionOk="0">
                  <a:moveTo>
                    <a:pt x="0" y="20000"/>
                  </a:moveTo>
                  <a:cubicBezTo>
                    <a:pt x="0" y="14696"/>
                    <a:pt x="143" y="9608"/>
                    <a:pt x="398" y="5858"/>
                  </a:cubicBezTo>
                  <a:cubicBezTo>
                    <a:pt x="653" y="2107"/>
                    <a:pt x="999" y="0"/>
                    <a:pt x="1360" y="0"/>
                  </a:cubicBezTo>
                  <a:lnTo>
                    <a:pt x="118639" y="0"/>
                  </a:lnTo>
                  <a:cubicBezTo>
                    <a:pt x="119000" y="0"/>
                    <a:pt x="119346" y="2107"/>
                    <a:pt x="119601" y="5858"/>
                  </a:cubicBezTo>
                  <a:cubicBezTo>
                    <a:pt x="119856" y="9608"/>
                    <a:pt x="120000" y="14696"/>
                    <a:pt x="120000" y="20000"/>
                  </a:cubicBezTo>
                  <a:lnTo>
                    <a:pt x="120000" y="99999"/>
                  </a:lnTo>
                  <a:cubicBezTo>
                    <a:pt x="120000" y="105303"/>
                    <a:pt x="119856" y="110391"/>
                    <a:pt x="119601" y="114141"/>
                  </a:cubicBezTo>
                  <a:cubicBezTo>
                    <a:pt x="119346" y="117892"/>
                    <a:pt x="119000" y="120000"/>
                    <a:pt x="118639" y="120000"/>
                  </a:cubicBezTo>
                  <a:lnTo>
                    <a:pt x="1360" y="120000"/>
                  </a:lnTo>
                  <a:cubicBezTo>
                    <a:pt x="999" y="120000"/>
                    <a:pt x="653" y="117892"/>
                    <a:pt x="398" y="114141"/>
                  </a:cubicBezTo>
                  <a:cubicBezTo>
                    <a:pt x="143" y="110391"/>
                    <a:pt x="0" y="105303"/>
                    <a:pt x="0" y="99999"/>
                  </a:cubicBezTo>
                  <a:lnTo>
                    <a:pt x="0" y="20000"/>
                  </a:lnTo>
                  <a:close/>
                </a:path>
              </a:pathLst>
            </a:custGeom>
            <a:solidFill>
              <a:srgbClr val="FFC000"/>
            </a:solidFill>
            <a:ln>
              <a:noFill/>
            </a:ln>
          </p:spPr>
          <p:txBody>
            <a:bodyPr wrap="square" lIns="88900" tIns="60325" rIns="88900" bIns="60325" anchor="ctr" anchorCtr="0">
              <a:noAutofit/>
            </a:bodyPr>
            <a:lstStyle/>
            <a:p>
              <a:pPr marL="0" marR="0" lvl="0" indent="0" algn="ctr" rtl="0">
                <a:lnSpc>
                  <a:spcPct val="90000"/>
                </a:lnSpc>
                <a:spcBef>
                  <a:spcPts val="0"/>
                </a:spcBef>
                <a:spcAft>
                  <a:spcPts val="0"/>
                </a:spcAft>
                <a:buSzPct val="25000"/>
                <a:buNone/>
              </a:pPr>
              <a:endParaRPr lang="en-IN" sz="1200" dirty="0">
                <a:solidFill>
                  <a:schemeClr val="dk1"/>
                </a:solidFill>
                <a:latin typeface="Century Gothic"/>
                <a:ea typeface="Century Gothic"/>
                <a:cs typeface="Century Gothic"/>
                <a:sym typeface="Century Gothic"/>
              </a:endParaRPr>
            </a:p>
          </p:txBody>
        </p:sp>
        <p:sp>
          <p:nvSpPr>
            <p:cNvPr id="501" name="Shape 501"/>
            <p:cNvSpPr/>
            <p:nvPr/>
          </p:nvSpPr>
          <p:spPr>
            <a:xfrm>
              <a:off x="2252027" y="1331745"/>
              <a:ext cx="6496436" cy="416179"/>
            </a:xfrm>
            <a:custGeom>
              <a:avLst/>
              <a:gdLst/>
              <a:ahLst/>
              <a:cxnLst/>
              <a:rect l="0" t="0" r="0" b="0"/>
              <a:pathLst>
                <a:path w="120000" h="120000" extrusionOk="0">
                  <a:moveTo>
                    <a:pt x="0" y="20000"/>
                  </a:moveTo>
                  <a:cubicBezTo>
                    <a:pt x="0" y="14696"/>
                    <a:pt x="143" y="9608"/>
                    <a:pt x="398" y="5858"/>
                  </a:cubicBezTo>
                  <a:cubicBezTo>
                    <a:pt x="653" y="2107"/>
                    <a:pt x="999" y="0"/>
                    <a:pt x="1360" y="0"/>
                  </a:cubicBezTo>
                  <a:lnTo>
                    <a:pt x="118639" y="0"/>
                  </a:lnTo>
                  <a:cubicBezTo>
                    <a:pt x="119000" y="0"/>
                    <a:pt x="119346" y="2107"/>
                    <a:pt x="119601" y="5858"/>
                  </a:cubicBezTo>
                  <a:cubicBezTo>
                    <a:pt x="119856" y="9608"/>
                    <a:pt x="120000" y="14696"/>
                    <a:pt x="120000" y="20000"/>
                  </a:cubicBezTo>
                  <a:lnTo>
                    <a:pt x="120000" y="99999"/>
                  </a:lnTo>
                  <a:cubicBezTo>
                    <a:pt x="120000" y="105303"/>
                    <a:pt x="119856" y="110391"/>
                    <a:pt x="119601" y="114141"/>
                  </a:cubicBezTo>
                  <a:cubicBezTo>
                    <a:pt x="119346" y="117892"/>
                    <a:pt x="119000" y="120000"/>
                    <a:pt x="118639" y="120000"/>
                  </a:cubicBezTo>
                  <a:lnTo>
                    <a:pt x="1360" y="120000"/>
                  </a:lnTo>
                  <a:cubicBezTo>
                    <a:pt x="999" y="120000"/>
                    <a:pt x="653" y="117892"/>
                    <a:pt x="398" y="114141"/>
                  </a:cubicBezTo>
                  <a:cubicBezTo>
                    <a:pt x="143" y="110391"/>
                    <a:pt x="0" y="105303"/>
                    <a:pt x="0" y="99999"/>
                  </a:cubicBezTo>
                  <a:lnTo>
                    <a:pt x="0" y="20000"/>
                  </a:lnTo>
                  <a:close/>
                </a:path>
              </a:pathLst>
            </a:custGeom>
            <a:solidFill>
              <a:srgbClr val="B7CCE4"/>
            </a:solidFill>
            <a:ln>
              <a:noFill/>
            </a:ln>
          </p:spPr>
          <p:txBody>
            <a:bodyPr wrap="square" lIns="88900" tIns="60325" rIns="88900" bIns="60325" anchor="ctr" anchorCtr="0">
              <a:noAutofit/>
            </a:bodyPr>
            <a:lstStyle/>
            <a:p>
              <a:pPr marL="0" marR="0" lvl="0" indent="0" algn="ctr" rtl="0">
                <a:lnSpc>
                  <a:spcPct val="90000"/>
                </a:lnSpc>
                <a:spcBef>
                  <a:spcPts val="0"/>
                </a:spcBef>
                <a:spcAft>
                  <a:spcPts val="0"/>
                </a:spcAft>
                <a:buSzPct val="25000"/>
                <a:buNone/>
              </a:pPr>
              <a:endParaRPr lang="en-IN" sz="1200" dirty="0">
                <a:solidFill>
                  <a:schemeClr val="dk1"/>
                </a:solidFill>
                <a:latin typeface="Century Gothic"/>
                <a:ea typeface="Century Gothic"/>
                <a:cs typeface="Century Gothic"/>
                <a:sym typeface="Century Gothic"/>
              </a:endParaRPr>
            </a:p>
          </p:txBody>
        </p:sp>
        <p:sp>
          <p:nvSpPr>
            <p:cNvPr id="502" name="Shape 502"/>
            <p:cNvSpPr/>
            <p:nvPr/>
          </p:nvSpPr>
          <p:spPr>
            <a:xfrm>
              <a:off x="755575" y="1747924"/>
              <a:ext cx="8262876" cy="416179"/>
            </a:xfrm>
            <a:custGeom>
              <a:avLst/>
              <a:gdLst/>
              <a:ahLst/>
              <a:cxnLst/>
              <a:rect l="0" t="0" r="0" b="0"/>
              <a:pathLst>
                <a:path w="120000" h="120000" extrusionOk="0">
                  <a:moveTo>
                    <a:pt x="0" y="20000"/>
                  </a:moveTo>
                  <a:cubicBezTo>
                    <a:pt x="0" y="14696"/>
                    <a:pt x="143" y="9608"/>
                    <a:pt x="398" y="5858"/>
                  </a:cubicBezTo>
                  <a:cubicBezTo>
                    <a:pt x="653" y="2107"/>
                    <a:pt x="999" y="0"/>
                    <a:pt x="1360" y="0"/>
                  </a:cubicBezTo>
                  <a:lnTo>
                    <a:pt x="118639" y="0"/>
                  </a:lnTo>
                  <a:cubicBezTo>
                    <a:pt x="119000" y="0"/>
                    <a:pt x="119346" y="2107"/>
                    <a:pt x="119601" y="5858"/>
                  </a:cubicBezTo>
                  <a:cubicBezTo>
                    <a:pt x="119856" y="9608"/>
                    <a:pt x="120000" y="14696"/>
                    <a:pt x="120000" y="20000"/>
                  </a:cubicBezTo>
                  <a:lnTo>
                    <a:pt x="120000" y="99999"/>
                  </a:lnTo>
                  <a:cubicBezTo>
                    <a:pt x="120000" y="105303"/>
                    <a:pt x="119856" y="110391"/>
                    <a:pt x="119601" y="114141"/>
                  </a:cubicBezTo>
                  <a:cubicBezTo>
                    <a:pt x="119346" y="117892"/>
                    <a:pt x="119000" y="120000"/>
                    <a:pt x="118639" y="120000"/>
                  </a:cubicBezTo>
                  <a:lnTo>
                    <a:pt x="1360" y="120000"/>
                  </a:lnTo>
                  <a:cubicBezTo>
                    <a:pt x="999" y="120000"/>
                    <a:pt x="653" y="117892"/>
                    <a:pt x="398" y="114141"/>
                  </a:cubicBezTo>
                  <a:cubicBezTo>
                    <a:pt x="143" y="110391"/>
                    <a:pt x="0" y="105303"/>
                    <a:pt x="0" y="99999"/>
                  </a:cubicBezTo>
                  <a:lnTo>
                    <a:pt x="0" y="20000"/>
                  </a:lnTo>
                  <a:close/>
                </a:path>
              </a:pathLst>
            </a:custGeom>
            <a:solidFill>
              <a:srgbClr val="FFC000"/>
            </a:solidFill>
            <a:ln>
              <a:noFill/>
            </a:ln>
          </p:spPr>
          <p:txBody>
            <a:bodyPr wrap="square" lIns="85075" tIns="58425" rIns="85075" bIns="58425" anchor="ctr" anchorCtr="0">
              <a:noAutofit/>
            </a:bodyPr>
            <a:lstStyle/>
            <a:p>
              <a:pPr marL="0" marR="0" lvl="0" indent="0" algn="ctr" rtl="0">
                <a:lnSpc>
                  <a:spcPct val="90000"/>
                </a:lnSpc>
                <a:spcBef>
                  <a:spcPts val="0"/>
                </a:spcBef>
                <a:spcAft>
                  <a:spcPts val="0"/>
                </a:spcAft>
                <a:buSzPct val="25000"/>
                <a:buNone/>
              </a:pPr>
              <a:endParaRPr lang="en-IN" sz="1200" dirty="0">
                <a:solidFill>
                  <a:schemeClr val="dk1"/>
                </a:solidFill>
                <a:latin typeface="Century Gothic"/>
                <a:ea typeface="Century Gothic"/>
                <a:cs typeface="Century Gothic"/>
                <a:sym typeface="Century Gothic"/>
              </a:endParaRPr>
            </a:p>
          </p:txBody>
        </p:sp>
        <p:sp>
          <p:nvSpPr>
            <p:cNvPr id="503" name="Shape 503"/>
            <p:cNvSpPr/>
            <p:nvPr/>
          </p:nvSpPr>
          <p:spPr>
            <a:xfrm>
              <a:off x="1187624" y="2164102"/>
              <a:ext cx="7560839" cy="416179"/>
            </a:xfrm>
            <a:custGeom>
              <a:avLst/>
              <a:gdLst/>
              <a:ahLst/>
              <a:cxnLst/>
              <a:rect l="0" t="0" r="0" b="0"/>
              <a:pathLst>
                <a:path w="120000" h="120000" extrusionOk="0">
                  <a:moveTo>
                    <a:pt x="0" y="20000"/>
                  </a:moveTo>
                  <a:cubicBezTo>
                    <a:pt x="0" y="14696"/>
                    <a:pt x="143" y="9608"/>
                    <a:pt x="398" y="5858"/>
                  </a:cubicBezTo>
                  <a:cubicBezTo>
                    <a:pt x="653" y="2107"/>
                    <a:pt x="999" y="0"/>
                    <a:pt x="1360" y="0"/>
                  </a:cubicBezTo>
                  <a:lnTo>
                    <a:pt x="118639" y="0"/>
                  </a:lnTo>
                  <a:cubicBezTo>
                    <a:pt x="119000" y="0"/>
                    <a:pt x="119346" y="2107"/>
                    <a:pt x="119601" y="5858"/>
                  </a:cubicBezTo>
                  <a:cubicBezTo>
                    <a:pt x="119856" y="9608"/>
                    <a:pt x="120000" y="14696"/>
                    <a:pt x="120000" y="20000"/>
                  </a:cubicBezTo>
                  <a:lnTo>
                    <a:pt x="120000" y="99999"/>
                  </a:lnTo>
                  <a:cubicBezTo>
                    <a:pt x="120000" y="105303"/>
                    <a:pt x="119856" y="110391"/>
                    <a:pt x="119601" y="114141"/>
                  </a:cubicBezTo>
                  <a:cubicBezTo>
                    <a:pt x="119346" y="117892"/>
                    <a:pt x="119000" y="120000"/>
                    <a:pt x="118639" y="120000"/>
                  </a:cubicBezTo>
                  <a:lnTo>
                    <a:pt x="1360" y="120000"/>
                  </a:lnTo>
                  <a:cubicBezTo>
                    <a:pt x="999" y="120000"/>
                    <a:pt x="653" y="117892"/>
                    <a:pt x="398" y="114141"/>
                  </a:cubicBezTo>
                  <a:cubicBezTo>
                    <a:pt x="143" y="110391"/>
                    <a:pt x="0" y="105303"/>
                    <a:pt x="0" y="99999"/>
                  </a:cubicBezTo>
                  <a:lnTo>
                    <a:pt x="0" y="20000"/>
                  </a:lnTo>
                  <a:close/>
                </a:path>
              </a:pathLst>
            </a:custGeom>
            <a:solidFill>
              <a:srgbClr val="B7CCE4"/>
            </a:solidFill>
            <a:ln>
              <a:noFill/>
            </a:ln>
          </p:spPr>
          <p:txBody>
            <a:bodyPr wrap="square" lIns="85075" tIns="58425" rIns="85075" bIns="58425" anchor="ctr" anchorCtr="0">
              <a:noAutofit/>
            </a:bodyPr>
            <a:lstStyle/>
            <a:p>
              <a:pPr marL="0" marR="0" lvl="0" indent="0" algn="ctr" rtl="0">
                <a:lnSpc>
                  <a:spcPct val="90000"/>
                </a:lnSpc>
                <a:spcBef>
                  <a:spcPts val="0"/>
                </a:spcBef>
                <a:spcAft>
                  <a:spcPts val="0"/>
                </a:spcAft>
                <a:buSzPct val="25000"/>
                <a:buNone/>
              </a:pPr>
              <a:endParaRPr lang="en-IN" sz="1200" dirty="0">
                <a:solidFill>
                  <a:schemeClr val="dk1"/>
                </a:solidFill>
                <a:latin typeface="Century Gothic"/>
                <a:ea typeface="Century Gothic"/>
                <a:cs typeface="Century Gothic"/>
                <a:sym typeface="Century Gothic"/>
              </a:endParaRPr>
            </a:p>
          </p:txBody>
        </p:sp>
        <p:sp>
          <p:nvSpPr>
            <p:cNvPr id="504" name="Shape 504"/>
            <p:cNvSpPr/>
            <p:nvPr/>
          </p:nvSpPr>
          <p:spPr>
            <a:xfrm>
              <a:off x="1043608" y="2580282"/>
              <a:ext cx="6496436" cy="416179"/>
            </a:xfrm>
            <a:custGeom>
              <a:avLst/>
              <a:gdLst/>
              <a:ahLst/>
              <a:cxnLst/>
              <a:rect l="0" t="0" r="0" b="0"/>
              <a:pathLst>
                <a:path w="120000" h="120000" extrusionOk="0">
                  <a:moveTo>
                    <a:pt x="0" y="20000"/>
                  </a:moveTo>
                  <a:cubicBezTo>
                    <a:pt x="0" y="14696"/>
                    <a:pt x="143" y="9608"/>
                    <a:pt x="398" y="5858"/>
                  </a:cubicBezTo>
                  <a:cubicBezTo>
                    <a:pt x="653" y="2107"/>
                    <a:pt x="999" y="0"/>
                    <a:pt x="1360" y="0"/>
                  </a:cubicBezTo>
                  <a:lnTo>
                    <a:pt x="118639" y="0"/>
                  </a:lnTo>
                  <a:cubicBezTo>
                    <a:pt x="119000" y="0"/>
                    <a:pt x="119346" y="2107"/>
                    <a:pt x="119601" y="5858"/>
                  </a:cubicBezTo>
                  <a:cubicBezTo>
                    <a:pt x="119856" y="9608"/>
                    <a:pt x="120000" y="14696"/>
                    <a:pt x="120000" y="20000"/>
                  </a:cubicBezTo>
                  <a:lnTo>
                    <a:pt x="120000" y="99999"/>
                  </a:lnTo>
                  <a:cubicBezTo>
                    <a:pt x="120000" y="105303"/>
                    <a:pt x="119856" y="110391"/>
                    <a:pt x="119601" y="114141"/>
                  </a:cubicBezTo>
                  <a:cubicBezTo>
                    <a:pt x="119346" y="117892"/>
                    <a:pt x="119000" y="120000"/>
                    <a:pt x="118639" y="120000"/>
                  </a:cubicBezTo>
                  <a:lnTo>
                    <a:pt x="1360" y="120000"/>
                  </a:lnTo>
                  <a:cubicBezTo>
                    <a:pt x="999" y="120000"/>
                    <a:pt x="653" y="117892"/>
                    <a:pt x="398" y="114141"/>
                  </a:cubicBezTo>
                  <a:cubicBezTo>
                    <a:pt x="143" y="110391"/>
                    <a:pt x="0" y="105303"/>
                    <a:pt x="0" y="99999"/>
                  </a:cubicBezTo>
                  <a:lnTo>
                    <a:pt x="0" y="20000"/>
                  </a:lnTo>
                  <a:close/>
                </a:path>
              </a:pathLst>
            </a:custGeom>
            <a:solidFill>
              <a:srgbClr val="FFC000"/>
            </a:solidFill>
            <a:ln>
              <a:noFill/>
            </a:ln>
          </p:spPr>
          <p:txBody>
            <a:bodyPr wrap="square" lIns="85075" tIns="58425" rIns="85075" bIns="58425" anchor="ctr" anchorCtr="0">
              <a:noAutofit/>
            </a:bodyPr>
            <a:lstStyle/>
            <a:p>
              <a:pPr marL="0" marR="0" lvl="0" indent="0" algn="ctr" rtl="0">
                <a:lnSpc>
                  <a:spcPct val="90000"/>
                </a:lnSpc>
                <a:spcBef>
                  <a:spcPts val="0"/>
                </a:spcBef>
                <a:spcAft>
                  <a:spcPts val="0"/>
                </a:spcAft>
                <a:buSzPct val="25000"/>
                <a:buNone/>
              </a:pPr>
              <a:endParaRPr lang="en-IN" sz="1200" dirty="0">
                <a:solidFill>
                  <a:schemeClr val="dk1"/>
                </a:solidFill>
                <a:latin typeface="Century Gothic"/>
                <a:ea typeface="Century Gothic"/>
                <a:cs typeface="Century Gothic"/>
                <a:sym typeface="Century Gothic"/>
              </a:endParaRPr>
            </a:p>
          </p:txBody>
        </p:sp>
        <p:sp>
          <p:nvSpPr>
            <p:cNvPr id="505" name="Shape 505"/>
            <p:cNvSpPr/>
            <p:nvPr/>
          </p:nvSpPr>
          <p:spPr>
            <a:xfrm>
              <a:off x="1763688" y="2996459"/>
              <a:ext cx="6496436" cy="416179"/>
            </a:xfrm>
            <a:custGeom>
              <a:avLst/>
              <a:gdLst/>
              <a:ahLst/>
              <a:cxnLst/>
              <a:rect l="0" t="0" r="0" b="0"/>
              <a:pathLst>
                <a:path w="120000" h="120000" extrusionOk="0">
                  <a:moveTo>
                    <a:pt x="0" y="20000"/>
                  </a:moveTo>
                  <a:cubicBezTo>
                    <a:pt x="0" y="14696"/>
                    <a:pt x="143" y="9608"/>
                    <a:pt x="398" y="5858"/>
                  </a:cubicBezTo>
                  <a:cubicBezTo>
                    <a:pt x="653" y="2107"/>
                    <a:pt x="999" y="0"/>
                    <a:pt x="1360" y="0"/>
                  </a:cubicBezTo>
                  <a:lnTo>
                    <a:pt x="118639" y="0"/>
                  </a:lnTo>
                  <a:cubicBezTo>
                    <a:pt x="119000" y="0"/>
                    <a:pt x="119346" y="2107"/>
                    <a:pt x="119601" y="5858"/>
                  </a:cubicBezTo>
                  <a:cubicBezTo>
                    <a:pt x="119856" y="9608"/>
                    <a:pt x="120000" y="14696"/>
                    <a:pt x="120000" y="20000"/>
                  </a:cubicBezTo>
                  <a:lnTo>
                    <a:pt x="120000" y="99999"/>
                  </a:lnTo>
                  <a:cubicBezTo>
                    <a:pt x="120000" y="105303"/>
                    <a:pt x="119856" y="110391"/>
                    <a:pt x="119601" y="114141"/>
                  </a:cubicBezTo>
                  <a:cubicBezTo>
                    <a:pt x="119346" y="117892"/>
                    <a:pt x="119000" y="120000"/>
                    <a:pt x="118639" y="120000"/>
                  </a:cubicBezTo>
                  <a:lnTo>
                    <a:pt x="1360" y="120000"/>
                  </a:lnTo>
                  <a:cubicBezTo>
                    <a:pt x="999" y="120000"/>
                    <a:pt x="653" y="117892"/>
                    <a:pt x="398" y="114141"/>
                  </a:cubicBezTo>
                  <a:cubicBezTo>
                    <a:pt x="143" y="110391"/>
                    <a:pt x="0" y="105303"/>
                    <a:pt x="0" y="99999"/>
                  </a:cubicBezTo>
                  <a:lnTo>
                    <a:pt x="0" y="20000"/>
                  </a:lnTo>
                  <a:close/>
                </a:path>
              </a:pathLst>
            </a:custGeom>
            <a:solidFill>
              <a:srgbClr val="B7CCE4"/>
            </a:solidFill>
            <a:ln>
              <a:noFill/>
            </a:ln>
          </p:spPr>
          <p:txBody>
            <a:bodyPr wrap="square" lIns="85075" tIns="58425" rIns="85075" bIns="58425" anchor="ctr" anchorCtr="0">
              <a:noAutofit/>
            </a:bodyPr>
            <a:lstStyle/>
            <a:p>
              <a:pPr marL="0" marR="0" lvl="0" indent="0" algn="ctr" rtl="0">
                <a:lnSpc>
                  <a:spcPct val="90000"/>
                </a:lnSpc>
                <a:spcBef>
                  <a:spcPts val="0"/>
                </a:spcBef>
                <a:spcAft>
                  <a:spcPts val="0"/>
                </a:spcAft>
                <a:buSzPct val="25000"/>
                <a:buNone/>
              </a:pPr>
              <a:endParaRPr lang="en-IN" sz="1200" dirty="0">
                <a:solidFill>
                  <a:schemeClr val="dk1"/>
                </a:solidFill>
                <a:latin typeface="Century Gothic"/>
                <a:ea typeface="Century Gothic"/>
                <a:cs typeface="Century Gothic"/>
                <a:sym typeface="Century Gothic"/>
              </a:endParaRPr>
            </a:p>
          </p:txBody>
        </p:sp>
        <p:sp>
          <p:nvSpPr>
            <p:cNvPr id="506" name="Shape 506"/>
            <p:cNvSpPr/>
            <p:nvPr/>
          </p:nvSpPr>
          <p:spPr>
            <a:xfrm>
              <a:off x="1349601" y="3412638"/>
              <a:ext cx="6552728" cy="416179"/>
            </a:xfrm>
            <a:custGeom>
              <a:avLst/>
              <a:gdLst/>
              <a:ahLst/>
              <a:cxnLst/>
              <a:rect l="0" t="0" r="0" b="0"/>
              <a:pathLst>
                <a:path w="120000" h="120000" extrusionOk="0">
                  <a:moveTo>
                    <a:pt x="0" y="20000"/>
                  </a:moveTo>
                  <a:cubicBezTo>
                    <a:pt x="0" y="14696"/>
                    <a:pt x="143" y="9608"/>
                    <a:pt x="398" y="5858"/>
                  </a:cubicBezTo>
                  <a:cubicBezTo>
                    <a:pt x="653" y="2107"/>
                    <a:pt x="999" y="0"/>
                    <a:pt x="1360" y="0"/>
                  </a:cubicBezTo>
                  <a:lnTo>
                    <a:pt x="118639" y="0"/>
                  </a:lnTo>
                  <a:cubicBezTo>
                    <a:pt x="119000" y="0"/>
                    <a:pt x="119346" y="2107"/>
                    <a:pt x="119601" y="5858"/>
                  </a:cubicBezTo>
                  <a:cubicBezTo>
                    <a:pt x="119856" y="9608"/>
                    <a:pt x="120000" y="14696"/>
                    <a:pt x="120000" y="20000"/>
                  </a:cubicBezTo>
                  <a:lnTo>
                    <a:pt x="120000" y="99999"/>
                  </a:lnTo>
                  <a:cubicBezTo>
                    <a:pt x="120000" y="105303"/>
                    <a:pt x="119856" y="110391"/>
                    <a:pt x="119601" y="114141"/>
                  </a:cubicBezTo>
                  <a:cubicBezTo>
                    <a:pt x="119346" y="117892"/>
                    <a:pt x="119000" y="120000"/>
                    <a:pt x="118639" y="120000"/>
                  </a:cubicBezTo>
                  <a:lnTo>
                    <a:pt x="1360" y="120000"/>
                  </a:lnTo>
                  <a:cubicBezTo>
                    <a:pt x="999" y="120000"/>
                    <a:pt x="653" y="117892"/>
                    <a:pt x="398" y="114141"/>
                  </a:cubicBezTo>
                  <a:cubicBezTo>
                    <a:pt x="143" y="110391"/>
                    <a:pt x="0" y="105303"/>
                    <a:pt x="0" y="99999"/>
                  </a:cubicBezTo>
                  <a:lnTo>
                    <a:pt x="0" y="20000"/>
                  </a:lnTo>
                  <a:close/>
                </a:path>
              </a:pathLst>
            </a:custGeom>
            <a:solidFill>
              <a:srgbClr val="FFC000"/>
            </a:solidFill>
            <a:ln>
              <a:noFill/>
            </a:ln>
          </p:spPr>
          <p:txBody>
            <a:bodyPr wrap="square" lIns="81275" tIns="56500" rIns="81275" bIns="56500" anchor="ctr" anchorCtr="0">
              <a:noAutofit/>
            </a:bodyPr>
            <a:lstStyle/>
            <a:p>
              <a:pPr marL="0" marR="0" lvl="0" indent="0" algn="ctr" rtl="0">
                <a:lnSpc>
                  <a:spcPct val="90000"/>
                </a:lnSpc>
                <a:spcBef>
                  <a:spcPts val="0"/>
                </a:spcBef>
                <a:spcAft>
                  <a:spcPts val="0"/>
                </a:spcAft>
                <a:buSzPct val="25000"/>
                <a:buNone/>
              </a:pPr>
              <a:endParaRPr lang="en-IN" sz="1200" dirty="0">
                <a:solidFill>
                  <a:schemeClr val="dk1"/>
                </a:solidFill>
                <a:latin typeface="Century Gothic"/>
                <a:ea typeface="Century Gothic"/>
                <a:cs typeface="Century Gothic"/>
                <a:sym typeface="Century Gothic"/>
              </a:endParaRPr>
            </a:p>
          </p:txBody>
        </p:sp>
      </p:grpSp>
      <p:sp>
        <p:nvSpPr>
          <p:cNvPr id="3" name="Rectangle 2"/>
          <p:cNvSpPr/>
          <p:nvPr/>
        </p:nvSpPr>
        <p:spPr>
          <a:xfrm>
            <a:off x="1133659" y="2331685"/>
            <a:ext cx="7404859" cy="258532"/>
          </a:xfrm>
          <a:prstGeom prst="rect">
            <a:avLst/>
          </a:prstGeom>
        </p:spPr>
        <p:txBody>
          <a:bodyPr wrap="square">
            <a:spAutoFit/>
          </a:bodyPr>
          <a:lstStyle/>
          <a:p>
            <a:pPr lvl="0" algn="ctr">
              <a:lnSpc>
                <a:spcPct val="90000"/>
              </a:lnSpc>
              <a:buSzPct val="25000"/>
            </a:pPr>
            <a:r>
              <a:rPr lang="en-IN" sz="1200" dirty="0">
                <a:solidFill>
                  <a:schemeClr val="dk1"/>
                </a:solidFill>
                <a:latin typeface="Century Gothic"/>
                <a:ea typeface="Century Gothic"/>
                <a:cs typeface="Century Gothic"/>
                <a:sym typeface="Century Gothic"/>
              </a:rPr>
              <a:t>CIPAM is a national focal point for the Technology and Innovation Support Centre (TISC) by WIPO</a:t>
            </a:r>
            <a:endParaRPr lang="en-IN" sz="1200" dirty="0">
              <a:solidFill>
                <a:schemeClr val="dk1"/>
              </a:solidFill>
              <a:latin typeface="Century Gothic"/>
              <a:ea typeface="Century Gothic"/>
              <a:cs typeface="Century Gothic"/>
              <a:sym typeface="Century Gothic"/>
            </a:endParaRPr>
          </a:p>
        </p:txBody>
      </p:sp>
      <p:sp>
        <p:nvSpPr>
          <p:cNvPr id="4" name="Rectangle 3"/>
          <p:cNvSpPr/>
          <p:nvPr/>
        </p:nvSpPr>
        <p:spPr>
          <a:xfrm>
            <a:off x="1709724" y="3147811"/>
            <a:ext cx="6285098" cy="258532"/>
          </a:xfrm>
          <a:prstGeom prst="rect">
            <a:avLst/>
          </a:prstGeom>
        </p:spPr>
        <p:txBody>
          <a:bodyPr wrap="square">
            <a:spAutoFit/>
          </a:bodyPr>
          <a:lstStyle/>
          <a:p>
            <a:pPr lvl="0" algn="ctr">
              <a:lnSpc>
                <a:spcPct val="90000"/>
              </a:lnSpc>
              <a:buSzPct val="25000"/>
            </a:pPr>
            <a:r>
              <a:rPr lang="en-IN" sz="1200" dirty="0">
                <a:solidFill>
                  <a:schemeClr val="dk1"/>
                </a:solidFill>
                <a:latin typeface="Century Gothic"/>
                <a:ea typeface="Century Gothic"/>
                <a:cs typeface="Century Gothic"/>
                <a:sym typeface="Century Gothic"/>
              </a:rPr>
              <a:t>CIPAM is creating an online platform that will bring all IP stakeholders together</a:t>
            </a:r>
            <a:endParaRPr lang="en-IN" sz="1200" dirty="0">
              <a:solidFill>
                <a:schemeClr val="dk1"/>
              </a:solidFill>
              <a:latin typeface="Century Gothic"/>
              <a:ea typeface="Century Gothic"/>
              <a:cs typeface="Century Gothic"/>
              <a:sym typeface="Century Gothic"/>
            </a:endParaRPr>
          </a:p>
        </p:txBody>
      </p:sp>
      <p:sp>
        <p:nvSpPr>
          <p:cNvPr id="5" name="Rectangle 4"/>
          <p:cNvSpPr/>
          <p:nvPr/>
        </p:nvSpPr>
        <p:spPr>
          <a:xfrm>
            <a:off x="1133659" y="2763732"/>
            <a:ext cx="6352420" cy="258532"/>
          </a:xfrm>
          <a:prstGeom prst="rect">
            <a:avLst/>
          </a:prstGeom>
        </p:spPr>
        <p:txBody>
          <a:bodyPr wrap="square">
            <a:spAutoFit/>
          </a:bodyPr>
          <a:lstStyle/>
          <a:p>
            <a:pPr lvl="0" algn="ctr">
              <a:lnSpc>
                <a:spcPct val="90000"/>
              </a:lnSpc>
              <a:buSzPct val="25000"/>
            </a:pPr>
            <a:r>
              <a:rPr lang="en-IN" sz="1200" dirty="0">
                <a:solidFill>
                  <a:schemeClr val="dk1"/>
                </a:solidFill>
                <a:latin typeface="Century Gothic"/>
                <a:ea typeface="Century Gothic"/>
                <a:cs typeface="Century Gothic"/>
                <a:sym typeface="Century Gothic"/>
              </a:rPr>
              <a:t>CIPAM is working with States to establish IPR cells in universities and colleges</a:t>
            </a:r>
            <a:endParaRPr lang="en-IN" sz="1200" dirty="0">
              <a:solidFill>
                <a:schemeClr val="dk1"/>
              </a:solidFill>
              <a:latin typeface="Century Gothic"/>
              <a:ea typeface="Century Gothic"/>
              <a:cs typeface="Century Gothic"/>
              <a:sym typeface="Century Gothic"/>
            </a:endParaRPr>
          </a:p>
        </p:txBody>
      </p:sp>
      <p:sp>
        <p:nvSpPr>
          <p:cNvPr id="6" name="Rectangle 5"/>
          <p:cNvSpPr/>
          <p:nvPr/>
        </p:nvSpPr>
        <p:spPr>
          <a:xfrm>
            <a:off x="1295636" y="3639533"/>
            <a:ext cx="6552728" cy="258532"/>
          </a:xfrm>
          <a:prstGeom prst="rect">
            <a:avLst/>
          </a:prstGeom>
        </p:spPr>
        <p:txBody>
          <a:bodyPr wrap="square">
            <a:spAutoFit/>
          </a:bodyPr>
          <a:lstStyle/>
          <a:p>
            <a:pPr lvl="0" algn="ctr">
              <a:lnSpc>
                <a:spcPct val="90000"/>
              </a:lnSpc>
              <a:buSzPct val="25000"/>
            </a:pPr>
            <a:r>
              <a:rPr lang="en-IN" sz="1200" dirty="0">
                <a:solidFill>
                  <a:schemeClr val="dk1"/>
                </a:solidFill>
                <a:latin typeface="Century Gothic"/>
                <a:ea typeface="Century Gothic"/>
                <a:cs typeface="Century Gothic"/>
                <a:sym typeface="Century Gothic"/>
              </a:rPr>
              <a:t>Task Force on Innovation working on improving India’s rank in Global Innovation Index</a:t>
            </a:r>
            <a:endParaRPr lang="en-IN" sz="1200" dirty="0">
              <a:solidFill>
                <a:schemeClr val="dk1"/>
              </a:solidFill>
              <a:latin typeface="Century Gothic"/>
              <a:ea typeface="Century Gothic"/>
              <a:cs typeface="Century Gothic"/>
              <a:sym typeface="Century Gothic"/>
            </a:endParaRPr>
          </a:p>
        </p:txBody>
      </p:sp>
      <p:sp>
        <p:nvSpPr>
          <p:cNvPr id="7" name="Rectangle 6"/>
          <p:cNvSpPr/>
          <p:nvPr/>
        </p:nvSpPr>
        <p:spPr>
          <a:xfrm>
            <a:off x="701610" y="1851666"/>
            <a:ext cx="8262875" cy="424732"/>
          </a:xfrm>
          <a:prstGeom prst="rect">
            <a:avLst/>
          </a:prstGeom>
        </p:spPr>
        <p:txBody>
          <a:bodyPr wrap="square">
            <a:spAutoFit/>
          </a:bodyPr>
          <a:lstStyle/>
          <a:p>
            <a:pPr lvl="0" algn="ctr">
              <a:lnSpc>
                <a:spcPct val="90000"/>
              </a:lnSpc>
              <a:buSzPct val="25000"/>
            </a:pPr>
            <a:r>
              <a:rPr lang="en-IN" sz="1200" dirty="0">
                <a:solidFill>
                  <a:schemeClr val="dk1"/>
                </a:solidFill>
                <a:latin typeface="Century Gothic"/>
                <a:ea typeface="Century Gothic"/>
                <a:cs typeface="Century Gothic"/>
                <a:sym typeface="Century Gothic"/>
              </a:rPr>
              <a:t>Strengthening enforcement through trainings of police officials and judiciary; Toolkit for Enforcement prepared</a:t>
            </a:r>
            <a:endParaRPr lang="en-IN" sz="1200" dirty="0">
              <a:solidFill>
                <a:schemeClr val="dk1"/>
              </a:solidFill>
              <a:latin typeface="Century Gothic"/>
              <a:ea typeface="Century Gothic"/>
              <a:cs typeface="Century Gothic"/>
              <a:sym typeface="Century Gothic"/>
            </a:endParaRPr>
          </a:p>
        </p:txBody>
      </p:sp>
      <p:sp>
        <p:nvSpPr>
          <p:cNvPr id="8" name="Rectangle 7"/>
          <p:cNvSpPr/>
          <p:nvPr/>
        </p:nvSpPr>
        <p:spPr>
          <a:xfrm>
            <a:off x="2286000" y="1438082"/>
            <a:ext cx="6252518" cy="258532"/>
          </a:xfrm>
          <a:prstGeom prst="rect">
            <a:avLst/>
          </a:prstGeom>
        </p:spPr>
        <p:txBody>
          <a:bodyPr wrap="square">
            <a:spAutoFit/>
          </a:bodyPr>
          <a:lstStyle/>
          <a:p>
            <a:pPr lvl="0" algn="ctr">
              <a:lnSpc>
                <a:spcPct val="90000"/>
              </a:lnSpc>
              <a:buSzPct val="25000"/>
            </a:pPr>
            <a:r>
              <a:rPr lang="en-IN" sz="1200" dirty="0">
                <a:solidFill>
                  <a:schemeClr val="dk1"/>
                </a:solidFill>
                <a:latin typeface="Century Gothic"/>
                <a:ea typeface="Century Gothic"/>
                <a:cs typeface="Century Gothic"/>
                <a:sym typeface="Century Gothic"/>
              </a:rPr>
              <a:t>CIPAM to conduct targeted IPR awareness programs across the country </a:t>
            </a:r>
            <a:endParaRPr lang="en-IN" sz="1200" dirty="0">
              <a:solidFill>
                <a:schemeClr val="dk1"/>
              </a:solidFill>
              <a:latin typeface="Century Gothic"/>
              <a:ea typeface="Century Gothic"/>
              <a:cs typeface="Century Gothic"/>
              <a:sym typeface="Century Gothic"/>
            </a:endParaRPr>
          </a:p>
        </p:txBody>
      </p:sp>
      <p:sp>
        <p:nvSpPr>
          <p:cNvPr id="9" name="Rectangle 8"/>
          <p:cNvSpPr/>
          <p:nvPr/>
        </p:nvSpPr>
        <p:spPr>
          <a:xfrm>
            <a:off x="815546" y="1007778"/>
            <a:ext cx="6382500" cy="258532"/>
          </a:xfrm>
          <a:prstGeom prst="rect">
            <a:avLst/>
          </a:prstGeom>
        </p:spPr>
        <p:txBody>
          <a:bodyPr wrap="square">
            <a:spAutoFit/>
          </a:bodyPr>
          <a:lstStyle/>
          <a:p>
            <a:pPr lvl="0" algn="ctr">
              <a:lnSpc>
                <a:spcPct val="90000"/>
              </a:lnSpc>
              <a:buSzPct val="25000"/>
            </a:pPr>
            <a:r>
              <a:rPr lang="en-IN" sz="1200" dirty="0">
                <a:solidFill>
                  <a:schemeClr val="dk1"/>
                </a:solidFill>
                <a:latin typeface="Century Gothic"/>
                <a:ea typeface="Century Gothic"/>
                <a:cs typeface="Century Gothic"/>
                <a:sym typeface="Century Gothic"/>
              </a:rPr>
              <a:t>CIPAM is a professional body to effectively implement the  National IPR Policy </a:t>
            </a:r>
            <a:endParaRPr lang="en-IN" sz="1200"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000" b="1" i="0" u="none" strike="noStrike" cap="none">
                <a:solidFill>
                  <a:schemeClr val="dk1"/>
                </a:solidFill>
                <a:latin typeface="Arial"/>
                <a:ea typeface="Arial"/>
                <a:cs typeface="Arial"/>
                <a:sym typeface="Arial"/>
              </a:rPr>
              <a:t>IP Process Re-engineering: Patent &amp; Trademark Rules Amended</a:t>
            </a:r>
          </a:p>
        </p:txBody>
      </p:sp>
      <p:grpSp>
        <p:nvGrpSpPr>
          <p:cNvPr id="513" name="Shape 513"/>
          <p:cNvGrpSpPr/>
          <p:nvPr/>
        </p:nvGrpSpPr>
        <p:grpSpPr>
          <a:xfrm>
            <a:off x="931488" y="896720"/>
            <a:ext cx="7888981" cy="4057034"/>
            <a:chOff x="0" y="0"/>
            <a:chExt cx="7888981" cy="4057034"/>
          </a:xfrm>
        </p:grpSpPr>
        <p:sp>
          <p:nvSpPr>
            <p:cNvPr id="514" name="Shape 514"/>
            <p:cNvSpPr/>
            <p:nvPr/>
          </p:nvSpPr>
          <p:spPr>
            <a:xfrm>
              <a:off x="3055569" y="2589747"/>
              <a:ext cx="1516660" cy="1467286"/>
            </a:xfrm>
            <a:prstGeom prst="ellipse">
              <a:avLst/>
            </a:prstGeom>
            <a:solidFill>
              <a:schemeClr val="lt1"/>
            </a:solidFill>
            <a:ln w="25400" cap="flat" cmpd="sng">
              <a:solidFill>
                <a:srgbClr val="7F7F7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15" name="Shape 515"/>
            <p:cNvSpPr txBox="1"/>
            <p:nvPr/>
          </p:nvSpPr>
          <p:spPr>
            <a:xfrm>
              <a:off x="3277680" y="2804625"/>
              <a:ext cx="1072441" cy="1037528"/>
            </a:xfrm>
            <a:prstGeom prst="rect">
              <a:avLst/>
            </a:prstGeom>
            <a:noFill/>
            <a:ln>
              <a:noFill/>
            </a:ln>
          </p:spPr>
          <p:txBody>
            <a:bodyPr wrap="square" lIns="5700" tIns="5700" rIns="5700" bIns="5700" anchor="ctr" anchorCtr="0">
              <a:noAutofit/>
            </a:bodyPr>
            <a:lstStyle/>
            <a:p>
              <a:pPr marL="0" marR="0" lvl="0" indent="0" algn="ctr" rtl="0">
                <a:lnSpc>
                  <a:spcPct val="90000"/>
                </a:lnSpc>
                <a:spcBef>
                  <a:spcPts val="0"/>
                </a:spcBef>
                <a:spcAft>
                  <a:spcPts val="0"/>
                </a:spcAft>
                <a:buSzPct val="25000"/>
                <a:buNone/>
              </a:pPr>
              <a:r>
                <a:rPr lang="en-IN" sz="900" b="1">
                  <a:solidFill>
                    <a:schemeClr val="dk1"/>
                  </a:solidFill>
                  <a:latin typeface="Arial"/>
                  <a:ea typeface="Arial"/>
                  <a:cs typeface="Arial"/>
                  <a:sym typeface="Arial"/>
                </a:rPr>
                <a:t>SIMPLIFIED &amp; STREAMLINED PROCESSES</a:t>
              </a:r>
            </a:p>
          </p:txBody>
        </p:sp>
        <p:sp>
          <p:nvSpPr>
            <p:cNvPr id="516" name="Shape 516"/>
            <p:cNvSpPr/>
            <p:nvPr/>
          </p:nvSpPr>
          <p:spPr>
            <a:xfrm rot="-8674010">
              <a:off x="1170470" y="1721377"/>
              <a:ext cx="2234172" cy="526431"/>
            </a:xfrm>
            <a:prstGeom prst="leftArrow">
              <a:avLst>
                <a:gd name="adj1" fmla="val 60000"/>
                <a:gd name="adj2" fmla="val 50000"/>
              </a:avLst>
            </a:prstGeom>
            <a:solidFill>
              <a:srgbClr val="A7AFBE"/>
            </a:solidFill>
            <a:ln>
              <a:noFill/>
            </a:ln>
          </p:spPr>
          <p:txBody>
            <a:bodyPr wrap="square" lIns="91425" tIns="91425" rIns="91425" bIns="91425" anchor="ctr" anchorCtr="0">
              <a:noAutofit/>
            </a:bodyPr>
            <a:lstStyle/>
            <a:p>
              <a:pPr lvl="0">
                <a:spcBef>
                  <a:spcPts val="0"/>
                </a:spcBef>
                <a:buNone/>
              </a:pPr>
              <a:endParaRPr/>
            </a:p>
          </p:txBody>
        </p:sp>
        <p:sp>
          <p:nvSpPr>
            <p:cNvPr id="517" name="Shape 517"/>
            <p:cNvSpPr/>
            <p:nvPr/>
          </p:nvSpPr>
          <p:spPr>
            <a:xfrm>
              <a:off x="0" y="0"/>
              <a:ext cx="2553336" cy="3036125"/>
            </a:xfrm>
            <a:prstGeom prst="roundRect">
              <a:avLst>
                <a:gd name="adj" fmla="val 10000"/>
              </a:avLst>
            </a:prstGeom>
            <a:solidFill>
              <a:srgbClr val="C2D59B"/>
            </a:solidFill>
            <a:ln>
              <a:noFill/>
            </a:ln>
          </p:spPr>
          <p:txBody>
            <a:bodyPr wrap="square" lIns="91425" tIns="91425" rIns="91425" bIns="91425" anchor="ctr" anchorCtr="0">
              <a:noAutofit/>
            </a:bodyPr>
            <a:lstStyle/>
            <a:p>
              <a:pPr lvl="0">
                <a:spcBef>
                  <a:spcPts val="0"/>
                </a:spcBef>
                <a:buNone/>
              </a:pPr>
              <a:endParaRPr/>
            </a:p>
          </p:txBody>
        </p:sp>
        <p:sp>
          <p:nvSpPr>
            <p:cNvPr id="518" name="Shape 518"/>
            <p:cNvSpPr txBox="1"/>
            <p:nvPr/>
          </p:nvSpPr>
          <p:spPr>
            <a:xfrm>
              <a:off x="74784" y="74784"/>
              <a:ext cx="2403766" cy="2886555"/>
            </a:xfrm>
            <a:prstGeom prst="rect">
              <a:avLst/>
            </a:prstGeom>
            <a:noFill/>
            <a:ln>
              <a:noFill/>
            </a:ln>
          </p:spPr>
          <p:txBody>
            <a:bodyPr wrap="square" lIns="91425" tIns="91425" rIns="91425" bIns="1905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IN" sz="1000" b="1">
                  <a:solidFill>
                    <a:schemeClr val="dk1"/>
                  </a:solidFill>
                  <a:latin typeface="Century Gothic"/>
                  <a:ea typeface="Century Gothic"/>
                  <a:cs typeface="Century Gothic"/>
                  <a:sym typeface="Century Gothic"/>
                </a:rPr>
                <a:t>PATENT RULES</a:t>
              </a:r>
            </a:p>
          </p:txBody>
        </p:sp>
        <p:sp>
          <p:nvSpPr>
            <p:cNvPr id="519" name="Shape 519"/>
            <p:cNvSpPr/>
            <p:nvPr/>
          </p:nvSpPr>
          <p:spPr>
            <a:xfrm rot="-5589229">
              <a:off x="3121292" y="1590866"/>
              <a:ext cx="1187474" cy="541018"/>
            </a:xfrm>
            <a:prstGeom prst="leftArrow">
              <a:avLst>
                <a:gd name="adj1" fmla="val 60000"/>
                <a:gd name="adj2" fmla="val 50000"/>
              </a:avLst>
            </a:prstGeom>
            <a:solidFill>
              <a:srgbClr val="A7AFBE"/>
            </a:solidFill>
            <a:ln>
              <a:noFill/>
            </a:ln>
          </p:spPr>
          <p:txBody>
            <a:bodyPr wrap="square" lIns="91425" tIns="91425" rIns="91425" bIns="91425" anchor="ctr" anchorCtr="0">
              <a:noAutofit/>
            </a:bodyPr>
            <a:lstStyle/>
            <a:p>
              <a:pPr lvl="0">
                <a:spcBef>
                  <a:spcPts val="0"/>
                </a:spcBef>
                <a:buNone/>
              </a:pPr>
              <a:endParaRPr/>
            </a:p>
          </p:txBody>
        </p:sp>
        <p:sp>
          <p:nvSpPr>
            <p:cNvPr id="520" name="Shape 520"/>
            <p:cNvSpPr/>
            <p:nvPr/>
          </p:nvSpPr>
          <p:spPr>
            <a:xfrm>
              <a:off x="2259746" y="101146"/>
              <a:ext cx="2996750" cy="1810436"/>
            </a:xfrm>
            <a:prstGeom prst="roundRect">
              <a:avLst>
                <a:gd name="adj" fmla="val 10000"/>
              </a:avLst>
            </a:prstGeom>
            <a:solidFill>
              <a:srgbClr val="92CCDC"/>
            </a:solidFill>
            <a:ln>
              <a:noFill/>
            </a:ln>
          </p:spPr>
          <p:txBody>
            <a:bodyPr wrap="square" lIns="91425" tIns="91425" rIns="91425" bIns="91425" anchor="ctr" anchorCtr="0">
              <a:noAutofit/>
            </a:bodyPr>
            <a:lstStyle/>
            <a:p>
              <a:pPr lvl="0">
                <a:spcBef>
                  <a:spcPts val="0"/>
                </a:spcBef>
                <a:buNone/>
              </a:pPr>
              <a:endParaRPr/>
            </a:p>
          </p:txBody>
        </p:sp>
        <p:sp>
          <p:nvSpPr>
            <p:cNvPr id="521" name="Shape 521"/>
            <p:cNvSpPr txBox="1"/>
            <p:nvPr/>
          </p:nvSpPr>
          <p:spPr>
            <a:xfrm>
              <a:off x="2312772" y="154171"/>
              <a:ext cx="2890699" cy="1704383"/>
            </a:xfrm>
            <a:prstGeom prst="rect">
              <a:avLst/>
            </a:prstGeom>
            <a:noFill/>
            <a:ln>
              <a:noFill/>
            </a:ln>
          </p:spPr>
          <p:txBody>
            <a:bodyPr wrap="square" lIns="91425" tIns="91425" rIns="20950" bIns="20950" anchor="t" anchorCtr="0">
              <a:noAutofit/>
            </a:bodyPr>
            <a:lstStyle/>
            <a:p>
              <a:pPr marL="457200" marR="0" lvl="1" indent="0" algn="l" rtl="0">
                <a:lnSpc>
                  <a:spcPct val="100000"/>
                </a:lnSpc>
                <a:spcBef>
                  <a:spcPts val="0"/>
                </a:spcBef>
                <a:spcAft>
                  <a:spcPts val="0"/>
                </a:spcAft>
                <a:buSzPct val="25000"/>
                <a:buNone/>
              </a:pPr>
              <a:r>
                <a:rPr lang="en-IN" sz="1050" b="1" i="0" u="none" strike="noStrike" cap="none">
                  <a:solidFill>
                    <a:schemeClr val="dk1"/>
                  </a:solidFill>
                  <a:latin typeface="Century Gothic"/>
                  <a:ea typeface="Century Gothic"/>
                  <a:cs typeface="Century Gothic"/>
                  <a:sym typeface="Century Gothic"/>
                </a:rPr>
                <a:t>COMMON FEATURES</a:t>
              </a:r>
              <a:br>
                <a:rPr lang="en-IN" sz="1050" b="1" i="0" u="none" strike="noStrike" cap="none">
                  <a:solidFill>
                    <a:schemeClr val="dk1"/>
                  </a:solidFill>
                  <a:latin typeface="Century Gothic"/>
                  <a:ea typeface="Century Gothic"/>
                  <a:cs typeface="Century Gothic"/>
                  <a:sym typeface="Century Gothic"/>
                </a:rPr>
              </a:br>
              <a:r>
                <a:rPr lang="en-IN" sz="1050" b="0" i="0" u="none" strike="noStrike" cap="none">
                  <a:solidFill>
                    <a:schemeClr val="dk1"/>
                  </a:solidFill>
                  <a:latin typeface="Century Gothic"/>
                  <a:ea typeface="Century Gothic"/>
                  <a:cs typeface="Century Gothic"/>
                  <a:sym typeface="Century Gothic"/>
                </a:rPr>
                <a:t/>
              </a:r>
              <a:br>
                <a:rPr lang="en-IN" sz="1050" b="0" i="0" u="none" strike="noStrike" cap="none">
                  <a:solidFill>
                    <a:schemeClr val="dk1"/>
                  </a:solidFill>
                  <a:latin typeface="Century Gothic"/>
                  <a:ea typeface="Century Gothic"/>
                  <a:cs typeface="Century Gothic"/>
                  <a:sym typeface="Century Gothic"/>
                </a:rPr>
              </a:br>
              <a:endParaRPr lang="en-IN" sz="1050" b="0" i="0" u="none" strike="noStrike" cap="none">
                <a:solidFill>
                  <a:schemeClr val="dk1"/>
                </a:solidFill>
                <a:latin typeface="Century Gothic"/>
                <a:ea typeface="Century Gothic"/>
                <a:cs typeface="Century Gothic"/>
                <a:sym typeface="Century Gothic"/>
              </a:endParaRPr>
            </a:p>
          </p:txBody>
        </p:sp>
        <p:sp>
          <p:nvSpPr>
            <p:cNvPr id="522" name="Shape 522"/>
            <p:cNvSpPr/>
            <p:nvPr/>
          </p:nvSpPr>
          <p:spPr>
            <a:xfrm rot="-1364938">
              <a:off x="4466368" y="2246201"/>
              <a:ext cx="2040256" cy="526432"/>
            </a:xfrm>
            <a:prstGeom prst="leftArrow">
              <a:avLst>
                <a:gd name="adj1" fmla="val 60000"/>
                <a:gd name="adj2" fmla="val 50000"/>
              </a:avLst>
            </a:prstGeom>
            <a:solidFill>
              <a:srgbClr val="A7AFBE"/>
            </a:solidFill>
            <a:ln>
              <a:noFill/>
            </a:ln>
          </p:spPr>
          <p:txBody>
            <a:bodyPr wrap="square" lIns="91425" tIns="91425" rIns="91425" bIns="91425" anchor="ctr" anchorCtr="0">
              <a:noAutofit/>
            </a:bodyPr>
            <a:lstStyle/>
            <a:p>
              <a:pPr lvl="0">
                <a:spcBef>
                  <a:spcPts val="0"/>
                </a:spcBef>
                <a:buNone/>
              </a:pPr>
              <a:endParaRPr/>
            </a:p>
          </p:txBody>
        </p:sp>
        <p:sp>
          <p:nvSpPr>
            <p:cNvPr id="523" name="Shape 523"/>
            <p:cNvSpPr/>
            <p:nvPr/>
          </p:nvSpPr>
          <p:spPr>
            <a:xfrm>
              <a:off x="5112489" y="342233"/>
              <a:ext cx="2776492" cy="3709059"/>
            </a:xfrm>
            <a:prstGeom prst="roundRect">
              <a:avLst>
                <a:gd name="adj" fmla="val 10000"/>
              </a:avLst>
            </a:prstGeom>
            <a:solidFill>
              <a:srgbClr val="FBD4B4"/>
            </a:solidFill>
            <a:ln>
              <a:noFill/>
            </a:ln>
          </p:spPr>
          <p:txBody>
            <a:bodyPr wrap="square" lIns="91425" tIns="91425" rIns="91425" bIns="91425" anchor="ctr" anchorCtr="0">
              <a:noAutofit/>
            </a:bodyPr>
            <a:lstStyle/>
            <a:p>
              <a:pPr lvl="0">
                <a:spcBef>
                  <a:spcPts val="0"/>
                </a:spcBef>
                <a:buNone/>
              </a:pPr>
              <a:endParaRPr/>
            </a:p>
          </p:txBody>
        </p:sp>
        <p:sp>
          <p:nvSpPr>
            <p:cNvPr id="524" name="Shape 524"/>
            <p:cNvSpPr txBox="1"/>
            <p:nvPr/>
          </p:nvSpPr>
          <p:spPr>
            <a:xfrm>
              <a:off x="5193810" y="423554"/>
              <a:ext cx="2613850" cy="3546417"/>
            </a:xfrm>
            <a:prstGeom prst="rect">
              <a:avLst/>
            </a:prstGeom>
            <a:noFill/>
            <a:ln>
              <a:noFill/>
            </a:ln>
          </p:spPr>
          <p:txBody>
            <a:bodyPr wrap="square" lIns="91425" tIns="91425" rIns="19050" bIns="19050" anchor="t" anchorCtr="0">
              <a:noAutofit/>
            </a:bodyPr>
            <a:lstStyle/>
            <a:p>
              <a:pPr marL="0" marR="0" lvl="1" indent="0" algn="l" rtl="0">
                <a:lnSpc>
                  <a:spcPct val="100000"/>
                </a:lnSpc>
                <a:spcBef>
                  <a:spcPts val="0"/>
                </a:spcBef>
                <a:spcAft>
                  <a:spcPts val="0"/>
                </a:spcAft>
                <a:buClr>
                  <a:schemeClr val="dk1"/>
                </a:buClr>
                <a:buSzPct val="25000"/>
                <a:buFont typeface="Arial"/>
                <a:buNone/>
              </a:pPr>
              <a:r>
                <a:rPr lang="en-IN" sz="1000" b="1" i="0" u="none" strike="noStrike" cap="none">
                  <a:solidFill>
                    <a:schemeClr val="dk1"/>
                  </a:solidFill>
                  <a:latin typeface="Century Gothic"/>
                  <a:ea typeface="Century Gothic"/>
                  <a:cs typeface="Century Gothic"/>
                  <a:sym typeface="Century Gothic"/>
                </a:rPr>
                <a:t>TRADEMARK RULES</a:t>
              </a:r>
              <a:r>
                <a:rPr lang="en-IN" sz="1000" b="0" i="0" u="none" strike="noStrike" cap="none">
                  <a:solidFill>
                    <a:schemeClr val="dk1"/>
                  </a:solidFill>
                  <a:latin typeface="Century Gothic"/>
                  <a:ea typeface="Century Gothic"/>
                  <a:cs typeface="Century Gothic"/>
                  <a:sym typeface="Century Gothic"/>
                </a:rPr>
                <a:t/>
              </a:r>
              <a:br>
                <a:rPr lang="en-IN" sz="1000" b="0" i="0" u="none" strike="noStrike" cap="none">
                  <a:solidFill>
                    <a:schemeClr val="dk1"/>
                  </a:solidFill>
                  <a:latin typeface="Century Gothic"/>
                  <a:ea typeface="Century Gothic"/>
                  <a:cs typeface="Century Gothic"/>
                  <a:sym typeface="Century Gothic"/>
                </a:rPr>
              </a:br>
              <a:r>
                <a:rPr lang="en-IN" sz="1000" b="0" i="0" u="none" strike="noStrike" cap="none">
                  <a:solidFill>
                    <a:schemeClr val="dk1"/>
                  </a:solidFill>
                  <a:latin typeface="Century Gothic"/>
                  <a:ea typeface="Century Gothic"/>
                  <a:cs typeface="Century Gothic"/>
                  <a:sym typeface="Century Gothic"/>
                </a:rPr>
                <a:t/>
              </a:r>
              <a:br>
                <a:rPr lang="en-IN" sz="1000" b="0" i="0" u="none" strike="noStrike" cap="none">
                  <a:solidFill>
                    <a:schemeClr val="dk1"/>
                  </a:solidFill>
                  <a:latin typeface="Century Gothic"/>
                  <a:ea typeface="Century Gothic"/>
                  <a:cs typeface="Century Gothic"/>
                  <a:sym typeface="Century Gothic"/>
                </a:rPr>
              </a:br>
              <a:endParaRPr lang="en-IN" sz="1000" b="0" i="0" u="none" strike="noStrike" cap="none">
                <a:solidFill>
                  <a:schemeClr val="dk1"/>
                </a:solidFill>
                <a:latin typeface="Century Gothic"/>
                <a:ea typeface="Century Gothic"/>
                <a:cs typeface="Century Gothic"/>
                <a:sym typeface="Century Gothic"/>
              </a:endParaRPr>
            </a:p>
          </p:txBody>
        </p:sp>
      </p:grpSp>
      <p:sp>
        <p:nvSpPr>
          <p:cNvPr id="525" name="Shape 525"/>
          <p:cNvSpPr txBox="1"/>
          <p:nvPr/>
        </p:nvSpPr>
        <p:spPr>
          <a:xfrm>
            <a:off x="1044900" y="1409169"/>
            <a:ext cx="2120129" cy="2539156"/>
          </a:xfrm>
          <a:prstGeom prst="rect">
            <a:avLst/>
          </a:prstGeom>
          <a:noFill/>
          <a:ln>
            <a:noFill/>
          </a:ln>
        </p:spPr>
        <p:txBody>
          <a:bodyPr wrap="square" lIns="91425" tIns="45700" rIns="91425" bIns="45700" anchor="t" anchorCtr="0">
            <a:noAutofit/>
          </a:bodyPr>
          <a:lstStyle/>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Refund of fees in certain cases permitted, as also withdrawal of application being permitted without any fees</a:t>
            </a:r>
          </a:p>
          <a:p>
            <a:pPr marL="171450" marR="0" lvl="0" indent="-171450" algn="l" rtl="0">
              <a:spcBef>
                <a:spcPts val="0"/>
              </a:spcBef>
              <a:buClr>
                <a:schemeClr val="dk1"/>
              </a:buClr>
              <a:buFont typeface="Arial"/>
              <a:buNone/>
            </a:pPr>
            <a:endParaRPr sz="105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Applications can be transferred electronically</a:t>
            </a:r>
            <a:r>
              <a:rPr lang="en-IN" sz="1050" b="1">
                <a:solidFill>
                  <a:schemeClr val="dk1"/>
                </a:solidFill>
                <a:latin typeface="Century Gothic"/>
                <a:ea typeface="Century Gothic"/>
                <a:cs typeface="Century Gothic"/>
                <a:sym typeface="Century Gothic"/>
              </a:rPr>
              <a:t> </a:t>
            </a:r>
            <a:r>
              <a:rPr lang="en-IN" sz="1050">
                <a:solidFill>
                  <a:schemeClr val="dk1"/>
                </a:solidFill>
                <a:latin typeface="Century Gothic"/>
                <a:ea typeface="Century Gothic"/>
                <a:cs typeface="Century Gothic"/>
                <a:sym typeface="Century Gothic"/>
              </a:rPr>
              <a:t>from any of the Patent Office branches to another</a:t>
            </a:r>
          </a:p>
          <a:p>
            <a:pPr marL="171450" marR="0" lvl="0" indent="-171450" algn="l" rtl="0">
              <a:spcBef>
                <a:spcPts val="0"/>
              </a:spcBef>
              <a:buClr>
                <a:schemeClr val="dk1"/>
              </a:buClr>
              <a:buFont typeface="Arial"/>
              <a:buNone/>
            </a:pPr>
            <a:endParaRPr sz="105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Expedited Examination is now permitted on certain grounds</a:t>
            </a:r>
          </a:p>
          <a:p>
            <a:pPr marL="285750" marR="0" lvl="0" indent="-285750" algn="l" rtl="0">
              <a:spcBef>
                <a:spcPts val="0"/>
              </a:spcBef>
              <a:buClr>
                <a:schemeClr val="dk1"/>
              </a:buClr>
              <a:buFont typeface="Arial"/>
              <a:buNone/>
            </a:pPr>
            <a:endParaRPr sz="1200">
              <a:solidFill>
                <a:schemeClr val="dk1"/>
              </a:solidFill>
              <a:latin typeface="Calibri"/>
              <a:ea typeface="Calibri"/>
              <a:cs typeface="Calibri"/>
              <a:sym typeface="Calibri"/>
            </a:endParaRPr>
          </a:p>
        </p:txBody>
      </p:sp>
      <p:sp>
        <p:nvSpPr>
          <p:cNvPr id="526" name="Shape 526"/>
          <p:cNvSpPr txBox="1"/>
          <p:nvPr/>
        </p:nvSpPr>
        <p:spPr>
          <a:xfrm>
            <a:off x="3419871" y="1347613"/>
            <a:ext cx="2664295" cy="1331134"/>
          </a:xfrm>
          <a:prstGeom prst="rect">
            <a:avLst/>
          </a:prstGeom>
          <a:noFill/>
          <a:ln>
            <a:noFill/>
          </a:ln>
        </p:spPr>
        <p:txBody>
          <a:bodyPr wrap="square" lIns="91425" tIns="45700" rIns="91425" bIns="45700" anchor="t" anchorCtr="0">
            <a:noAutofit/>
          </a:bodyPr>
          <a:lstStyle/>
          <a:p>
            <a:pPr marL="171450" marR="0" lvl="0" indent="-171450" algn="l" rtl="0">
              <a:spcBef>
                <a:spcPts val="0"/>
              </a:spcBef>
              <a:buClr>
                <a:schemeClr val="dk1"/>
              </a:buClr>
              <a:buSzPct val="100000"/>
              <a:buFont typeface="Arial"/>
              <a:buChar char="•"/>
            </a:pPr>
            <a:r>
              <a:rPr lang="en-IN" sz="1000">
                <a:solidFill>
                  <a:schemeClr val="dk1"/>
                </a:solidFill>
                <a:latin typeface="Century Gothic"/>
                <a:ea typeface="Century Gothic"/>
                <a:cs typeface="Century Gothic"/>
                <a:sym typeface="Century Gothic"/>
              </a:rPr>
              <a:t>Hearing through video conferencing</a:t>
            </a:r>
          </a:p>
          <a:p>
            <a:pPr marL="171450" marR="0" lvl="0" indent="-171450" algn="l" rtl="0">
              <a:spcBef>
                <a:spcPts val="0"/>
              </a:spcBef>
              <a:buClr>
                <a:schemeClr val="dk1"/>
              </a:buClr>
              <a:buFont typeface="Arial"/>
              <a:buNone/>
            </a:pPr>
            <a:endParaRPr sz="100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100000"/>
              <a:buFont typeface="Arial"/>
              <a:buChar char="•"/>
            </a:pPr>
            <a:r>
              <a:rPr lang="en-IN" sz="1000">
                <a:solidFill>
                  <a:schemeClr val="dk1"/>
                </a:solidFill>
                <a:latin typeface="Century Gothic"/>
                <a:ea typeface="Century Gothic"/>
                <a:cs typeface="Century Gothic"/>
                <a:sym typeface="Century Gothic"/>
              </a:rPr>
              <a:t>Timelines imposed to ensure speedy disposal – No. of adjournments limited</a:t>
            </a:r>
          </a:p>
          <a:p>
            <a:pPr marL="171450" marR="0" lvl="0" indent="-171450" algn="l" rtl="0">
              <a:spcBef>
                <a:spcPts val="0"/>
              </a:spcBef>
              <a:buClr>
                <a:schemeClr val="dk1"/>
              </a:buClr>
              <a:buFont typeface="Arial"/>
              <a:buNone/>
            </a:pPr>
            <a:endParaRPr sz="100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100000"/>
              <a:buFont typeface="Arial"/>
              <a:buChar char="•"/>
            </a:pPr>
            <a:r>
              <a:rPr lang="en-IN" sz="1000">
                <a:solidFill>
                  <a:schemeClr val="dk1"/>
                </a:solidFill>
                <a:latin typeface="Century Gothic"/>
                <a:ea typeface="Century Gothic"/>
                <a:cs typeface="Century Gothic"/>
                <a:sym typeface="Century Gothic"/>
              </a:rPr>
              <a:t>Special provisions for start-ups</a:t>
            </a:r>
          </a:p>
          <a:p>
            <a:pPr marL="0" marR="0" lvl="0" indent="0" algn="l" rtl="0">
              <a:spcBef>
                <a:spcPts val="0"/>
              </a:spcBef>
              <a:buNone/>
            </a:pPr>
            <a:endParaRPr sz="1050">
              <a:solidFill>
                <a:schemeClr val="dk1"/>
              </a:solidFill>
              <a:latin typeface="Calibri"/>
              <a:ea typeface="Calibri"/>
              <a:cs typeface="Calibri"/>
              <a:sym typeface="Calibri"/>
            </a:endParaRPr>
          </a:p>
        </p:txBody>
      </p:sp>
      <p:sp>
        <p:nvSpPr>
          <p:cNvPr id="527" name="Shape 527"/>
          <p:cNvSpPr txBox="1"/>
          <p:nvPr/>
        </p:nvSpPr>
        <p:spPr>
          <a:xfrm>
            <a:off x="6313055" y="1563637"/>
            <a:ext cx="2242591" cy="3485569"/>
          </a:xfrm>
          <a:prstGeom prst="rect">
            <a:avLst/>
          </a:prstGeom>
          <a:noFill/>
          <a:ln>
            <a:noFill/>
          </a:ln>
        </p:spPr>
        <p:txBody>
          <a:bodyPr wrap="square" lIns="91425" tIns="45700" rIns="91425" bIns="45700" anchor="t" anchorCtr="0">
            <a:noAutofit/>
          </a:bodyPr>
          <a:lstStyle/>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Process for determination of a well-known mark has been laid out for the first time</a:t>
            </a:r>
          </a:p>
          <a:p>
            <a:pPr marL="171450" marR="0" lvl="0" indent="-171450" algn="l" rtl="0">
              <a:spcBef>
                <a:spcPts val="0"/>
              </a:spcBef>
              <a:buClr>
                <a:schemeClr val="dk1"/>
              </a:buClr>
              <a:buFont typeface="Arial"/>
              <a:buNone/>
            </a:pPr>
            <a:endParaRPr sz="105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74 existing forms replaced by 8 consolidated forms</a:t>
            </a:r>
          </a:p>
          <a:p>
            <a:pPr marL="171450" marR="0" lvl="0" indent="-171450" algn="l" rtl="0">
              <a:spcBef>
                <a:spcPts val="0"/>
              </a:spcBef>
              <a:buClr>
                <a:schemeClr val="dk1"/>
              </a:buClr>
              <a:buFont typeface="Arial"/>
              <a:buNone/>
            </a:pPr>
            <a:endParaRPr sz="105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Express provision for filing applications for sound marks</a:t>
            </a:r>
          </a:p>
          <a:p>
            <a:pPr marL="171450" marR="0" lvl="0" indent="-171450" algn="l" rtl="0">
              <a:spcBef>
                <a:spcPts val="0"/>
              </a:spcBef>
              <a:buClr>
                <a:schemeClr val="dk1"/>
              </a:buClr>
              <a:buFont typeface="Arial"/>
              <a:buNone/>
            </a:pPr>
            <a:endParaRPr sz="105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E-filing encouraged through 10% rebate in fees </a:t>
            </a:r>
          </a:p>
          <a:p>
            <a:pPr marL="171450" marR="0" lvl="0" indent="-171450" algn="l" rtl="0">
              <a:spcBef>
                <a:spcPts val="0"/>
              </a:spcBef>
              <a:buClr>
                <a:schemeClr val="dk1"/>
              </a:buClr>
              <a:buFont typeface="Arial"/>
              <a:buNone/>
            </a:pPr>
            <a:endParaRPr sz="105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Email now recognized as a Mode of Service</a:t>
            </a:r>
          </a:p>
          <a:p>
            <a:pPr marL="171450" marR="0" lvl="0" indent="-171450" algn="l" rtl="0">
              <a:spcBef>
                <a:spcPts val="0"/>
              </a:spcBef>
              <a:buClr>
                <a:schemeClr val="dk1"/>
              </a:buClr>
              <a:buFont typeface="Arial"/>
              <a:buNone/>
            </a:pPr>
            <a:endParaRPr sz="1050">
              <a:solidFill>
                <a:schemeClr val="dk1"/>
              </a:solidFill>
              <a:latin typeface="Century Gothic"/>
              <a:ea typeface="Century Gothic"/>
              <a:cs typeface="Century Gothic"/>
              <a:sym typeface="Century Gothic"/>
            </a:endParaRPr>
          </a:p>
          <a:p>
            <a:pPr marL="171450" marR="0" lvl="0" indent="-171450" algn="l" rtl="0">
              <a:spcBef>
                <a:spcPts val="0"/>
              </a:spcBef>
              <a:buClr>
                <a:schemeClr val="dk1"/>
              </a:buClr>
              <a:buSzPct val="95454"/>
              <a:buFont typeface="Arial"/>
              <a:buChar char="•"/>
            </a:pPr>
            <a:r>
              <a:rPr lang="en-IN" sz="1050">
                <a:solidFill>
                  <a:schemeClr val="dk1"/>
                </a:solidFill>
                <a:latin typeface="Century Gothic"/>
                <a:ea typeface="Century Gothic"/>
                <a:cs typeface="Century Gothic"/>
                <a:sym typeface="Century Gothic"/>
              </a:rPr>
              <a:t>Expedited processing of an application for registration of a trade mark right up to registration stage</a:t>
            </a:r>
          </a:p>
          <a:p>
            <a:pPr marL="0" marR="0" lvl="0" indent="0" algn="l" rtl="0">
              <a:spcBef>
                <a:spcPts val="0"/>
              </a:spcBef>
              <a:buNone/>
            </a:pPr>
            <a:endParaRPr sz="105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What is Intellectual Property (IP)?</a:t>
            </a:r>
          </a:p>
        </p:txBody>
      </p:sp>
      <p:sp>
        <p:nvSpPr>
          <p:cNvPr id="176" name="Shape 176"/>
          <p:cNvSpPr txBox="1"/>
          <p:nvPr/>
        </p:nvSpPr>
        <p:spPr>
          <a:xfrm>
            <a:off x="755575" y="843558"/>
            <a:ext cx="4248472" cy="3204166"/>
          </a:xfrm>
          <a:prstGeom prst="rect">
            <a:avLst/>
          </a:prstGeom>
          <a:noFill/>
          <a:ln>
            <a:noFill/>
          </a:ln>
        </p:spPr>
        <p:txBody>
          <a:bodyPr wrap="square" lIns="91425" tIns="45700" rIns="91425" bIns="45700" anchor="t" anchorCtr="0">
            <a:noAutofit/>
          </a:bodyPr>
          <a:lstStyle/>
          <a:p>
            <a:pPr marL="285750" marR="0" lvl="0" indent="-285750" algn="just" rtl="0">
              <a:spcBef>
                <a:spcPts val="0"/>
              </a:spcBef>
              <a:spcAft>
                <a:spcPts val="0"/>
              </a:spcAft>
              <a:buClr>
                <a:srgbClr val="0070C0"/>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IP means the property which is created with intellect such as inventions, books, paintings, songs, symbols, names, images, or designs used in business , etc.</a:t>
            </a:r>
          </a:p>
          <a:p>
            <a:pPr marL="285750" marR="0" lvl="0" indent="-285750" algn="just" rtl="0">
              <a:spcBef>
                <a:spcPts val="800"/>
              </a:spcBef>
              <a:spcAft>
                <a:spcPts val="0"/>
              </a:spcAft>
              <a:buClr>
                <a:srgbClr val="0070C0"/>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Legal rights conferred on such property are called “Intellectual Property Rights” (IPRs).</a:t>
            </a:r>
          </a:p>
          <a:p>
            <a:pPr marL="285750" marR="0" lvl="0" indent="-285750" algn="just" rtl="0">
              <a:spcBef>
                <a:spcPts val="800"/>
              </a:spcBef>
              <a:buClr>
                <a:srgbClr val="0070C0"/>
              </a:buClr>
              <a:buSzPct val="100000"/>
              <a:buFont typeface="Arial"/>
              <a:buChar char="•"/>
            </a:pPr>
            <a:r>
              <a:rPr lang="en-IN" sz="1400" b="0" i="0" u="none" strike="noStrike" cap="none">
                <a:solidFill>
                  <a:schemeClr val="dk1"/>
                </a:solidFill>
                <a:latin typeface="Century Gothic"/>
                <a:ea typeface="Century Gothic"/>
                <a:cs typeface="Century Gothic"/>
                <a:sym typeface="Century Gothic"/>
              </a:rPr>
              <a:t>IPRs are territorial in nature. For protection of your IP in any country, one has to seek protection separately under the relevant laws. There are special mechanisms in place in various territories for providing protection to different types of IPRs.</a:t>
            </a:r>
          </a:p>
        </p:txBody>
      </p:sp>
      <p:pic>
        <p:nvPicPr>
          <p:cNvPr id="177" name="Shape 177" descr="IP-01.png"/>
          <p:cNvPicPr preferRelativeResize="0"/>
          <p:nvPr/>
        </p:nvPicPr>
        <p:blipFill rotWithShape="1">
          <a:blip r:embed="rId3">
            <a:alphaModFix/>
          </a:blip>
          <a:srcRect/>
          <a:stretch/>
        </p:blipFill>
        <p:spPr>
          <a:xfrm>
            <a:off x="5364087" y="987574"/>
            <a:ext cx="3456383" cy="378049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000" b="1" i="0" u="none" strike="noStrike" cap="none">
                <a:solidFill>
                  <a:schemeClr val="dk1"/>
                </a:solidFill>
                <a:latin typeface="Arial"/>
                <a:ea typeface="Arial"/>
                <a:cs typeface="Arial"/>
                <a:sym typeface="Arial"/>
              </a:rPr>
              <a:t>  Start-ups Intellectual Property Protection (SIPP) Scheme</a:t>
            </a:r>
          </a:p>
        </p:txBody>
      </p:sp>
      <p:sp>
        <p:nvSpPr>
          <p:cNvPr id="534" name="Shape 534"/>
          <p:cNvSpPr txBox="1">
            <a:spLocks noGrp="1"/>
          </p:cNvSpPr>
          <p:nvPr>
            <p:ph type="body" idx="1"/>
          </p:nvPr>
        </p:nvSpPr>
        <p:spPr>
          <a:xfrm>
            <a:off x="560000" y="812984"/>
            <a:ext cx="7570746" cy="1929585"/>
          </a:xfrm>
          <a:prstGeom prst="rect">
            <a:avLst/>
          </a:prstGeom>
          <a:noFill/>
          <a:ln>
            <a:noFill/>
          </a:ln>
        </p:spPr>
        <p:txBody>
          <a:bodyPr wrap="square" lIns="91425" tIns="45700" rIns="91425" bIns="45700" anchor="t" anchorCtr="0">
            <a:noAutofit/>
          </a:bodyPr>
          <a:lstStyle/>
          <a:p>
            <a:pPr marL="342900" marR="0" lvl="0" indent="-342900" algn="r" rtl="0">
              <a:spcBef>
                <a:spcPts val="0"/>
              </a:spcBef>
              <a:spcAft>
                <a:spcPts val="0"/>
              </a:spcAft>
              <a:buClr>
                <a:schemeClr val="dk1"/>
              </a:buClr>
              <a:buSzPct val="25000"/>
              <a:buFont typeface="Arial"/>
              <a:buChar char="•"/>
            </a:pPr>
            <a:r>
              <a:rPr lang="en-IN" sz="1400" b="0" i="0" u="none" strike="noStrike" cap="none" dirty="0">
                <a:solidFill>
                  <a:srgbClr val="3F3151"/>
                </a:solidFill>
                <a:latin typeface="Century Gothic"/>
                <a:ea typeface="Century Gothic"/>
                <a:cs typeface="Century Gothic"/>
                <a:sym typeface="Century Gothic"/>
              </a:rPr>
              <a:t>50% rebate in Trademark fees vis a vis other companies</a:t>
            </a:r>
          </a:p>
          <a:p>
            <a:pPr marL="342900" marR="0" lvl="0" indent="-342900" algn="r" rtl="0">
              <a:spcBef>
                <a:spcPts val="770"/>
              </a:spcBef>
              <a:spcAft>
                <a:spcPts val="0"/>
              </a:spcAft>
              <a:buClr>
                <a:schemeClr val="dk1"/>
              </a:buClr>
              <a:buSzPct val="25000"/>
              <a:buFont typeface="Arial"/>
              <a:buChar char="•"/>
            </a:pPr>
            <a:r>
              <a:rPr lang="en-IN" sz="1400" b="0" i="0" u="none" strike="noStrike" cap="none" dirty="0">
                <a:solidFill>
                  <a:srgbClr val="3F3151"/>
                </a:solidFill>
                <a:latin typeface="Century Gothic"/>
                <a:ea typeface="Century Gothic"/>
                <a:cs typeface="Century Gothic"/>
                <a:sym typeface="Century Gothic"/>
              </a:rPr>
              <a:t>80% rebate in Patent fees vis a vis other companies</a:t>
            </a:r>
          </a:p>
          <a:p>
            <a:pPr marL="342900" marR="0" lvl="0" indent="-342900" algn="r" rtl="0">
              <a:spcBef>
                <a:spcPts val="770"/>
              </a:spcBef>
              <a:spcAft>
                <a:spcPts val="0"/>
              </a:spcAft>
              <a:buClr>
                <a:schemeClr val="dk1"/>
              </a:buClr>
              <a:buSzPct val="25000"/>
              <a:buFont typeface="Arial"/>
              <a:buChar char="•"/>
            </a:pPr>
            <a:r>
              <a:rPr lang="en-IN" sz="1400" b="0" i="0" u="none" strike="noStrike" cap="none" dirty="0">
                <a:solidFill>
                  <a:srgbClr val="3F3151"/>
                </a:solidFill>
                <a:latin typeface="Century Gothic"/>
                <a:ea typeface="Century Gothic"/>
                <a:cs typeface="Century Gothic"/>
                <a:sym typeface="Century Gothic"/>
              </a:rPr>
              <a:t>Expedited examination and disposal of patent applications. </a:t>
            </a:r>
          </a:p>
          <a:p>
            <a:pPr marL="342900" marR="0" lvl="0" indent="-342900" algn="r" rtl="0">
              <a:spcBef>
                <a:spcPts val="770"/>
              </a:spcBef>
              <a:buClr>
                <a:schemeClr val="dk1"/>
              </a:buClr>
              <a:buSzPct val="25000"/>
              <a:buFont typeface="Arial"/>
              <a:buChar char="•"/>
            </a:pPr>
            <a:r>
              <a:rPr lang="en-IN" sz="1400" b="0" i="0" u="none" strike="noStrike" cap="none" dirty="0">
                <a:solidFill>
                  <a:srgbClr val="3F3151"/>
                </a:solidFill>
                <a:latin typeface="Century Gothic"/>
                <a:ea typeface="Century Gothic"/>
                <a:cs typeface="Century Gothic"/>
                <a:sym typeface="Century Gothic"/>
              </a:rPr>
              <a:t>SIPP Scheme up to 31-3-2020: Govt. bears entire cost of the facilitators who assist </a:t>
            </a:r>
            <a:r>
              <a:rPr lang="en-IN" sz="1400" b="0" i="0" u="none" strike="noStrike" cap="none" dirty="0" err="1">
                <a:solidFill>
                  <a:srgbClr val="3F3151"/>
                </a:solidFill>
                <a:latin typeface="Century Gothic"/>
                <a:ea typeface="Century Gothic"/>
                <a:cs typeface="Century Gothic"/>
                <a:sym typeface="Century Gothic"/>
              </a:rPr>
              <a:t>startups</a:t>
            </a:r>
            <a:r>
              <a:rPr lang="en-IN" sz="1400" b="0" i="0" u="none" strike="noStrike" cap="none" dirty="0">
                <a:solidFill>
                  <a:srgbClr val="3F3151"/>
                </a:solidFill>
                <a:latin typeface="Century Gothic"/>
                <a:ea typeface="Century Gothic"/>
                <a:cs typeface="Century Gothic"/>
                <a:sym typeface="Century Gothic"/>
              </a:rPr>
              <a:t> file and pursue their IPR applications.</a:t>
            </a:r>
          </a:p>
        </p:txBody>
      </p:sp>
      <p:graphicFrame>
        <p:nvGraphicFramePr>
          <p:cNvPr id="7" name="Chart 6"/>
          <p:cNvGraphicFramePr/>
          <p:nvPr>
            <p:extLst>
              <p:ext uri="{D42A27DB-BD31-4B8C-83A1-F6EECF244321}">
                <p14:modId xmlns:p14="http://schemas.microsoft.com/office/powerpoint/2010/main" val="1875901877"/>
              </p:ext>
            </p:extLst>
          </p:nvPr>
        </p:nvGraphicFramePr>
        <p:xfrm>
          <a:off x="1103184" y="2823045"/>
          <a:ext cx="2183713" cy="20949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1447820372"/>
              </p:ext>
            </p:extLst>
          </p:nvPr>
        </p:nvGraphicFramePr>
        <p:xfrm>
          <a:off x="3167964" y="2897817"/>
          <a:ext cx="2808072" cy="21006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ext uri="{D42A27DB-BD31-4B8C-83A1-F6EECF244321}">
                <p14:modId xmlns:p14="http://schemas.microsoft.com/office/powerpoint/2010/main" val="776307045"/>
              </p:ext>
            </p:extLst>
          </p:nvPr>
        </p:nvGraphicFramePr>
        <p:xfrm>
          <a:off x="5881817" y="2897817"/>
          <a:ext cx="2940907" cy="202017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Faster examination – Increase in Filings</a:t>
            </a:r>
          </a:p>
        </p:txBody>
      </p:sp>
      <p:sp>
        <p:nvSpPr>
          <p:cNvPr id="544" name="Shape 544"/>
          <p:cNvSpPr txBox="1">
            <a:spLocks noGrp="1"/>
          </p:cNvSpPr>
          <p:nvPr>
            <p:ph type="body" idx="1"/>
          </p:nvPr>
        </p:nvSpPr>
        <p:spPr>
          <a:xfrm>
            <a:off x="683568" y="900112"/>
            <a:ext cx="7558389" cy="2573441"/>
          </a:xfrm>
          <a:prstGeom prst="rect">
            <a:avLst/>
          </a:prstGeom>
          <a:noFill/>
          <a:ln>
            <a:noFill/>
          </a:ln>
        </p:spPr>
        <p:txBody>
          <a:bodyPr wrap="square" lIns="91425" tIns="45700" rIns="91425" bIns="45700" anchor="t" anchorCtr="0">
            <a:noAutofit/>
          </a:bodyPr>
          <a:lstStyle/>
          <a:p>
            <a:pPr marL="342900" marR="0" lvl="0" indent="-342900" algn="r" rtl="0">
              <a:spcBef>
                <a:spcPts val="0"/>
              </a:spcBef>
              <a:spcAft>
                <a:spcPts val="0"/>
              </a:spcAft>
              <a:buClr>
                <a:schemeClr val="dk1"/>
              </a:buClr>
              <a:buSzPct val="25000"/>
              <a:buFont typeface="Arial"/>
              <a:buChar char="•"/>
            </a:pPr>
            <a:r>
              <a:rPr lang="en-IN" sz="1200" b="0" i="0" u="none" strike="noStrike" cap="none" dirty="0">
                <a:solidFill>
                  <a:srgbClr val="3F3151"/>
                </a:solidFill>
                <a:latin typeface="Century Gothic"/>
                <a:ea typeface="Century Gothic"/>
                <a:cs typeface="Century Gothic"/>
                <a:sym typeface="Century Gothic"/>
              </a:rPr>
              <a:t>Manpower increased five fold - Technically competent patent and trademark examiners appointed</a:t>
            </a:r>
          </a:p>
          <a:p>
            <a:pPr marL="342900" marR="0" lvl="0" indent="-342900" algn="r" rtl="0">
              <a:spcBef>
                <a:spcPts val="770"/>
              </a:spcBef>
              <a:spcAft>
                <a:spcPts val="0"/>
              </a:spcAft>
              <a:buClr>
                <a:schemeClr val="dk1"/>
              </a:buClr>
              <a:buSzPct val="25000"/>
              <a:buFont typeface="Arial"/>
              <a:buChar char="•"/>
            </a:pPr>
            <a:r>
              <a:rPr lang="en-IN" sz="1200" b="0" i="0" u="none" strike="noStrike" cap="none" dirty="0">
                <a:solidFill>
                  <a:srgbClr val="3F3151"/>
                </a:solidFill>
                <a:latin typeface="Century Gothic"/>
                <a:ea typeface="Century Gothic"/>
                <a:cs typeface="Century Gothic"/>
                <a:sym typeface="Century Gothic"/>
              </a:rPr>
              <a:t>Patent filings increased by 10% (approx.) in 2016-17 vis-à-vis 2014-15</a:t>
            </a:r>
          </a:p>
          <a:p>
            <a:pPr marL="342900" marR="0" lvl="0" indent="-342900" algn="r" rtl="0">
              <a:spcBef>
                <a:spcPts val="770"/>
              </a:spcBef>
              <a:spcAft>
                <a:spcPts val="0"/>
              </a:spcAft>
              <a:buClr>
                <a:schemeClr val="dk1"/>
              </a:buClr>
              <a:buSzPct val="25000"/>
              <a:buFont typeface="Arial"/>
              <a:buChar char="•"/>
            </a:pPr>
            <a:r>
              <a:rPr lang="en-IN" sz="1200" b="0" i="0" u="none" strike="noStrike" cap="none" dirty="0">
                <a:solidFill>
                  <a:srgbClr val="3F3151"/>
                </a:solidFill>
                <a:latin typeface="Century Gothic"/>
                <a:ea typeface="Century Gothic"/>
                <a:cs typeface="Century Gothic"/>
                <a:sym typeface="Century Gothic"/>
              </a:rPr>
              <a:t>Pendency in Patent examination targeted to be brought down from the present 7 years to 18 months by 2018-19, at par with world economies</a:t>
            </a:r>
          </a:p>
          <a:p>
            <a:pPr marL="342900" marR="0" lvl="0" indent="-342900" algn="r" rtl="0">
              <a:spcBef>
                <a:spcPts val="770"/>
              </a:spcBef>
              <a:spcAft>
                <a:spcPts val="0"/>
              </a:spcAft>
              <a:buClr>
                <a:schemeClr val="dk1"/>
              </a:buClr>
              <a:buSzPct val="25000"/>
              <a:buFont typeface="Arial"/>
              <a:buChar char="•"/>
            </a:pPr>
            <a:r>
              <a:rPr lang="en-IN" sz="1200" b="0" i="0" u="none" strike="noStrike" cap="none" dirty="0">
                <a:solidFill>
                  <a:srgbClr val="3F3151"/>
                </a:solidFill>
                <a:latin typeface="Century Gothic"/>
                <a:ea typeface="Century Gothic"/>
                <a:cs typeface="Century Gothic"/>
                <a:sym typeface="Century Gothic"/>
              </a:rPr>
              <a:t>Trademark filings shot up by 40% in 2016-17 compared to 2014-15: indicator of  buoyancy in economy</a:t>
            </a:r>
          </a:p>
          <a:p>
            <a:pPr marL="342900" marR="0" lvl="0" indent="-342900" algn="r" rtl="0">
              <a:spcBef>
                <a:spcPts val="770"/>
              </a:spcBef>
              <a:spcAft>
                <a:spcPts val="0"/>
              </a:spcAft>
              <a:buClr>
                <a:schemeClr val="dk1"/>
              </a:buClr>
              <a:buSzPct val="25000"/>
              <a:buFont typeface="Arial"/>
              <a:buChar char="•"/>
            </a:pPr>
            <a:r>
              <a:rPr lang="en-IN" sz="1200" b="0" i="0" u="none" strike="noStrike" cap="none" dirty="0">
                <a:solidFill>
                  <a:srgbClr val="3F3151"/>
                </a:solidFill>
                <a:latin typeface="Century Gothic"/>
                <a:ea typeface="Century Gothic"/>
                <a:cs typeface="Century Gothic"/>
                <a:sym typeface="Century Gothic"/>
              </a:rPr>
              <a:t>Pendency in Trademark examination already down from 13 months to just 1 month</a:t>
            </a:r>
          </a:p>
          <a:p>
            <a:pPr marL="342900" marR="0" lvl="0" indent="-342900" algn="r" rtl="0">
              <a:spcBef>
                <a:spcPts val="770"/>
              </a:spcBef>
              <a:buClr>
                <a:schemeClr val="dk1"/>
              </a:buClr>
              <a:buSzPct val="25000"/>
              <a:buFont typeface="Arial"/>
              <a:buChar char="•"/>
            </a:pPr>
            <a:r>
              <a:rPr lang="en-IN" sz="1200" b="0" i="0" u="none" strike="noStrike" cap="none" dirty="0">
                <a:solidFill>
                  <a:srgbClr val="3F3151"/>
                </a:solidFill>
                <a:latin typeface="Century Gothic"/>
                <a:ea typeface="Century Gothic"/>
                <a:cs typeface="Century Gothic"/>
                <a:sym typeface="Century Gothic"/>
              </a:rPr>
              <a:t>Increase in transparency by modernization of IP offices – Application Status can be checked here: http://</a:t>
            </a:r>
            <a:r>
              <a:rPr lang="en-IN" sz="1200" b="0" i="0" u="none" strike="noStrike" cap="none" dirty="0" err="1">
                <a:solidFill>
                  <a:srgbClr val="3F3151"/>
                </a:solidFill>
                <a:latin typeface="Century Gothic"/>
                <a:ea typeface="Century Gothic"/>
                <a:cs typeface="Century Gothic"/>
                <a:sym typeface="Century Gothic"/>
              </a:rPr>
              <a:t>ipindiaservices.gov.in</a:t>
            </a:r>
            <a:r>
              <a:rPr lang="en-IN" sz="1200" b="0" i="0" u="none" strike="noStrike" cap="none" dirty="0">
                <a:solidFill>
                  <a:srgbClr val="3F3151"/>
                </a:solidFill>
                <a:latin typeface="Century Gothic"/>
                <a:ea typeface="Century Gothic"/>
                <a:cs typeface="Century Gothic"/>
                <a:sym typeface="Century Gothic"/>
              </a:rPr>
              <a:t>/</a:t>
            </a:r>
            <a:r>
              <a:rPr lang="en-IN" sz="1200" b="0" i="0" u="none" strike="noStrike" cap="none" dirty="0" err="1">
                <a:solidFill>
                  <a:srgbClr val="3F3151"/>
                </a:solidFill>
                <a:latin typeface="Century Gothic"/>
                <a:ea typeface="Century Gothic"/>
                <a:cs typeface="Century Gothic"/>
                <a:sym typeface="Century Gothic"/>
              </a:rPr>
              <a:t>publicsearch</a:t>
            </a:r>
            <a:r>
              <a:rPr lang="en-IN" sz="1200" b="0" i="0" u="none" strike="noStrike" cap="none" dirty="0">
                <a:solidFill>
                  <a:srgbClr val="3F3151"/>
                </a:solidFill>
                <a:latin typeface="Century Gothic"/>
                <a:ea typeface="Century Gothic"/>
                <a:cs typeface="Century Gothic"/>
                <a:sym typeface="Century Gothic"/>
              </a:rPr>
              <a:t>/</a:t>
            </a:r>
            <a:r>
              <a:rPr lang="en-IN" sz="1200" b="0" i="0" u="none" strike="noStrike" cap="none" dirty="0" err="1">
                <a:solidFill>
                  <a:srgbClr val="3F3151"/>
                </a:solidFill>
                <a:latin typeface="Century Gothic"/>
                <a:ea typeface="Century Gothic"/>
                <a:cs typeface="Century Gothic"/>
                <a:sym typeface="Century Gothic"/>
              </a:rPr>
              <a:t>newpublicsearch</a:t>
            </a:r>
            <a:r>
              <a:rPr lang="en-IN" sz="1200" b="0" i="0" u="none" strike="noStrike" cap="none" dirty="0">
                <a:solidFill>
                  <a:srgbClr val="3F3151"/>
                </a:solidFill>
                <a:latin typeface="Century Gothic"/>
                <a:ea typeface="Century Gothic"/>
                <a:cs typeface="Century Gothic"/>
                <a:sym typeface="Century Gothic"/>
              </a:rPr>
              <a:t>/</a:t>
            </a:r>
          </a:p>
        </p:txBody>
      </p:sp>
      <p:graphicFrame>
        <p:nvGraphicFramePr>
          <p:cNvPr id="7" name="Chart 6"/>
          <p:cNvGraphicFramePr/>
          <p:nvPr>
            <p:extLst>
              <p:ext uri="{D42A27DB-BD31-4B8C-83A1-F6EECF244321}">
                <p14:modId xmlns:p14="http://schemas.microsoft.com/office/powerpoint/2010/main" val="45746844"/>
              </p:ext>
            </p:extLst>
          </p:nvPr>
        </p:nvGraphicFramePr>
        <p:xfrm>
          <a:off x="1374457" y="3473553"/>
          <a:ext cx="3358181" cy="1669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68061482"/>
              </p:ext>
            </p:extLst>
          </p:nvPr>
        </p:nvGraphicFramePr>
        <p:xfrm>
          <a:off x="4772159" y="3474857"/>
          <a:ext cx="3669956" cy="158755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539552" y="205979"/>
            <a:ext cx="8147247"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IPR TRENDS </a:t>
            </a:r>
            <a:br>
              <a:rPr lang="en-IN" sz="2400" b="1" i="0" u="none" strike="noStrike" cap="none">
                <a:solidFill>
                  <a:schemeClr val="dk1"/>
                </a:solidFill>
                <a:latin typeface="Arial"/>
                <a:ea typeface="Arial"/>
                <a:cs typeface="Arial"/>
                <a:sym typeface="Arial"/>
              </a:rPr>
            </a:br>
            <a:r>
              <a:rPr lang="en-IN" sz="2000" b="1" i="0" u="none" strike="noStrike" cap="none">
                <a:solidFill>
                  <a:schemeClr val="dk1"/>
                </a:solidFill>
                <a:latin typeface="Arial"/>
                <a:ea typeface="Arial"/>
                <a:cs typeface="Arial"/>
                <a:sym typeface="Arial"/>
              </a:rPr>
              <a:t>(F.Y. 2016-17 VIS-À-VIS LAST F.Y. 2015-16) </a:t>
            </a:r>
          </a:p>
        </p:txBody>
      </p:sp>
      <p:pic>
        <p:nvPicPr>
          <p:cNvPr id="553" name="Shape 553"/>
          <p:cNvPicPr preferRelativeResize="0"/>
          <p:nvPr/>
        </p:nvPicPr>
        <p:blipFill rotWithShape="1">
          <a:blip r:embed="rId3">
            <a:alphaModFix/>
          </a:blip>
          <a:srcRect/>
          <a:stretch/>
        </p:blipFill>
        <p:spPr>
          <a:xfrm>
            <a:off x="722412" y="1362066"/>
            <a:ext cx="2158839" cy="2793860"/>
          </a:xfrm>
          <a:prstGeom prst="rect">
            <a:avLst/>
          </a:prstGeom>
          <a:noFill/>
          <a:ln>
            <a:noFill/>
          </a:ln>
        </p:spPr>
      </p:pic>
      <p:pic>
        <p:nvPicPr>
          <p:cNvPr id="554" name="Shape 554"/>
          <p:cNvPicPr preferRelativeResize="0"/>
          <p:nvPr/>
        </p:nvPicPr>
        <p:blipFill rotWithShape="1">
          <a:blip r:embed="rId4">
            <a:alphaModFix/>
          </a:blip>
          <a:srcRect/>
          <a:stretch/>
        </p:blipFill>
        <p:spPr>
          <a:xfrm>
            <a:off x="2987824" y="1353459"/>
            <a:ext cx="2304256" cy="2592287"/>
          </a:xfrm>
          <a:prstGeom prst="rect">
            <a:avLst/>
          </a:prstGeom>
          <a:noFill/>
          <a:ln>
            <a:noFill/>
          </a:ln>
        </p:spPr>
      </p:pic>
      <p:pic>
        <p:nvPicPr>
          <p:cNvPr id="555" name="Shape 555" descr="C:\Users\deep\Desktop\graph-02.jpg"/>
          <p:cNvPicPr preferRelativeResize="0"/>
          <p:nvPr/>
        </p:nvPicPr>
        <p:blipFill rotWithShape="1">
          <a:blip r:embed="rId5">
            <a:alphaModFix/>
          </a:blip>
          <a:srcRect/>
          <a:stretch/>
        </p:blipFill>
        <p:spPr>
          <a:xfrm>
            <a:off x="5436096" y="1826400"/>
            <a:ext cx="3567576" cy="2689565"/>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India on the Global IP platform</a:t>
            </a:r>
          </a:p>
        </p:txBody>
      </p:sp>
      <p:sp>
        <p:nvSpPr>
          <p:cNvPr id="562" name="Shape 562"/>
          <p:cNvSpPr txBox="1">
            <a:spLocks noGrp="1"/>
          </p:cNvSpPr>
          <p:nvPr>
            <p:ph type="body" idx="1"/>
          </p:nvPr>
        </p:nvSpPr>
        <p:spPr>
          <a:xfrm>
            <a:off x="683568" y="900112"/>
            <a:ext cx="7560839" cy="3399829"/>
          </a:xfrm>
          <a:prstGeom prst="rect">
            <a:avLst/>
          </a:prstGeom>
          <a:noFill/>
          <a:ln>
            <a:noFill/>
          </a:ln>
        </p:spPr>
        <p:txBody>
          <a:bodyPr wrap="square" lIns="91425" tIns="45700" rIns="91425" bIns="45700" anchor="t" anchorCtr="0">
            <a:noAutofit/>
          </a:bodyPr>
          <a:lstStyle/>
          <a:p>
            <a:pPr marL="342900" marR="0" lvl="0" indent="-342900" algn="r" rtl="0">
              <a:lnSpc>
                <a:spcPct val="80000"/>
              </a:lnSpc>
              <a:spcBef>
                <a:spcPts val="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India has a Trade Related Aspects of Intellectual Property Rights (TRIPS) compliant, robust, equitable and dynamic IPR regime </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The Indian IPR system maintains a fine balance between private rights through IPRs and rights of the society as public interest </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India first country to ratify the Marrakesh Treaty which facilitates access to published works by visually impaired persons and persons with print disabilities  </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India’s patent regime prevents ‘ever greening’ and makes affordable generics possible - Millions of people around the world rely on affordable medicines made in India, making ‘India the pharmacy of the world’</a:t>
            </a:r>
          </a:p>
          <a:p>
            <a:pPr marL="342900" marR="0" lvl="0" indent="-342900" algn="r" rtl="0">
              <a:lnSpc>
                <a:spcPct val="80000"/>
              </a:lnSpc>
              <a:spcBef>
                <a:spcPts val="770"/>
              </a:spcBef>
              <a:spcAft>
                <a:spcPts val="0"/>
              </a:spcAft>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Memorandum of Understanding (MoUs) in the field of IP signed with organisations, regions and nations such as WIPO, Japan, Europe, Singapore and UK: facilitate bilateral exchanges of best practices and cooperation to foster innovation and creativity</a:t>
            </a:r>
          </a:p>
          <a:p>
            <a:pPr marL="342900" marR="0" lvl="0" indent="-342900" algn="r" rtl="0">
              <a:lnSpc>
                <a:spcPct val="80000"/>
              </a:lnSpc>
              <a:spcBef>
                <a:spcPts val="770"/>
              </a:spcBef>
              <a:buClr>
                <a:schemeClr val="dk1"/>
              </a:buClr>
              <a:buSzPct val="25000"/>
              <a:buFont typeface="Arial"/>
              <a:buChar char="•"/>
            </a:pPr>
            <a:r>
              <a:rPr lang="en-IN" sz="1377" b="0" i="0" u="none" strike="noStrike" cap="none">
                <a:solidFill>
                  <a:srgbClr val="3F3151"/>
                </a:solidFill>
                <a:latin typeface="Century Gothic"/>
                <a:ea typeface="Century Gothic"/>
                <a:cs typeface="Century Gothic"/>
                <a:sym typeface="Century Gothic"/>
              </a:rPr>
              <a:t>India’s ranking on Global Innovation Index (GII) shot up from 81 in 2015 to 60 in 2017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566"/>
        <p:cNvGrpSpPr/>
        <p:nvPr/>
      </p:nvGrpSpPr>
      <p:grpSpPr>
        <a:xfrm>
          <a:off x="0" y="0"/>
          <a:ext cx="0" cy="0"/>
          <a:chOff x="0" y="0"/>
          <a:chExt cx="0" cy="0"/>
        </a:xfrm>
      </p:grpSpPr>
      <p:sp>
        <p:nvSpPr>
          <p:cNvPr id="567" name="Shape 567"/>
          <p:cNvSpPr txBox="1">
            <a:spLocks noGrp="1"/>
          </p:cNvSpPr>
          <p:nvPr>
            <p:ph type="ctrTitle"/>
          </p:nvPr>
        </p:nvSpPr>
        <p:spPr>
          <a:xfrm>
            <a:off x="611560" y="483518"/>
            <a:ext cx="4966319" cy="2088232"/>
          </a:xfrm>
          <a:prstGeom prst="rect">
            <a:avLst/>
          </a:prstGeom>
          <a:noFill/>
          <a:ln>
            <a:noFill/>
          </a:ln>
        </p:spPr>
        <p:txBody>
          <a:bodyPr wrap="square" lIns="91425" tIns="45700" rIns="91425" bIns="45700" anchor="ctr" anchorCtr="0">
            <a:noAutofit/>
          </a:bodyPr>
          <a:lstStyle/>
          <a:p>
            <a:pPr marL="0" marR="0" lvl="0" indent="0" algn="l" rtl="0">
              <a:spcBef>
                <a:spcPts val="0"/>
              </a:spcBef>
              <a:buClr>
                <a:srgbClr val="000000"/>
              </a:buClr>
              <a:buSzPct val="25000"/>
              <a:buFont typeface="Arial"/>
              <a:buNone/>
            </a:pPr>
            <a:r>
              <a:rPr lang="en-IN" sz="2800" b="1" i="0" u="none" strike="noStrike" cap="none">
                <a:solidFill>
                  <a:srgbClr val="000000"/>
                </a:solidFill>
                <a:latin typeface="Arial"/>
                <a:ea typeface="Arial"/>
                <a:cs typeface="Arial"/>
                <a:sym typeface="Arial"/>
              </a:rPr>
              <a:t>IP Infringement, Enforcement and Remedies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What is IP Infringement?</a:t>
            </a:r>
          </a:p>
        </p:txBody>
      </p:sp>
      <p:grpSp>
        <p:nvGrpSpPr>
          <p:cNvPr id="574" name="Shape 574"/>
          <p:cNvGrpSpPr/>
          <p:nvPr/>
        </p:nvGrpSpPr>
        <p:grpSpPr>
          <a:xfrm>
            <a:off x="-2906475" y="262597"/>
            <a:ext cx="10957709" cy="5070872"/>
            <a:chOff x="-4166107" y="-652968"/>
            <a:chExt cx="10957709" cy="5070872"/>
          </a:xfrm>
        </p:grpSpPr>
        <p:sp>
          <p:nvSpPr>
            <p:cNvPr id="575" name="Shape 575"/>
            <p:cNvSpPr/>
            <p:nvPr/>
          </p:nvSpPr>
          <p:spPr>
            <a:xfrm>
              <a:off x="-4166107" y="-652968"/>
              <a:ext cx="5070872" cy="5070872"/>
            </a:xfrm>
            <a:prstGeom prst="blockArc">
              <a:avLst>
                <a:gd name="adj1" fmla="val 18900000"/>
                <a:gd name="adj2" fmla="val 2700000"/>
                <a:gd name="adj3" fmla="val 426"/>
              </a:avLst>
            </a:prstGeom>
            <a:noFill/>
            <a:ln w="25400" cap="flat" cmpd="sng">
              <a:solidFill>
                <a:srgbClr val="3B6495"/>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76" name="Shape 576"/>
            <p:cNvSpPr/>
            <p:nvPr/>
          </p:nvSpPr>
          <p:spPr>
            <a:xfrm>
              <a:off x="751356" y="583537"/>
              <a:ext cx="6040246" cy="1379156"/>
            </a:xfrm>
            <a:prstGeom prst="roundRect">
              <a:avLst>
                <a:gd name="adj" fmla="val 16667"/>
              </a:avLst>
            </a:prstGeom>
            <a:solidFill>
              <a:srgbClr val="73FEFF"/>
            </a:solidFill>
            <a:ln w="254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77" name="Shape 577"/>
            <p:cNvSpPr txBox="1"/>
            <p:nvPr/>
          </p:nvSpPr>
          <p:spPr>
            <a:xfrm>
              <a:off x="818681" y="650862"/>
              <a:ext cx="5905595" cy="1244506"/>
            </a:xfrm>
            <a:prstGeom prst="rect">
              <a:avLst/>
            </a:prstGeom>
            <a:noFill/>
            <a:ln>
              <a:noFill/>
            </a:ln>
          </p:spPr>
          <p:txBody>
            <a:bodyPr wrap="square" lIns="853725" tIns="35550" rIns="35550" bIns="35550" anchor="ctr"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IN" sz="1400" b="0" i="0" u="none" strike="noStrike" cap="none">
                  <a:solidFill>
                    <a:schemeClr val="dk1"/>
                  </a:solidFill>
                  <a:latin typeface="Century Gothic"/>
                  <a:ea typeface="Century Gothic"/>
                  <a:cs typeface="Century Gothic"/>
                  <a:sym typeface="Century Gothic"/>
                </a:rPr>
                <a:t>IP infringement is breach or violation of intellectual property rights. IPRs are said to be infringed when a work protected by IP laws is used, copied, distributed or otherwise exploited without having the proper permission from the owners</a:t>
              </a:r>
            </a:p>
          </p:txBody>
        </p:sp>
        <p:sp>
          <p:nvSpPr>
            <p:cNvPr id="578" name="Shape 578"/>
            <p:cNvSpPr/>
            <p:nvPr/>
          </p:nvSpPr>
          <p:spPr>
            <a:xfrm>
              <a:off x="44688" y="583535"/>
              <a:ext cx="1413333" cy="1379157"/>
            </a:xfrm>
            <a:prstGeom prst="ellipse">
              <a:avLst/>
            </a:prstGeom>
            <a:solidFill>
              <a:schemeClr val="lt1"/>
            </a:solidFill>
            <a:ln w="25400" cap="flat" cmpd="sng">
              <a:solidFill>
                <a:schemeClr val="accen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79" name="Shape 579"/>
            <p:cNvSpPr/>
            <p:nvPr/>
          </p:nvSpPr>
          <p:spPr>
            <a:xfrm>
              <a:off x="751356" y="2151508"/>
              <a:ext cx="6040246" cy="1075565"/>
            </a:xfrm>
            <a:prstGeom prst="roundRect">
              <a:avLst>
                <a:gd name="adj" fmla="val 16667"/>
              </a:avLst>
            </a:prstGeom>
            <a:solidFill>
              <a:srgbClr val="F5770F"/>
            </a:solidFill>
            <a:ln w="254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80" name="Shape 580"/>
            <p:cNvSpPr txBox="1"/>
            <p:nvPr/>
          </p:nvSpPr>
          <p:spPr>
            <a:xfrm>
              <a:off x="803860" y="2204014"/>
              <a:ext cx="5935236" cy="970555"/>
            </a:xfrm>
            <a:prstGeom prst="rect">
              <a:avLst/>
            </a:prstGeom>
            <a:noFill/>
            <a:ln>
              <a:noFill/>
            </a:ln>
          </p:spPr>
          <p:txBody>
            <a:bodyPr wrap="square" lIns="853725" tIns="35550" rIns="35550" bIns="35550" anchor="ctr" anchorCtr="0">
              <a:noAutofit/>
            </a:bodyPr>
            <a:lstStyle/>
            <a:p>
              <a:pPr marL="0" marR="0" lvl="0" indent="0" algn="l" rtl="0">
                <a:lnSpc>
                  <a:spcPct val="100000"/>
                </a:lnSpc>
                <a:spcBef>
                  <a:spcPts val="0"/>
                </a:spcBef>
                <a:spcAft>
                  <a:spcPts val="0"/>
                </a:spcAft>
                <a:buClr>
                  <a:schemeClr val="accent3"/>
                </a:buClr>
                <a:buSzPct val="25000"/>
                <a:buFont typeface="Arial"/>
                <a:buNone/>
              </a:pPr>
              <a:r>
                <a:rPr lang="en-IN" sz="1400" b="0" i="0" u="none" strike="noStrike" cap="none">
                  <a:solidFill>
                    <a:schemeClr val="dk1"/>
                  </a:solidFill>
                  <a:latin typeface="Century Gothic"/>
                  <a:ea typeface="Century Gothic"/>
                  <a:cs typeface="Century Gothic"/>
                  <a:sym typeface="Century Gothic"/>
                </a:rPr>
                <a:t>Examples of IP infringement are “trademark counterfeiting” and “copyright piracy”</a:t>
              </a:r>
            </a:p>
          </p:txBody>
        </p:sp>
        <p:sp>
          <p:nvSpPr>
            <p:cNvPr id="581" name="Shape 581"/>
            <p:cNvSpPr/>
            <p:nvPr/>
          </p:nvSpPr>
          <p:spPr>
            <a:xfrm>
              <a:off x="-39407" y="1944214"/>
              <a:ext cx="1581525" cy="1490157"/>
            </a:xfrm>
            <a:prstGeom prst="ellipse">
              <a:avLst/>
            </a:prstGeom>
            <a:solidFill>
              <a:schemeClr val="lt1"/>
            </a:solidFill>
            <a:ln w="25400" cap="flat" cmpd="sng">
              <a:solidFill>
                <a:schemeClr val="accen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pic>
        <p:nvPicPr>
          <p:cNvPr id="582" name="Shape 582"/>
          <p:cNvPicPr preferRelativeResize="0"/>
          <p:nvPr/>
        </p:nvPicPr>
        <p:blipFill rotWithShape="1">
          <a:blip r:embed="rId3">
            <a:alphaModFix/>
          </a:blip>
          <a:srcRect l="17301" t="14202" r="15826" b="22870"/>
          <a:stretch/>
        </p:blipFill>
        <p:spPr>
          <a:xfrm>
            <a:off x="1574312" y="3291830"/>
            <a:ext cx="693431" cy="571612"/>
          </a:xfrm>
          <a:prstGeom prst="rect">
            <a:avLst/>
          </a:prstGeom>
          <a:noFill/>
          <a:ln>
            <a:noFill/>
          </a:ln>
        </p:spPr>
      </p:pic>
      <p:pic>
        <p:nvPicPr>
          <p:cNvPr id="583" name="Shape 583"/>
          <p:cNvPicPr preferRelativeResize="0"/>
          <p:nvPr/>
        </p:nvPicPr>
        <p:blipFill rotWithShape="1">
          <a:blip r:embed="rId4">
            <a:alphaModFix/>
          </a:blip>
          <a:srcRect/>
          <a:stretch/>
        </p:blipFill>
        <p:spPr>
          <a:xfrm>
            <a:off x="1341904" y="1563637"/>
            <a:ext cx="1072645" cy="107264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Counterfeiting &amp; Piracy</a:t>
            </a:r>
          </a:p>
        </p:txBody>
      </p:sp>
      <p:grpSp>
        <p:nvGrpSpPr>
          <p:cNvPr id="590" name="Shape 590"/>
          <p:cNvGrpSpPr/>
          <p:nvPr/>
        </p:nvGrpSpPr>
        <p:grpSpPr>
          <a:xfrm>
            <a:off x="1043608" y="1203597"/>
            <a:ext cx="7200799" cy="3024336"/>
            <a:chOff x="1691679" y="1347613"/>
            <a:chExt cx="6366619" cy="2441424"/>
          </a:xfrm>
        </p:grpSpPr>
        <p:grpSp>
          <p:nvGrpSpPr>
            <p:cNvPr id="591" name="Shape 591"/>
            <p:cNvGrpSpPr/>
            <p:nvPr/>
          </p:nvGrpSpPr>
          <p:grpSpPr>
            <a:xfrm>
              <a:off x="1691679" y="1347613"/>
              <a:ext cx="3126259" cy="2441424"/>
              <a:chOff x="688031" y="2113003"/>
              <a:chExt cx="5329709" cy="3548242"/>
            </a:xfrm>
          </p:grpSpPr>
          <p:sp>
            <p:nvSpPr>
              <p:cNvPr id="592" name="Shape 592"/>
              <p:cNvSpPr/>
              <p:nvPr/>
            </p:nvSpPr>
            <p:spPr>
              <a:xfrm flipH="1">
                <a:off x="688031" y="2113003"/>
                <a:ext cx="5329709" cy="3548242"/>
              </a:xfrm>
              <a:prstGeom prst="flowChartDisplay">
                <a:avLst/>
              </a:prstGeom>
              <a:solidFill>
                <a:srgbClr val="73FEFF"/>
              </a:solidFill>
              <a:ln w="76200" cap="flat" cmpd="sng">
                <a:solidFill>
                  <a:srgbClr val="F5770F"/>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rgbClr val="000000"/>
                  </a:solidFill>
                  <a:latin typeface="Arial"/>
                  <a:ea typeface="Arial"/>
                  <a:cs typeface="Arial"/>
                  <a:sym typeface="Arial"/>
                </a:endParaRPr>
              </a:p>
            </p:txBody>
          </p:sp>
          <p:sp>
            <p:nvSpPr>
              <p:cNvPr id="593" name="Shape 593"/>
              <p:cNvSpPr txBox="1"/>
              <p:nvPr/>
            </p:nvSpPr>
            <p:spPr>
              <a:xfrm>
                <a:off x="1204574" y="2845573"/>
                <a:ext cx="4173863" cy="2093055"/>
              </a:xfrm>
              <a:prstGeom prst="rect">
                <a:avLst/>
              </a:prstGeom>
              <a:solidFill>
                <a:srgbClr val="73FEFF"/>
              </a:solidFill>
              <a:ln>
                <a:noFill/>
              </a:ln>
            </p:spPr>
            <p:txBody>
              <a:bodyPr wrap="square" lIns="142225" tIns="142225" rIns="142225" bIns="142225" anchor="ctr" anchorCtr="0">
                <a:noAutofit/>
              </a:bodyPr>
              <a:lstStyle/>
              <a:p>
                <a:pPr marL="0" marR="0" lvl="0" indent="0" algn="l" rtl="0">
                  <a:lnSpc>
                    <a:spcPct val="90000"/>
                  </a:lnSpc>
                  <a:spcBef>
                    <a:spcPts val="0"/>
                  </a:spcBef>
                  <a:spcAft>
                    <a:spcPts val="0"/>
                  </a:spcAft>
                  <a:buClr>
                    <a:schemeClr val="lt1"/>
                  </a:buClr>
                  <a:buSzPct val="25000"/>
                  <a:buFont typeface="Cambria"/>
                  <a:buNone/>
                </a:pPr>
                <a:r>
                  <a:rPr lang="en-IN" sz="1400" b="1" i="0" u="none" strike="noStrike" cap="none">
                    <a:solidFill>
                      <a:schemeClr val="dk1"/>
                    </a:solidFill>
                    <a:latin typeface="Century Gothic"/>
                    <a:ea typeface="Century Gothic"/>
                    <a:cs typeface="Century Gothic"/>
                    <a:sym typeface="Century Gothic"/>
                  </a:rPr>
                  <a:t>‘Counterfeiting’ </a:t>
                </a:r>
                <a:r>
                  <a:rPr lang="en-IN" sz="1400" b="0" i="0" u="none" strike="noStrike" cap="none">
                    <a:solidFill>
                      <a:schemeClr val="dk1"/>
                    </a:solidFill>
                    <a:latin typeface="Century Gothic"/>
                    <a:ea typeface="Century Gothic"/>
                    <a:cs typeface="Century Gothic"/>
                    <a:sym typeface="Century Gothic"/>
                  </a:rPr>
                  <a:t>is illegally making and selling a fake products called ‘counterfeits’ which is an identical or similar copy of a genuine product, with the same or similar trademark, logos and color combinations that misleads people to mistake it for the real product</a:t>
                </a:r>
              </a:p>
            </p:txBody>
          </p:sp>
        </p:grpSp>
        <p:grpSp>
          <p:nvGrpSpPr>
            <p:cNvPr id="594" name="Shape 594"/>
            <p:cNvGrpSpPr/>
            <p:nvPr/>
          </p:nvGrpSpPr>
          <p:grpSpPr>
            <a:xfrm>
              <a:off x="4932039" y="1347613"/>
              <a:ext cx="3126259" cy="2441424"/>
              <a:chOff x="6017741" y="2113003"/>
              <a:chExt cx="5329709" cy="3548242"/>
            </a:xfrm>
          </p:grpSpPr>
          <p:sp>
            <p:nvSpPr>
              <p:cNvPr id="595" name="Shape 595"/>
              <p:cNvSpPr/>
              <p:nvPr/>
            </p:nvSpPr>
            <p:spPr>
              <a:xfrm>
                <a:off x="6017741" y="2113003"/>
                <a:ext cx="5329709" cy="3548242"/>
              </a:xfrm>
              <a:prstGeom prst="flowChartDisplay">
                <a:avLst/>
              </a:prstGeom>
              <a:solidFill>
                <a:srgbClr val="73FEFF"/>
              </a:solidFill>
              <a:ln w="76200" cap="flat" cmpd="sng">
                <a:solidFill>
                  <a:srgbClr val="F5770F"/>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rgbClr val="000000"/>
                  </a:solidFill>
                  <a:latin typeface="Arial"/>
                  <a:ea typeface="Arial"/>
                  <a:cs typeface="Arial"/>
                  <a:sym typeface="Arial"/>
                </a:endParaRPr>
              </a:p>
            </p:txBody>
          </p:sp>
          <p:sp>
            <p:nvSpPr>
              <p:cNvPr id="596" name="Shape 596"/>
              <p:cNvSpPr txBox="1"/>
              <p:nvPr/>
            </p:nvSpPr>
            <p:spPr>
              <a:xfrm>
                <a:off x="6833552" y="2459174"/>
                <a:ext cx="4057886" cy="2793253"/>
              </a:xfrm>
              <a:prstGeom prst="rect">
                <a:avLst/>
              </a:prstGeom>
              <a:solidFill>
                <a:srgbClr val="73FEFF"/>
              </a:solidFill>
              <a:ln>
                <a:noFill/>
              </a:ln>
            </p:spPr>
            <p:txBody>
              <a:bodyPr wrap="square" lIns="142225" tIns="142225" rIns="142225" bIns="142225" anchor="ctr" anchorCtr="0">
                <a:noAutofit/>
              </a:bodyPr>
              <a:lstStyle/>
              <a:p>
                <a:pPr marL="0" marR="0" lvl="0" indent="0" algn="l" rtl="0">
                  <a:lnSpc>
                    <a:spcPct val="90000"/>
                  </a:lnSpc>
                  <a:spcBef>
                    <a:spcPts val="0"/>
                  </a:spcBef>
                  <a:spcAft>
                    <a:spcPts val="0"/>
                  </a:spcAft>
                  <a:buClr>
                    <a:schemeClr val="lt1"/>
                  </a:buClr>
                  <a:buSzPct val="25000"/>
                  <a:buFont typeface="Cambria"/>
                  <a:buNone/>
                </a:pPr>
                <a:r>
                  <a:rPr lang="en-IN" sz="1400" b="1" i="0" u="none" strike="noStrike" cap="none">
                    <a:solidFill>
                      <a:schemeClr val="dk1"/>
                    </a:solidFill>
                    <a:latin typeface="Century Gothic"/>
                    <a:ea typeface="Century Gothic"/>
                    <a:cs typeface="Century Gothic"/>
                    <a:sym typeface="Century Gothic"/>
                  </a:rPr>
                  <a:t>Piracy </a:t>
                </a:r>
                <a:r>
                  <a:rPr lang="en-IN" sz="1400" b="0" i="0" u="none" strike="noStrike" cap="none">
                    <a:solidFill>
                      <a:schemeClr val="dk1"/>
                    </a:solidFill>
                    <a:latin typeface="Century Gothic"/>
                    <a:ea typeface="Century Gothic"/>
                    <a:cs typeface="Century Gothic"/>
                    <a:sym typeface="Century Gothic"/>
                  </a:rPr>
                  <a:t>refers to illegal selling, distribution and use of duplicates of copyrighted content. It may be done in various forms – soft lifting, hard disk loading, client server over use, online piracy, etc.</a:t>
                </a:r>
              </a:p>
            </p:txBody>
          </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Remedies against IP Infringement – Civil Remedies</a:t>
            </a:r>
          </a:p>
        </p:txBody>
      </p:sp>
      <p:grpSp>
        <p:nvGrpSpPr>
          <p:cNvPr id="603" name="Shape 603"/>
          <p:cNvGrpSpPr/>
          <p:nvPr/>
        </p:nvGrpSpPr>
        <p:grpSpPr>
          <a:xfrm>
            <a:off x="1259665" y="1000819"/>
            <a:ext cx="6840692" cy="3501899"/>
            <a:chOff x="33" y="13244"/>
            <a:chExt cx="6840692" cy="3501899"/>
          </a:xfrm>
        </p:grpSpPr>
        <p:sp>
          <p:nvSpPr>
            <p:cNvPr id="604" name="Shape 604"/>
            <p:cNvSpPr/>
            <p:nvPr/>
          </p:nvSpPr>
          <p:spPr>
            <a:xfrm>
              <a:off x="33" y="13244"/>
              <a:ext cx="3196585" cy="921600"/>
            </a:xfrm>
            <a:prstGeom prst="rect">
              <a:avLst/>
            </a:prstGeom>
            <a:solidFill>
              <a:srgbClr val="73FEFF"/>
            </a:solidFill>
            <a:ln>
              <a:noFill/>
            </a:ln>
          </p:spPr>
          <p:txBody>
            <a:bodyPr wrap="square" lIns="91425" tIns="91425" rIns="91425" bIns="91425" anchor="ctr" anchorCtr="0">
              <a:noAutofit/>
            </a:bodyPr>
            <a:lstStyle/>
            <a:p>
              <a:pPr lvl="0">
                <a:spcBef>
                  <a:spcPts val="0"/>
                </a:spcBef>
                <a:buNone/>
              </a:pPr>
              <a:endParaRPr/>
            </a:p>
          </p:txBody>
        </p:sp>
        <p:sp>
          <p:nvSpPr>
            <p:cNvPr id="605" name="Shape 605"/>
            <p:cNvSpPr txBox="1"/>
            <p:nvPr/>
          </p:nvSpPr>
          <p:spPr>
            <a:xfrm>
              <a:off x="33" y="13244"/>
              <a:ext cx="3196585" cy="921600"/>
            </a:xfrm>
            <a:prstGeom prst="rect">
              <a:avLst/>
            </a:prstGeom>
            <a:noFill/>
            <a:ln>
              <a:noFill/>
            </a:ln>
          </p:spPr>
          <p:txBody>
            <a:bodyPr wrap="square" lIns="99550" tIns="56875" rIns="99550" bIns="56875" anchor="ctr" anchorCtr="0">
              <a:noAutofit/>
            </a:bodyPr>
            <a:lstStyle/>
            <a:p>
              <a:pPr marL="0" marR="0" lvl="0" indent="0" algn="ctr" rtl="0">
                <a:lnSpc>
                  <a:spcPct val="90000"/>
                </a:lnSpc>
                <a:spcBef>
                  <a:spcPts val="0"/>
                </a:spcBef>
                <a:spcAft>
                  <a:spcPts val="0"/>
                </a:spcAft>
                <a:buSzPct val="25000"/>
                <a:buNone/>
              </a:pPr>
              <a:r>
                <a:rPr lang="en-IN" sz="1400" b="1">
                  <a:solidFill>
                    <a:schemeClr val="dk1"/>
                  </a:solidFill>
                  <a:latin typeface="Century Gothic"/>
                  <a:ea typeface="Century Gothic"/>
                  <a:cs typeface="Century Gothic"/>
                  <a:sym typeface="Century Gothic"/>
                </a:rPr>
                <a:t>IPRs that provide for Civil Remedies</a:t>
              </a:r>
            </a:p>
          </p:txBody>
        </p:sp>
        <p:sp>
          <p:nvSpPr>
            <p:cNvPr id="606" name="Shape 606"/>
            <p:cNvSpPr/>
            <p:nvPr/>
          </p:nvSpPr>
          <p:spPr>
            <a:xfrm>
              <a:off x="33" y="934845"/>
              <a:ext cx="3196585" cy="2580299"/>
            </a:xfrm>
            <a:prstGeom prst="rect">
              <a:avLst/>
            </a:prstGeom>
            <a:solidFill>
              <a:schemeClr val="lt1">
                <a:alpha val="89803"/>
              </a:schemeClr>
            </a:solidFill>
            <a:ln w="25400" cap="flat" cmpd="sng">
              <a:solidFill>
                <a:srgbClr val="CDE1E8">
                  <a:alpha val="89803"/>
                </a:srgbClr>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607" name="Shape 607"/>
            <p:cNvSpPr txBox="1"/>
            <p:nvPr/>
          </p:nvSpPr>
          <p:spPr>
            <a:xfrm>
              <a:off x="33" y="934845"/>
              <a:ext cx="3196585" cy="2580299"/>
            </a:xfrm>
            <a:prstGeom prst="rect">
              <a:avLst/>
            </a:prstGeom>
            <a:noFill/>
            <a:ln>
              <a:noFill/>
            </a:ln>
          </p:spPr>
          <p:txBody>
            <a:bodyPr wrap="square" lIns="74675" tIns="74675" rIns="99550" bIns="112000" anchor="t" anchorCtr="0">
              <a:noAutofit/>
            </a:bodyPr>
            <a:lstStyle/>
            <a:p>
              <a:pPr marL="114300" marR="0" lvl="1" indent="-114300" algn="l" rtl="0">
                <a:lnSpc>
                  <a:spcPct val="90000"/>
                </a:lnSpc>
                <a:spcBef>
                  <a:spcPts val="0"/>
                </a:spcBef>
                <a:spcAft>
                  <a:spcPts val="0"/>
                </a:spcAft>
                <a:buClr>
                  <a:schemeClr val="dk1"/>
                </a:buClr>
                <a:buFont typeface="Calibri"/>
                <a:buNone/>
              </a:pPr>
              <a:endParaRPr sz="1400" b="0" i="0" u="none" strike="noStrike" cap="none">
                <a:solidFill>
                  <a:srgbClr val="4D4D4D"/>
                </a:solidFill>
                <a:latin typeface="Century Gothic"/>
                <a:ea typeface="Century Gothic"/>
                <a:cs typeface="Century Gothic"/>
                <a:sym typeface="Century Gothic"/>
              </a:endParaRP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Copyright</a:t>
              </a: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Geographical Indication</a:t>
              </a: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Trademark</a:t>
              </a: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Patent</a:t>
              </a: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Design</a:t>
              </a:r>
            </a:p>
            <a:p>
              <a:pPr marL="114300" marR="0" lvl="1" indent="-114300" algn="l" rtl="0">
                <a:lnSpc>
                  <a:spcPct val="90000"/>
                </a:lnSpc>
                <a:spcBef>
                  <a:spcPts val="210"/>
                </a:spcBef>
                <a:spcAft>
                  <a:spcPts val="0"/>
                </a:spcAft>
                <a:buClr>
                  <a:schemeClr val="dk1"/>
                </a:buClr>
                <a:buFont typeface="Calibri"/>
                <a:buNone/>
              </a:pPr>
              <a:endParaRPr sz="1400" b="0" i="0" u="none" strike="noStrike" cap="none">
                <a:solidFill>
                  <a:srgbClr val="4D4D4D"/>
                </a:solidFill>
                <a:latin typeface="Century Gothic"/>
                <a:ea typeface="Century Gothic"/>
                <a:cs typeface="Century Gothic"/>
                <a:sym typeface="Century Gothic"/>
              </a:endParaRPr>
            </a:p>
          </p:txBody>
        </p:sp>
        <p:sp>
          <p:nvSpPr>
            <p:cNvPr id="608" name="Shape 608"/>
            <p:cNvSpPr/>
            <p:nvPr/>
          </p:nvSpPr>
          <p:spPr>
            <a:xfrm>
              <a:off x="3644139" y="13244"/>
              <a:ext cx="3196585" cy="921600"/>
            </a:xfrm>
            <a:prstGeom prst="rect">
              <a:avLst/>
            </a:prstGeom>
            <a:solidFill>
              <a:srgbClr val="F5770F"/>
            </a:solidFill>
            <a:ln w="25400" cap="flat" cmpd="sng">
              <a:solidFill>
                <a:srgbClr val="F6944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609" name="Shape 609"/>
            <p:cNvSpPr txBox="1"/>
            <p:nvPr/>
          </p:nvSpPr>
          <p:spPr>
            <a:xfrm>
              <a:off x="3644139" y="13244"/>
              <a:ext cx="3196585" cy="921600"/>
            </a:xfrm>
            <a:prstGeom prst="rect">
              <a:avLst/>
            </a:prstGeom>
            <a:noFill/>
            <a:ln>
              <a:noFill/>
            </a:ln>
          </p:spPr>
          <p:txBody>
            <a:bodyPr wrap="square" lIns="99550" tIns="56875" rIns="99550" bIns="56875" anchor="ctr" anchorCtr="0">
              <a:noAutofit/>
            </a:bodyPr>
            <a:lstStyle/>
            <a:p>
              <a:pPr marL="0" marR="0" lvl="0" indent="0" algn="ctr" rtl="0">
                <a:lnSpc>
                  <a:spcPct val="90000"/>
                </a:lnSpc>
                <a:spcBef>
                  <a:spcPts val="0"/>
                </a:spcBef>
                <a:spcAft>
                  <a:spcPts val="0"/>
                </a:spcAft>
                <a:buSzPct val="25000"/>
                <a:buNone/>
              </a:pPr>
              <a:r>
                <a:rPr lang="en-IN" sz="1400" b="1">
                  <a:solidFill>
                    <a:schemeClr val="lt1"/>
                  </a:solidFill>
                  <a:latin typeface="Century Gothic"/>
                  <a:ea typeface="Century Gothic"/>
                  <a:cs typeface="Century Gothic"/>
                  <a:sym typeface="Century Gothic"/>
                </a:rPr>
                <a:t>Civil Remedies</a:t>
              </a:r>
            </a:p>
          </p:txBody>
        </p:sp>
        <p:sp>
          <p:nvSpPr>
            <p:cNvPr id="610" name="Shape 610"/>
            <p:cNvSpPr/>
            <p:nvPr/>
          </p:nvSpPr>
          <p:spPr>
            <a:xfrm>
              <a:off x="3644139" y="934845"/>
              <a:ext cx="3196585" cy="2580299"/>
            </a:xfrm>
            <a:prstGeom prst="rect">
              <a:avLst/>
            </a:prstGeom>
            <a:solidFill>
              <a:schemeClr val="lt1">
                <a:alpha val="89803"/>
              </a:schemeClr>
            </a:solidFill>
            <a:ln w="25400" cap="flat" cmpd="sng">
              <a:solidFill>
                <a:srgbClr val="FBDACB">
                  <a:alpha val="89803"/>
                </a:srgbClr>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611" name="Shape 611"/>
            <p:cNvSpPr txBox="1"/>
            <p:nvPr/>
          </p:nvSpPr>
          <p:spPr>
            <a:xfrm>
              <a:off x="3644139" y="934845"/>
              <a:ext cx="3196585" cy="2580299"/>
            </a:xfrm>
            <a:prstGeom prst="rect">
              <a:avLst/>
            </a:prstGeom>
            <a:noFill/>
            <a:ln>
              <a:noFill/>
            </a:ln>
          </p:spPr>
          <p:txBody>
            <a:bodyPr wrap="square" lIns="74675" tIns="74675" rIns="99550" bIns="112000" anchor="t" anchorCtr="0">
              <a:noAutofit/>
            </a:bodyPr>
            <a:lstStyle/>
            <a:p>
              <a:pPr marL="114300" marR="0" lvl="1" indent="-114300" algn="l" rtl="0">
                <a:lnSpc>
                  <a:spcPct val="90000"/>
                </a:lnSpc>
                <a:spcBef>
                  <a:spcPts val="0"/>
                </a:spcBef>
                <a:spcAft>
                  <a:spcPts val="0"/>
                </a:spcAft>
                <a:buClr>
                  <a:schemeClr val="dk1"/>
                </a:buClr>
                <a:buFont typeface="Calibri"/>
                <a:buNone/>
              </a:pPr>
              <a:endParaRPr sz="1400" b="0" i="0" u="none" strike="noStrike" cap="none">
                <a:solidFill>
                  <a:srgbClr val="4D4D4D"/>
                </a:solidFill>
                <a:latin typeface="Century Gothic"/>
                <a:ea typeface="Century Gothic"/>
                <a:cs typeface="Century Gothic"/>
                <a:sym typeface="Century Gothic"/>
              </a:endParaRP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Interlocutory/Permanent Injunction</a:t>
              </a: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An Award of Costs &amp; Damages</a:t>
              </a: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Delivery Up &amp; Destruction</a:t>
              </a:r>
            </a:p>
            <a:p>
              <a:pPr marL="114300" marR="0" lvl="1"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Additional remedies in case of Copyright </a:t>
              </a:r>
            </a:p>
            <a:p>
              <a:pPr marL="228600" marR="0" lvl="2"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 Mareva Injunction</a:t>
              </a:r>
            </a:p>
            <a:p>
              <a:pPr marL="228600" marR="0" lvl="2"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 Anton Pillar Order</a:t>
              </a:r>
            </a:p>
            <a:p>
              <a:pPr marL="228600" marR="0" lvl="2" indent="-114300" algn="l" rtl="0">
                <a:lnSpc>
                  <a:spcPct val="90000"/>
                </a:lnSpc>
                <a:spcBef>
                  <a:spcPts val="210"/>
                </a:spcBef>
                <a:spcAft>
                  <a:spcPts val="0"/>
                </a:spcAft>
                <a:buClr>
                  <a:schemeClr val="dk1"/>
                </a:buClr>
                <a:buSzPct val="100000"/>
                <a:buFont typeface="Century Gothic"/>
                <a:buChar char="•"/>
              </a:pPr>
              <a:r>
                <a:rPr lang="en-IN" sz="1400" b="0" i="0" u="none" strike="noStrike" cap="none">
                  <a:solidFill>
                    <a:schemeClr val="dk1"/>
                  </a:solidFill>
                  <a:latin typeface="Century Gothic"/>
                  <a:ea typeface="Century Gothic"/>
                  <a:cs typeface="Century Gothic"/>
                  <a:sym typeface="Century Gothic"/>
                </a:rPr>
                <a:t>John Doe Order</a:t>
              </a:r>
              <a:br>
                <a:rPr lang="en-IN" sz="1400" b="0" i="0" u="none" strike="noStrike" cap="none">
                  <a:solidFill>
                    <a:schemeClr val="dk1"/>
                  </a:solidFill>
                  <a:latin typeface="Century Gothic"/>
                  <a:ea typeface="Century Gothic"/>
                  <a:cs typeface="Century Gothic"/>
                  <a:sym typeface="Century Gothic"/>
                </a:rPr>
              </a:br>
              <a:endParaRPr lang="en-IN" sz="1400" b="0" i="0" u="none" strike="noStrike" cap="none">
                <a:solidFill>
                  <a:schemeClr val="dk1"/>
                </a:solidFill>
                <a:latin typeface="Century Gothic"/>
                <a:ea typeface="Century Gothic"/>
                <a:cs typeface="Century Gothic"/>
                <a:sym typeface="Century Gothic"/>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Remedies against IP Infringement – Criminal Remedies</a:t>
            </a:r>
          </a:p>
        </p:txBody>
      </p:sp>
      <p:sp>
        <p:nvSpPr>
          <p:cNvPr id="618" name="Shape 618"/>
          <p:cNvSpPr txBox="1">
            <a:spLocks noGrp="1"/>
          </p:cNvSpPr>
          <p:nvPr>
            <p:ph type="body" idx="1"/>
          </p:nvPr>
        </p:nvSpPr>
        <p:spPr>
          <a:xfrm>
            <a:off x="683568" y="987574"/>
            <a:ext cx="7416824" cy="3312366"/>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Clr>
                <a:schemeClr val="dk1"/>
              </a:buClr>
              <a:buSzPct val="25000"/>
              <a:buFont typeface="Arial"/>
              <a:buNone/>
            </a:pPr>
            <a:r>
              <a:rPr lang="en-IN" sz="1600" b="1" i="0" u="none" strike="noStrike" cap="none">
                <a:solidFill>
                  <a:srgbClr val="3F3151"/>
                </a:solidFill>
                <a:latin typeface="Century Gothic"/>
                <a:ea typeface="Century Gothic"/>
                <a:cs typeface="Century Gothic"/>
                <a:sym typeface="Century Gothic"/>
              </a:rPr>
              <a:t>Criminal remedies such as Imprisonment and Fine is available in the following Acts:</a:t>
            </a:r>
          </a:p>
          <a:p>
            <a:pPr marL="0" marR="0" lvl="0" indent="0" algn="r" rtl="0">
              <a:spcBef>
                <a:spcPts val="770"/>
              </a:spcBef>
              <a:spcAft>
                <a:spcPts val="0"/>
              </a:spcAft>
              <a:buClr>
                <a:schemeClr val="dk1"/>
              </a:buClr>
              <a:buSzPct val="25000"/>
              <a:buFont typeface="Arial"/>
              <a:buNone/>
            </a:pPr>
            <a:r>
              <a:rPr lang="en-IN" sz="1600" b="0" i="0" u="none" strike="noStrike" cap="none">
                <a:solidFill>
                  <a:srgbClr val="3F3151"/>
                </a:solidFill>
                <a:latin typeface="Century Gothic"/>
                <a:ea typeface="Century Gothic"/>
                <a:cs typeface="Century Gothic"/>
                <a:sym typeface="Century Gothic"/>
              </a:rPr>
              <a:t>Copyrights Act,1957</a:t>
            </a:r>
          </a:p>
          <a:p>
            <a:pPr marL="0" marR="0" lvl="0" indent="0" algn="r" rtl="0">
              <a:spcBef>
                <a:spcPts val="770"/>
              </a:spcBef>
              <a:spcAft>
                <a:spcPts val="0"/>
              </a:spcAft>
              <a:buClr>
                <a:schemeClr val="dk1"/>
              </a:buClr>
              <a:buSzPct val="25000"/>
              <a:buFont typeface="Arial"/>
              <a:buNone/>
            </a:pPr>
            <a:r>
              <a:rPr lang="en-IN" sz="1600" b="0" i="0" u="none" strike="noStrike" cap="none">
                <a:solidFill>
                  <a:srgbClr val="3F3151"/>
                </a:solidFill>
                <a:latin typeface="Century Gothic"/>
                <a:ea typeface="Century Gothic"/>
                <a:cs typeface="Century Gothic"/>
                <a:sym typeface="Century Gothic"/>
              </a:rPr>
              <a:t>Geographical Indications of Goods (Registration and Protection) Act, 1999</a:t>
            </a:r>
          </a:p>
          <a:p>
            <a:pPr marL="0" marR="0" lvl="0" indent="0" algn="r" rtl="0">
              <a:spcBef>
                <a:spcPts val="770"/>
              </a:spcBef>
              <a:spcAft>
                <a:spcPts val="0"/>
              </a:spcAft>
              <a:buClr>
                <a:schemeClr val="dk1"/>
              </a:buClr>
              <a:buSzPct val="25000"/>
              <a:buFont typeface="Arial"/>
              <a:buNone/>
            </a:pPr>
            <a:r>
              <a:rPr lang="en-IN" sz="1600" b="0" i="0" u="none" strike="noStrike" cap="none">
                <a:solidFill>
                  <a:srgbClr val="3F3151"/>
                </a:solidFill>
                <a:latin typeface="Century Gothic"/>
                <a:ea typeface="Century Gothic"/>
                <a:cs typeface="Century Gothic"/>
                <a:sym typeface="Century Gothic"/>
              </a:rPr>
              <a:t>Biological Diversity Act,2002 </a:t>
            </a:r>
          </a:p>
          <a:p>
            <a:pPr marL="0" marR="0" lvl="0" indent="0" algn="r" rtl="0">
              <a:spcBef>
                <a:spcPts val="770"/>
              </a:spcBef>
              <a:spcAft>
                <a:spcPts val="0"/>
              </a:spcAft>
              <a:buClr>
                <a:schemeClr val="dk1"/>
              </a:buClr>
              <a:buSzPct val="25000"/>
              <a:buFont typeface="Arial"/>
              <a:buNone/>
            </a:pPr>
            <a:r>
              <a:rPr lang="en-IN" sz="1600" b="0" i="0" u="none" strike="noStrike" cap="none">
                <a:solidFill>
                  <a:srgbClr val="3F3151"/>
                </a:solidFill>
                <a:latin typeface="Century Gothic"/>
                <a:ea typeface="Century Gothic"/>
                <a:cs typeface="Century Gothic"/>
                <a:sym typeface="Century Gothic"/>
              </a:rPr>
              <a:t>Semiconductor Integrated Circuits Layout Design Act, 2000</a:t>
            </a:r>
          </a:p>
          <a:p>
            <a:pPr marL="0" marR="0" lvl="0" indent="0" algn="r" rtl="0">
              <a:spcBef>
                <a:spcPts val="770"/>
              </a:spcBef>
              <a:spcAft>
                <a:spcPts val="0"/>
              </a:spcAft>
              <a:buClr>
                <a:schemeClr val="dk1"/>
              </a:buClr>
              <a:buSzPct val="25000"/>
              <a:buFont typeface="Arial"/>
              <a:buNone/>
            </a:pPr>
            <a:r>
              <a:rPr lang="en-IN" sz="1600" b="0" i="0" u="none" strike="noStrike" cap="none">
                <a:solidFill>
                  <a:srgbClr val="3F3151"/>
                </a:solidFill>
                <a:latin typeface="Century Gothic"/>
                <a:ea typeface="Century Gothic"/>
                <a:cs typeface="Century Gothic"/>
                <a:sym typeface="Century Gothic"/>
              </a:rPr>
              <a:t>Trade Marks Act, 1999</a:t>
            </a:r>
          </a:p>
          <a:p>
            <a:pPr marL="0" marR="0" lvl="0" indent="0" algn="r" rtl="0">
              <a:spcBef>
                <a:spcPts val="770"/>
              </a:spcBef>
              <a:spcAft>
                <a:spcPts val="0"/>
              </a:spcAft>
              <a:buClr>
                <a:schemeClr val="dk1"/>
              </a:buClr>
              <a:buSzPct val="25000"/>
              <a:buFont typeface="Arial"/>
              <a:buNone/>
            </a:pPr>
            <a:r>
              <a:rPr lang="en-IN" sz="1600" b="0" i="0" u="none" strike="noStrike" cap="none">
                <a:solidFill>
                  <a:srgbClr val="3F3151"/>
                </a:solidFill>
                <a:latin typeface="Century Gothic"/>
                <a:ea typeface="Century Gothic"/>
                <a:cs typeface="Century Gothic"/>
                <a:sym typeface="Century Gothic"/>
              </a:rPr>
              <a:t>Protection of Plants &amp; Varieties and Farmers Rights Act, 2001</a:t>
            </a:r>
          </a:p>
          <a:p>
            <a:pPr marL="0" marR="0" lvl="0" indent="0" algn="r" rtl="0">
              <a:spcBef>
                <a:spcPts val="770"/>
              </a:spcBef>
              <a:buClr>
                <a:schemeClr val="dk1"/>
              </a:buClr>
              <a:buSzPct val="25000"/>
              <a:buFont typeface="Arial"/>
              <a:buNone/>
            </a:pPr>
            <a:endParaRPr sz="2900" b="0" i="0" u="none" strike="noStrike" cap="none">
              <a:solidFill>
                <a:srgbClr val="3F315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Online Copyright Piracy: Enforcement Issues</a:t>
            </a:r>
          </a:p>
        </p:txBody>
      </p:sp>
      <p:sp>
        <p:nvSpPr>
          <p:cNvPr id="625" name="Shape 625"/>
          <p:cNvSpPr txBox="1"/>
          <p:nvPr/>
        </p:nvSpPr>
        <p:spPr>
          <a:xfrm>
            <a:off x="755575" y="843558"/>
            <a:ext cx="7344815" cy="403810"/>
          </a:xfrm>
          <a:prstGeom prst="rect">
            <a:avLst/>
          </a:prstGeom>
          <a:noFill/>
          <a:ln>
            <a:noFill/>
          </a:ln>
        </p:spPr>
        <p:txBody>
          <a:bodyPr wrap="square" lIns="91425" tIns="45700" rIns="91425" bIns="45700" anchor="t" anchorCtr="0">
            <a:noAutofit/>
          </a:bodyPr>
          <a:lstStyle/>
          <a:p>
            <a:pPr marL="0" marR="0" lvl="0" indent="0" algn="just" rtl="0">
              <a:spcBef>
                <a:spcPts val="0"/>
              </a:spcBef>
              <a:buClr>
                <a:srgbClr val="000000"/>
              </a:buClr>
              <a:buSzPct val="25000"/>
              <a:buFont typeface="Arial"/>
              <a:buNone/>
            </a:pPr>
            <a:r>
              <a:rPr lang="en-IN" sz="1400">
                <a:solidFill>
                  <a:srgbClr val="000000"/>
                </a:solidFill>
                <a:latin typeface="Century Gothic"/>
                <a:ea typeface="Century Gothic"/>
                <a:cs typeface="Century Gothic"/>
                <a:sym typeface="Century Gothic"/>
              </a:rPr>
              <a:t>There are a number of intricacies involved in taking enforcement action against online copyright piracy</a:t>
            </a:r>
          </a:p>
        </p:txBody>
      </p:sp>
      <p:grpSp>
        <p:nvGrpSpPr>
          <p:cNvPr id="626" name="Shape 626"/>
          <p:cNvGrpSpPr/>
          <p:nvPr/>
        </p:nvGrpSpPr>
        <p:grpSpPr>
          <a:xfrm>
            <a:off x="2483768" y="1419622"/>
            <a:ext cx="4191989" cy="3539602"/>
            <a:chOff x="2770937" y="1705235"/>
            <a:chExt cx="4191989" cy="3580001"/>
          </a:xfrm>
        </p:grpSpPr>
        <p:grpSp>
          <p:nvGrpSpPr>
            <p:cNvPr id="627" name="Shape 627"/>
            <p:cNvGrpSpPr/>
            <p:nvPr/>
          </p:nvGrpSpPr>
          <p:grpSpPr>
            <a:xfrm>
              <a:off x="4873425" y="1705235"/>
              <a:ext cx="2089501" cy="2186337"/>
              <a:chOff x="8315146" y="1696555"/>
              <a:chExt cx="3001581" cy="2536717"/>
            </a:xfrm>
          </p:grpSpPr>
          <p:sp>
            <p:nvSpPr>
              <p:cNvPr id="628" name="Shape 628"/>
              <p:cNvSpPr/>
              <p:nvPr/>
            </p:nvSpPr>
            <p:spPr>
              <a:xfrm>
                <a:off x="8315146" y="1696555"/>
                <a:ext cx="3001581" cy="2536717"/>
              </a:xfrm>
              <a:custGeom>
                <a:avLst/>
                <a:gdLst/>
                <a:ahLst/>
                <a:cxnLst/>
                <a:rect l="0" t="0" r="0" b="0"/>
                <a:pathLst>
                  <a:path w="120000" h="120000" extrusionOk="0">
                    <a:moveTo>
                      <a:pt x="0" y="24999"/>
                    </a:moveTo>
                    <a:lnTo>
                      <a:pt x="0" y="0"/>
                    </a:lnTo>
                    <a:lnTo>
                      <a:pt x="119926" y="0"/>
                    </a:lnTo>
                    <a:lnTo>
                      <a:pt x="120000" y="95833"/>
                    </a:lnTo>
                    <a:lnTo>
                      <a:pt x="109600" y="95833"/>
                    </a:lnTo>
                    <a:lnTo>
                      <a:pt x="109157" y="96666"/>
                    </a:lnTo>
                    <a:lnTo>
                      <a:pt x="108862" y="97803"/>
                    </a:lnTo>
                    <a:lnTo>
                      <a:pt x="108862" y="98787"/>
                    </a:lnTo>
                    <a:lnTo>
                      <a:pt x="109010" y="99999"/>
                    </a:lnTo>
                    <a:lnTo>
                      <a:pt x="109379" y="101439"/>
                    </a:lnTo>
                    <a:lnTo>
                      <a:pt x="109821" y="103409"/>
                    </a:lnTo>
                    <a:lnTo>
                      <a:pt x="110190" y="104696"/>
                    </a:lnTo>
                    <a:lnTo>
                      <a:pt x="110559" y="106287"/>
                    </a:lnTo>
                    <a:lnTo>
                      <a:pt x="110780" y="107803"/>
                    </a:lnTo>
                    <a:lnTo>
                      <a:pt x="110780" y="109242"/>
                    </a:lnTo>
                    <a:lnTo>
                      <a:pt x="110559" y="110681"/>
                    </a:lnTo>
                    <a:lnTo>
                      <a:pt x="110190" y="112196"/>
                    </a:lnTo>
                    <a:lnTo>
                      <a:pt x="109674" y="113560"/>
                    </a:lnTo>
                    <a:lnTo>
                      <a:pt x="108862" y="114621"/>
                    </a:lnTo>
                    <a:lnTo>
                      <a:pt x="107756" y="115909"/>
                    </a:lnTo>
                    <a:lnTo>
                      <a:pt x="106576" y="116893"/>
                    </a:lnTo>
                    <a:lnTo>
                      <a:pt x="105543" y="117803"/>
                    </a:lnTo>
                    <a:lnTo>
                      <a:pt x="104290" y="118560"/>
                    </a:lnTo>
                    <a:lnTo>
                      <a:pt x="102814" y="119090"/>
                    </a:lnTo>
                    <a:lnTo>
                      <a:pt x="101044" y="119621"/>
                    </a:lnTo>
                    <a:lnTo>
                      <a:pt x="99422" y="119848"/>
                    </a:lnTo>
                    <a:lnTo>
                      <a:pt x="97947" y="119999"/>
                    </a:lnTo>
                    <a:lnTo>
                      <a:pt x="96398" y="119999"/>
                    </a:lnTo>
                    <a:lnTo>
                      <a:pt x="94923" y="119848"/>
                    </a:lnTo>
                    <a:lnTo>
                      <a:pt x="93743" y="119621"/>
                    </a:lnTo>
                    <a:lnTo>
                      <a:pt x="92415" y="119242"/>
                    </a:lnTo>
                    <a:lnTo>
                      <a:pt x="91087" y="118787"/>
                    </a:lnTo>
                    <a:lnTo>
                      <a:pt x="90055" y="118181"/>
                    </a:lnTo>
                    <a:lnTo>
                      <a:pt x="88875" y="117272"/>
                    </a:lnTo>
                    <a:lnTo>
                      <a:pt x="87842" y="116212"/>
                    </a:lnTo>
                    <a:lnTo>
                      <a:pt x="86810" y="115075"/>
                    </a:lnTo>
                    <a:lnTo>
                      <a:pt x="85851" y="113863"/>
                    </a:lnTo>
                    <a:lnTo>
                      <a:pt x="85113" y="112575"/>
                    </a:lnTo>
                    <a:lnTo>
                      <a:pt x="84597" y="110984"/>
                    </a:lnTo>
                    <a:lnTo>
                      <a:pt x="84228" y="109166"/>
                    </a:lnTo>
                    <a:lnTo>
                      <a:pt x="84228" y="107424"/>
                    </a:lnTo>
                    <a:lnTo>
                      <a:pt x="84597" y="105757"/>
                    </a:lnTo>
                    <a:lnTo>
                      <a:pt x="85039" y="104015"/>
                    </a:lnTo>
                    <a:lnTo>
                      <a:pt x="85482" y="102348"/>
                    </a:lnTo>
                    <a:lnTo>
                      <a:pt x="85998" y="100378"/>
                    </a:lnTo>
                    <a:lnTo>
                      <a:pt x="86146" y="98939"/>
                    </a:lnTo>
                    <a:lnTo>
                      <a:pt x="86146" y="98030"/>
                    </a:lnTo>
                    <a:lnTo>
                      <a:pt x="86072" y="97272"/>
                    </a:lnTo>
                    <a:lnTo>
                      <a:pt x="85777" y="96439"/>
                    </a:lnTo>
                    <a:lnTo>
                      <a:pt x="65789" y="96439"/>
                    </a:lnTo>
                    <a:lnTo>
                      <a:pt x="66084" y="92803"/>
                    </a:lnTo>
                    <a:lnTo>
                      <a:pt x="66011" y="90757"/>
                    </a:lnTo>
                    <a:lnTo>
                      <a:pt x="65789" y="88863"/>
                    </a:lnTo>
                    <a:lnTo>
                      <a:pt x="65568" y="87045"/>
                    </a:lnTo>
                    <a:lnTo>
                      <a:pt x="65273" y="85833"/>
                    </a:lnTo>
                    <a:lnTo>
                      <a:pt x="64757" y="84772"/>
                    </a:lnTo>
                    <a:lnTo>
                      <a:pt x="64093" y="83787"/>
                    </a:lnTo>
                    <a:lnTo>
                      <a:pt x="63060" y="82954"/>
                    </a:lnTo>
                    <a:lnTo>
                      <a:pt x="61880" y="82196"/>
                    </a:lnTo>
                    <a:lnTo>
                      <a:pt x="60774" y="81818"/>
                    </a:lnTo>
                    <a:lnTo>
                      <a:pt x="59741" y="81590"/>
                    </a:lnTo>
                    <a:lnTo>
                      <a:pt x="57971" y="81439"/>
                    </a:lnTo>
                    <a:lnTo>
                      <a:pt x="55906" y="81439"/>
                    </a:lnTo>
                    <a:lnTo>
                      <a:pt x="53915" y="81666"/>
                    </a:lnTo>
                    <a:lnTo>
                      <a:pt x="51702" y="81818"/>
                    </a:lnTo>
                    <a:lnTo>
                      <a:pt x="50079" y="81969"/>
                    </a:lnTo>
                    <a:lnTo>
                      <a:pt x="47867" y="82121"/>
                    </a:lnTo>
                    <a:lnTo>
                      <a:pt x="46097" y="81969"/>
                    </a:lnTo>
                    <a:lnTo>
                      <a:pt x="44548" y="81818"/>
                    </a:lnTo>
                    <a:lnTo>
                      <a:pt x="42114" y="81287"/>
                    </a:lnTo>
                    <a:lnTo>
                      <a:pt x="40565" y="80530"/>
                    </a:lnTo>
                    <a:lnTo>
                      <a:pt x="39090" y="79469"/>
                    </a:lnTo>
                    <a:lnTo>
                      <a:pt x="38205" y="78257"/>
                    </a:lnTo>
                    <a:lnTo>
                      <a:pt x="37320" y="76969"/>
                    </a:lnTo>
                    <a:lnTo>
                      <a:pt x="36730" y="75378"/>
                    </a:lnTo>
                    <a:lnTo>
                      <a:pt x="36582" y="73636"/>
                    </a:lnTo>
                    <a:lnTo>
                      <a:pt x="36582" y="71515"/>
                    </a:lnTo>
                    <a:lnTo>
                      <a:pt x="36730" y="69924"/>
                    </a:lnTo>
                    <a:lnTo>
                      <a:pt x="36582" y="68333"/>
                    </a:lnTo>
                    <a:lnTo>
                      <a:pt x="36213" y="66515"/>
                    </a:lnTo>
                    <a:lnTo>
                      <a:pt x="35918" y="65454"/>
                    </a:lnTo>
                    <a:lnTo>
                      <a:pt x="35402" y="64318"/>
                    </a:lnTo>
                    <a:lnTo>
                      <a:pt x="34738" y="63636"/>
                    </a:lnTo>
                    <a:lnTo>
                      <a:pt x="34148" y="62954"/>
                    </a:lnTo>
                    <a:lnTo>
                      <a:pt x="32747" y="62348"/>
                    </a:lnTo>
                    <a:lnTo>
                      <a:pt x="31198" y="61590"/>
                    </a:lnTo>
                    <a:lnTo>
                      <a:pt x="29428" y="61060"/>
                    </a:lnTo>
                    <a:lnTo>
                      <a:pt x="27363" y="60530"/>
                    </a:lnTo>
                    <a:lnTo>
                      <a:pt x="25298" y="60075"/>
                    </a:lnTo>
                    <a:lnTo>
                      <a:pt x="23085" y="59772"/>
                    </a:lnTo>
                    <a:lnTo>
                      <a:pt x="21536" y="59242"/>
                    </a:lnTo>
                    <a:lnTo>
                      <a:pt x="19840" y="58712"/>
                    </a:lnTo>
                    <a:lnTo>
                      <a:pt x="18217" y="58030"/>
                    </a:lnTo>
                    <a:lnTo>
                      <a:pt x="17037" y="57045"/>
                    </a:lnTo>
                    <a:lnTo>
                      <a:pt x="15709" y="55909"/>
                    </a:lnTo>
                    <a:lnTo>
                      <a:pt x="14751" y="54848"/>
                    </a:lnTo>
                    <a:lnTo>
                      <a:pt x="13939" y="53560"/>
                    </a:lnTo>
                    <a:lnTo>
                      <a:pt x="13275" y="52045"/>
                    </a:lnTo>
                    <a:lnTo>
                      <a:pt x="13054" y="50454"/>
                    </a:lnTo>
                    <a:lnTo>
                      <a:pt x="13054" y="48939"/>
                    </a:lnTo>
                    <a:lnTo>
                      <a:pt x="13423" y="47575"/>
                    </a:lnTo>
                    <a:lnTo>
                      <a:pt x="13939" y="45530"/>
                    </a:lnTo>
                    <a:lnTo>
                      <a:pt x="14456" y="43484"/>
                    </a:lnTo>
                    <a:lnTo>
                      <a:pt x="14677" y="41666"/>
                    </a:lnTo>
                    <a:lnTo>
                      <a:pt x="15046" y="39848"/>
                    </a:lnTo>
                    <a:lnTo>
                      <a:pt x="15267" y="38030"/>
                    </a:lnTo>
                    <a:lnTo>
                      <a:pt x="15046" y="36136"/>
                    </a:lnTo>
                    <a:lnTo>
                      <a:pt x="14677" y="34393"/>
                    </a:lnTo>
                    <a:lnTo>
                      <a:pt x="14013" y="32727"/>
                    </a:lnTo>
                    <a:lnTo>
                      <a:pt x="13202" y="31060"/>
                    </a:lnTo>
                    <a:lnTo>
                      <a:pt x="12243" y="29772"/>
                    </a:lnTo>
                    <a:lnTo>
                      <a:pt x="11727" y="29090"/>
                    </a:lnTo>
                    <a:lnTo>
                      <a:pt x="10768" y="28106"/>
                    </a:lnTo>
                    <a:lnTo>
                      <a:pt x="9883" y="27272"/>
                    </a:lnTo>
                    <a:lnTo>
                      <a:pt x="8924" y="26590"/>
                    </a:lnTo>
                    <a:lnTo>
                      <a:pt x="7670" y="25984"/>
                    </a:lnTo>
                    <a:lnTo>
                      <a:pt x="6416" y="25530"/>
                    </a:lnTo>
                    <a:lnTo>
                      <a:pt x="4867" y="25075"/>
                    </a:lnTo>
                    <a:lnTo>
                      <a:pt x="3097" y="24999"/>
                    </a:lnTo>
                    <a:lnTo>
                      <a:pt x="1548" y="24999"/>
                    </a:lnTo>
                    <a:lnTo>
                      <a:pt x="0" y="24999"/>
                    </a:lnTo>
                    <a:close/>
                  </a:path>
                </a:pathLst>
              </a:custGeom>
              <a:solidFill>
                <a:srgbClr val="F5770F"/>
              </a:solidFill>
              <a:ln w="12700" cap="flat" cmpd="sng">
                <a:solidFill>
                  <a:schemeClr val="l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Century Gothic"/>
                  <a:ea typeface="Century Gothic"/>
                  <a:cs typeface="Century Gothic"/>
                  <a:sym typeface="Century Gothic"/>
                </a:endParaRPr>
              </a:p>
            </p:txBody>
          </p:sp>
          <p:sp>
            <p:nvSpPr>
              <p:cNvPr id="629" name="Shape 629"/>
              <p:cNvSpPr/>
              <p:nvPr/>
            </p:nvSpPr>
            <p:spPr>
              <a:xfrm>
                <a:off x="8979952" y="2065575"/>
                <a:ext cx="2165282" cy="49109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mbria"/>
                  <a:buNone/>
                </a:pPr>
                <a:r>
                  <a:rPr lang="en-IN" sz="1400" b="0" i="0" u="none" strike="noStrike" cap="none">
                    <a:solidFill>
                      <a:schemeClr val="lt1"/>
                    </a:solidFill>
                    <a:latin typeface="Century Gothic"/>
                    <a:ea typeface="Century Gothic"/>
                    <a:cs typeface="Century Gothic"/>
                    <a:sym typeface="Century Gothic"/>
                  </a:rPr>
                  <a:t>Anonymity</a:t>
                </a:r>
              </a:p>
            </p:txBody>
          </p:sp>
        </p:grpSp>
        <p:grpSp>
          <p:nvGrpSpPr>
            <p:cNvPr id="630" name="Shape 630"/>
            <p:cNvGrpSpPr/>
            <p:nvPr/>
          </p:nvGrpSpPr>
          <p:grpSpPr>
            <a:xfrm>
              <a:off x="2770937" y="1705235"/>
              <a:ext cx="2095923" cy="1831609"/>
              <a:chOff x="5304341" y="1715196"/>
              <a:chExt cx="3010806" cy="2125141"/>
            </a:xfrm>
          </p:grpSpPr>
          <p:sp>
            <p:nvSpPr>
              <p:cNvPr id="631" name="Shape 631"/>
              <p:cNvSpPr/>
              <p:nvPr/>
            </p:nvSpPr>
            <p:spPr>
              <a:xfrm>
                <a:off x="5304341" y="1715196"/>
                <a:ext cx="3010806" cy="2125141"/>
              </a:xfrm>
              <a:custGeom>
                <a:avLst/>
                <a:gdLst/>
                <a:ahLst/>
                <a:cxnLst/>
                <a:rect l="0" t="0" r="0" b="0"/>
                <a:pathLst>
                  <a:path w="120000" h="120000" extrusionOk="0">
                    <a:moveTo>
                      <a:pt x="120000" y="29841"/>
                    </a:moveTo>
                    <a:lnTo>
                      <a:pt x="120000" y="0"/>
                    </a:lnTo>
                    <a:lnTo>
                      <a:pt x="0" y="0"/>
                    </a:lnTo>
                    <a:lnTo>
                      <a:pt x="73" y="120000"/>
                    </a:lnTo>
                    <a:lnTo>
                      <a:pt x="10788" y="120000"/>
                    </a:lnTo>
                    <a:lnTo>
                      <a:pt x="11302" y="117648"/>
                    </a:lnTo>
                    <a:lnTo>
                      <a:pt x="11302" y="116021"/>
                    </a:lnTo>
                    <a:lnTo>
                      <a:pt x="11009" y="113760"/>
                    </a:lnTo>
                    <a:lnTo>
                      <a:pt x="10348" y="111318"/>
                    </a:lnTo>
                    <a:lnTo>
                      <a:pt x="9761" y="108334"/>
                    </a:lnTo>
                    <a:lnTo>
                      <a:pt x="9394" y="106073"/>
                    </a:lnTo>
                    <a:lnTo>
                      <a:pt x="9321" y="103993"/>
                    </a:lnTo>
                    <a:lnTo>
                      <a:pt x="9614" y="101733"/>
                    </a:lnTo>
                    <a:lnTo>
                      <a:pt x="10128" y="99562"/>
                    </a:lnTo>
                    <a:lnTo>
                      <a:pt x="11302" y="97392"/>
                    </a:lnTo>
                    <a:lnTo>
                      <a:pt x="12623" y="95674"/>
                    </a:lnTo>
                    <a:lnTo>
                      <a:pt x="14091" y="94046"/>
                    </a:lnTo>
                    <a:lnTo>
                      <a:pt x="15706" y="92871"/>
                    </a:lnTo>
                    <a:lnTo>
                      <a:pt x="17688" y="91876"/>
                    </a:lnTo>
                    <a:lnTo>
                      <a:pt x="19449" y="91514"/>
                    </a:lnTo>
                    <a:lnTo>
                      <a:pt x="21944" y="91333"/>
                    </a:lnTo>
                    <a:lnTo>
                      <a:pt x="24880" y="91605"/>
                    </a:lnTo>
                    <a:lnTo>
                      <a:pt x="26715" y="91876"/>
                    </a:lnTo>
                    <a:lnTo>
                      <a:pt x="28403" y="92509"/>
                    </a:lnTo>
                    <a:lnTo>
                      <a:pt x="29944" y="93685"/>
                    </a:lnTo>
                    <a:lnTo>
                      <a:pt x="31926" y="95584"/>
                    </a:lnTo>
                    <a:lnTo>
                      <a:pt x="33174" y="97392"/>
                    </a:lnTo>
                    <a:lnTo>
                      <a:pt x="34275" y="99291"/>
                    </a:lnTo>
                    <a:lnTo>
                      <a:pt x="34935" y="101371"/>
                    </a:lnTo>
                    <a:lnTo>
                      <a:pt x="35302" y="103270"/>
                    </a:lnTo>
                    <a:lnTo>
                      <a:pt x="35302" y="105440"/>
                    </a:lnTo>
                    <a:lnTo>
                      <a:pt x="35082" y="107611"/>
                    </a:lnTo>
                    <a:lnTo>
                      <a:pt x="34715" y="109600"/>
                    </a:lnTo>
                    <a:lnTo>
                      <a:pt x="34275" y="111590"/>
                    </a:lnTo>
                    <a:lnTo>
                      <a:pt x="33761" y="113579"/>
                    </a:lnTo>
                    <a:lnTo>
                      <a:pt x="33467" y="115659"/>
                    </a:lnTo>
                    <a:lnTo>
                      <a:pt x="33467" y="117377"/>
                    </a:lnTo>
                    <a:lnTo>
                      <a:pt x="33834" y="119457"/>
                    </a:lnTo>
                    <a:lnTo>
                      <a:pt x="53944" y="119457"/>
                    </a:lnTo>
                    <a:lnTo>
                      <a:pt x="53798" y="115207"/>
                    </a:lnTo>
                    <a:lnTo>
                      <a:pt x="53944" y="112223"/>
                    </a:lnTo>
                    <a:lnTo>
                      <a:pt x="53944" y="109871"/>
                    </a:lnTo>
                    <a:lnTo>
                      <a:pt x="54091" y="107701"/>
                    </a:lnTo>
                    <a:lnTo>
                      <a:pt x="54311" y="105440"/>
                    </a:lnTo>
                    <a:lnTo>
                      <a:pt x="54678" y="103089"/>
                    </a:lnTo>
                    <a:lnTo>
                      <a:pt x="55192" y="101552"/>
                    </a:lnTo>
                    <a:lnTo>
                      <a:pt x="55926" y="100195"/>
                    </a:lnTo>
                    <a:lnTo>
                      <a:pt x="56954" y="99020"/>
                    </a:lnTo>
                    <a:lnTo>
                      <a:pt x="58128" y="98116"/>
                    </a:lnTo>
                    <a:lnTo>
                      <a:pt x="59449" y="97663"/>
                    </a:lnTo>
                    <a:lnTo>
                      <a:pt x="60917" y="97392"/>
                    </a:lnTo>
                    <a:lnTo>
                      <a:pt x="62238" y="97211"/>
                    </a:lnTo>
                    <a:lnTo>
                      <a:pt x="64000" y="97211"/>
                    </a:lnTo>
                    <a:lnTo>
                      <a:pt x="65688" y="97392"/>
                    </a:lnTo>
                    <a:lnTo>
                      <a:pt x="67009" y="97663"/>
                    </a:lnTo>
                    <a:lnTo>
                      <a:pt x="68770" y="97754"/>
                    </a:lnTo>
                    <a:lnTo>
                      <a:pt x="70678" y="98025"/>
                    </a:lnTo>
                    <a:lnTo>
                      <a:pt x="72733" y="98025"/>
                    </a:lnTo>
                    <a:lnTo>
                      <a:pt x="74495" y="97754"/>
                    </a:lnTo>
                    <a:lnTo>
                      <a:pt x="76256" y="97392"/>
                    </a:lnTo>
                    <a:lnTo>
                      <a:pt x="78091" y="96850"/>
                    </a:lnTo>
                    <a:lnTo>
                      <a:pt x="79486" y="95945"/>
                    </a:lnTo>
                    <a:lnTo>
                      <a:pt x="80880" y="94860"/>
                    </a:lnTo>
                    <a:lnTo>
                      <a:pt x="81834" y="93323"/>
                    </a:lnTo>
                    <a:lnTo>
                      <a:pt x="82788" y="91605"/>
                    </a:lnTo>
                    <a:lnTo>
                      <a:pt x="83155" y="89977"/>
                    </a:lnTo>
                    <a:lnTo>
                      <a:pt x="83376" y="88078"/>
                    </a:lnTo>
                    <a:lnTo>
                      <a:pt x="83155" y="86179"/>
                    </a:lnTo>
                    <a:lnTo>
                      <a:pt x="83082" y="84099"/>
                    </a:lnTo>
                    <a:lnTo>
                      <a:pt x="83155" y="81929"/>
                    </a:lnTo>
                    <a:lnTo>
                      <a:pt x="83522" y="80301"/>
                    </a:lnTo>
                    <a:lnTo>
                      <a:pt x="83889" y="78492"/>
                    </a:lnTo>
                    <a:lnTo>
                      <a:pt x="84550" y="76774"/>
                    </a:lnTo>
                    <a:lnTo>
                      <a:pt x="85357" y="75689"/>
                    </a:lnTo>
                    <a:lnTo>
                      <a:pt x="86678" y="74513"/>
                    </a:lnTo>
                    <a:lnTo>
                      <a:pt x="88366" y="73790"/>
                    </a:lnTo>
                    <a:lnTo>
                      <a:pt x="90055" y="73157"/>
                    </a:lnTo>
                    <a:lnTo>
                      <a:pt x="91596" y="72614"/>
                    </a:lnTo>
                    <a:lnTo>
                      <a:pt x="93211" y="72072"/>
                    </a:lnTo>
                    <a:lnTo>
                      <a:pt x="95412" y="71620"/>
                    </a:lnTo>
                    <a:lnTo>
                      <a:pt x="97100" y="71168"/>
                    </a:lnTo>
                    <a:lnTo>
                      <a:pt x="98862" y="70535"/>
                    </a:lnTo>
                    <a:lnTo>
                      <a:pt x="100256" y="69902"/>
                    </a:lnTo>
                    <a:lnTo>
                      <a:pt x="101724" y="69178"/>
                    </a:lnTo>
                    <a:lnTo>
                      <a:pt x="102899" y="68093"/>
                    </a:lnTo>
                    <a:lnTo>
                      <a:pt x="103926" y="67098"/>
                    </a:lnTo>
                    <a:lnTo>
                      <a:pt x="105027" y="65470"/>
                    </a:lnTo>
                    <a:lnTo>
                      <a:pt x="105761" y="63933"/>
                    </a:lnTo>
                    <a:lnTo>
                      <a:pt x="106422" y="62125"/>
                    </a:lnTo>
                    <a:lnTo>
                      <a:pt x="106715" y="59864"/>
                    </a:lnTo>
                    <a:lnTo>
                      <a:pt x="106495" y="57965"/>
                    </a:lnTo>
                    <a:lnTo>
                      <a:pt x="106275" y="55885"/>
                    </a:lnTo>
                    <a:lnTo>
                      <a:pt x="105761" y="53443"/>
                    </a:lnTo>
                    <a:lnTo>
                      <a:pt x="105247" y="50730"/>
                    </a:lnTo>
                    <a:lnTo>
                      <a:pt x="104733" y="48379"/>
                    </a:lnTo>
                    <a:lnTo>
                      <a:pt x="104660" y="46390"/>
                    </a:lnTo>
                    <a:lnTo>
                      <a:pt x="104660" y="44672"/>
                    </a:lnTo>
                    <a:lnTo>
                      <a:pt x="104807" y="42230"/>
                    </a:lnTo>
                    <a:lnTo>
                      <a:pt x="105394" y="40150"/>
                    </a:lnTo>
                    <a:lnTo>
                      <a:pt x="105908" y="38613"/>
                    </a:lnTo>
                    <a:lnTo>
                      <a:pt x="106568" y="37076"/>
                    </a:lnTo>
                    <a:lnTo>
                      <a:pt x="107669" y="35448"/>
                    </a:lnTo>
                    <a:lnTo>
                      <a:pt x="108770" y="33820"/>
                    </a:lnTo>
                    <a:lnTo>
                      <a:pt x="110238" y="32373"/>
                    </a:lnTo>
                    <a:lnTo>
                      <a:pt x="111779" y="31198"/>
                    </a:lnTo>
                    <a:lnTo>
                      <a:pt x="113247" y="30565"/>
                    </a:lnTo>
                    <a:lnTo>
                      <a:pt x="114715" y="30113"/>
                    </a:lnTo>
                    <a:lnTo>
                      <a:pt x="116256" y="29841"/>
                    </a:lnTo>
                    <a:lnTo>
                      <a:pt x="118091" y="29841"/>
                    </a:lnTo>
                    <a:lnTo>
                      <a:pt x="120000" y="29841"/>
                    </a:lnTo>
                    <a:close/>
                  </a:path>
                </a:pathLst>
              </a:custGeom>
              <a:solidFill>
                <a:srgbClr val="7A96D4"/>
              </a:solidFill>
              <a:ln w="12700" cap="flat" cmpd="sng">
                <a:solidFill>
                  <a:schemeClr val="l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Century Gothic"/>
                  <a:ea typeface="Century Gothic"/>
                  <a:cs typeface="Century Gothic"/>
                  <a:sym typeface="Century Gothic"/>
                </a:endParaRPr>
              </a:p>
            </p:txBody>
          </p:sp>
          <p:sp>
            <p:nvSpPr>
              <p:cNvPr id="632" name="Shape 632"/>
              <p:cNvSpPr/>
              <p:nvPr/>
            </p:nvSpPr>
            <p:spPr>
              <a:xfrm>
                <a:off x="5396048" y="2024284"/>
                <a:ext cx="2099486" cy="895527"/>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mbria"/>
                  <a:buNone/>
                </a:pPr>
                <a:r>
                  <a:rPr lang="en-IN" sz="1400" b="0" i="0" u="none" strike="noStrike" cap="none">
                    <a:solidFill>
                      <a:schemeClr val="lt1"/>
                    </a:solidFill>
                    <a:latin typeface="Century Gothic"/>
                    <a:ea typeface="Century Gothic"/>
                    <a:cs typeface="Century Gothic"/>
                    <a:sym typeface="Century Gothic"/>
                  </a:rPr>
                  <a:t>Territorial Limitations</a:t>
                </a:r>
              </a:p>
            </p:txBody>
          </p:sp>
        </p:grpSp>
        <p:grpSp>
          <p:nvGrpSpPr>
            <p:cNvPr id="633" name="Shape 633"/>
            <p:cNvGrpSpPr/>
            <p:nvPr/>
          </p:nvGrpSpPr>
          <p:grpSpPr>
            <a:xfrm>
              <a:off x="2770937" y="3098898"/>
              <a:ext cx="2089501" cy="2186337"/>
              <a:chOff x="5304341" y="3329469"/>
              <a:chExt cx="3001581" cy="2536717"/>
            </a:xfrm>
          </p:grpSpPr>
          <p:sp>
            <p:nvSpPr>
              <p:cNvPr id="634" name="Shape 634"/>
              <p:cNvSpPr/>
              <p:nvPr/>
            </p:nvSpPr>
            <p:spPr>
              <a:xfrm>
                <a:off x="5304341" y="3329469"/>
                <a:ext cx="3001581" cy="2536717"/>
              </a:xfrm>
              <a:custGeom>
                <a:avLst/>
                <a:gdLst/>
                <a:ahLst/>
                <a:cxnLst/>
                <a:rect l="0" t="0" r="0" b="0"/>
                <a:pathLst>
                  <a:path w="120000" h="120000" extrusionOk="0">
                    <a:moveTo>
                      <a:pt x="120000" y="98863"/>
                    </a:moveTo>
                    <a:lnTo>
                      <a:pt x="120000" y="119999"/>
                    </a:lnTo>
                    <a:lnTo>
                      <a:pt x="73" y="119999"/>
                    </a:lnTo>
                    <a:lnTo>
                      <a:pt x="0" y="24166"/>
                    </a:lnTo>
                    <a:lnTo>
                      <a:pt x="10393" y="24166"/>
                    </a:lnTo>
                    <a:lnTo>
                      <a:pt x="10835" y="23333"/>
                    </a:lnTo>
                    <a:lnTo>
                      <a:pt x="11130" y="22121"/>
                    </a:lnTo>
                    <a:lnTo>
                      <a:pt x="11130" y="21212"/>
                    </a:lnTo>
                    <a:lnTo>
                      <a:pt x="11056" y="20000"/>
                    </a:lnTo>
                    <a:lnTo>
                      <a:pt x="10614" y="18484"/>
                    </a:lnTo>
                    <a:lnTo>
                      <a:pt x="10171" y="16590"/>
                    </a:lnTo>
                    <a:lnTo>
                      <a:pt x="9803" y="15303"/>
                    </a:lnTo>
                    <a:lnTo>
                      <a:pt x="9361" y="13712"/>
                    </a:lnTo>
                    <a:lnTo>
                      <a:pt x="9287" y="12196"/>
                    </a:lnTo>
                    <a:lnTo>
                      <a:pt x="9287" y="10681"/>
                    </a:lnTo>
                    <a:lnTo>
                      <a:pt x="9361" y="9318"/>
                    </a:lnTo>
                    <a:lnTo>
                      <a:pt x="9803" y="7803"/>
                    </a:lnTo>
                    <a:lnTo>
                      <a:pt x="10319" y="6439"/>
                    </a:lnTo>
                    <a:lnTo>
                      <a:pt x="11130" y="5378"/>
                    </a:lnTo>
                    <a:lnTo>
                      <a:pt x="12235" y="4090"/>
                    </a:lnTo>
                    <a:lnTo>
                      <a:pt x="13341" y="3106"/>
                    </a:lnTo>
                    <a:lnTo>
                      <a:pt x="14447" y="2121"/>
                    </a:lnTo>
                    <a:lnTo>
                      <a:pt x="15700" y="1439"/>
                    </a:lnTo>
                    <a:lnTo>
                      <a:pt x="17174" y="757"/>
                    </a:lnTo>
                    <a:lnTo>
                      <a:pt x="18796" y="303"/>
                    </a:lnTo>
                    <a:lnTo>
                      <a:pt x="20565" y="151"/>
                    </a:lnTo>
                    <a:lnTo>
                      <a:pt x="22039" y="0"/>
                    </a:lnTo>
                    <a:lnTo>
                      <a:pt x="23587" y="0"/>
                    </a:lnTo>
                    <a:lnTo>
                      <a:pt x="25061" y="151"/>
                    </a:lnTo>
                    <a:lnTo>
                      <a:pt x="26240" y="303"/>
                    </a:lnTo>
                    <a:lnTo>
                      <a:pt x="27567" y="757"/>
                    </a:lnTo>
                    <a:lnTo>
                      <a:pt x="28894" y="1212"/>
                    </a:lnTo>
                    <a:lnTo>
                      <a:pt x="29926" y="1818"/>
                    </a:lnTo>
                    <a:lnTo>
                      <a:pt x="31105" y="2727"/>
                    </a:lnTo>
                    <a:lnTo>
                      <a:pt x="32137" y="3787"/>
                    </a:lnTo>
                    <a:lnTo>
                      <a:pt x="33169" y="4924"/>
                    </a:lnTo>
                    <a:lnTo>
                      <a:pt x="34127" y="6136"/>
                    </a:lnTo>
                    <a:lnTo>
                      <a:pt x="34864" y="7424"/>
                    </a:lnTo>
                    <a:lnTo>
                      <a:pt x="35380" y="9015"/>
                    </a:lnTo>
                    <a:lnTo>
                      <a:pt x="35749" y="10833"/>
                    </a:lnTo>
                    <a:lnTo>
                      <a:pt x="35749" y="12499"/>
                    </a:lnTo>
                    <a:lnTo>
                      <a:pt x="35380" y="14242"/>
                    </a:lnTo>
                    <a:lnTo>
                      <a:pt x="34938" y="15984"/>
                    </a:lnTo>
                    <a:lnTo>
                      <a:pt x="34570" y="17651"/>
                    </a:lnTo>
                    <a:lnTo>
                      <a:pt x="33980" y="19621"/>
                    </a:lnTo>
                    <a:lnTo>
                      <a:pt x="33685" y="21060"/>
                    </a:lnTo>
                    <a:lnTo>
                      <a:pt x="33685" y="21969"/>
                    </a:lnTo>
                    <a:lnTo>
                      <a:pt x="33906" y="22727"/>
                    </a:lnTo>
                    <a:lnTo>
                      <a:pt x="34201" y="23560"/>
                    </a:lnTo>
                    <a:lnTo>
                      <a:pt x="54103" y="23560"/>
                    </a:lnTo>
                    <a:lnTo>
                      <a:pt x="53660" y="27499"/>
                    </a:lnTo>
                    <a:lnTo>
                      <a:pt x="53587" y="29848"/>
                    </a:lnTo>
                    <a:lnTo>
                      <a:pt x="53660" y="31818"/>
                    </a:lnTo>
                    <a:lnTo>
                      <a:pt x="53808" y="33636"/>
                    </a:lnTo>
                    <a:lnTo>
                      <a:pt x="54029" y="35530"/>
                    </a:lnTo>
                    <a:lnTo>
                      <a:pt x="54324" y="37424"/>
                    </a:lnTo>
                    <a:lnTo>
                      <a:pt x="54914" y="38712"/>
                    </a:lnTo>
                    <a:lnTo>
                      <a:pt x="55651" y="39772"/>
                    </a:lnTo>
                    <a:lnTo>
                      <a:pt x="56609" y="40757"/>
                    </a:lnTo>
                    <a:lnTo>
                      <a:pt x="57862" y="41515"/>
                    </a:lnTo>
                    <a:lnTo>
                      <a:pt x="59189" y="42045"/>
                    </a:lnTo>
                    <a:lnTo>
                      <a:pt x="60515" y="42272"/>
                    </a:lnTo>
                    <a:lnTo>
                      <a:pt x="61990" y="42348"/>
                    </a:lnTo>
                    <a:lnTo>
                      <a:pt x="63685" y="42348"/>
                    </a:lnTo>
                    <a:lnTo>
                      <a:pt x="65454" y="42121"/>
                    </a:lnTo>
                    <a:lnTo>
                      <a:pt x="66707" y="42045"/>
                    </a:lnTo>
                    <a:lnTo>
                      <a:pt x="68550" y="41818"/>
                    </a:lnTo>
                    <a:lnTo>
                      <a:pt x="70466" y="41590"/>
                    </a:lnTo>
                    <a:lnTo>
                      <a:pt x="72530" y="41590"/>
                    </a:lnTo>
                    <a:lnTo>
                      <a:pt x="74299" y="41818"/>
                    </a:lnTo>
                    <a:lnTo>
                      <a:pt x="76068" y="42121"/>
                    </a:lnTo>
                    <a:lnTo>
                      <a:pt x="77837" y="42803"/>
                    </a:lnTo>
                    <a:lnTo>
                      <a:pt x="79312" y="43409"/>
                    </a:lnTo>
                    <a:lnTo>
                      <a:pt x="80712" y="44545"/>
                    </a:lnTo>
                    <a:lnTo>
                      <a:pt x="81670" y="45681"/>
                    </a:lnTo>
                    <a:lnTo>
                      <a:pt x="82481" y="47045"/>
                    </a:lnTo>
                    <a:lnTo>
                      <a:pt x="82997" y="48560"/>
                    </a:lnTo>
                    <a:lnTo>
                      <a:pt x="83218" y="50075"/>
                    </a:lnTo>
                    <a:lnTo>
                      <a:pt x="82997" y="51818"/>
                    </a:lnTo>
                    <a:lnTo>
                      <a:pt x="82923" y="53484"/>
                    </a:lnTo>
                    <a:lnTo>
                      <a:pt x="82997" y="55227"/>
                    </a:lnTo>
                    <a:lnTo>
                      <a:pt x="83218" y="56742"/>
                    </a:lnTo>
                    <a:lnTo>
                      <a:pt x="83734" y="58106"/>
                    </a:lnTo>
                    <a:lnTo>
                      <a:pt x="84398" y="59469"/>
                    </a:lnTo>
                    <a:lnTo>
                      <a:pt x="85208" y="60454"/>
                    </a:lnTo>
                    <a:lnTo>
                      <a:pt x="86461" y="61439"/>
                    </a:lnTo>
                    <a:lnTo>
                      <a:pt x="88157" y="62045"/>
                    </a:lnTo>
                    <a:lnTo>
                      <a:pt x="89926" y="62575"/>
                    </a:lnTo>
                    <a:lnTo>
                      <a:pt x="91326" y="63030"/>
                    </a:lnTo>
                    <a:lnTo>
                      <a:pt x="93095" y="63409"/>
                    </a:lnTo>
                    <a:lnTo>
                      <a:pt x="95233" y="63863"/>
                    </a:lnTo>
                    <a:lnTo>
                      <a:pt x="97002" y="64166"/>
                    </a:lnTo>
                    <a:lnTo>
                      <a:pt x="98771" y="64696"/>
                    </a:lnTo>
                    <a:lnTo>
                      <a:pt x="100171" y="65227"/>
                    </a:lnTo>
                    <a:lnTo>
                      <a:pt x="101646" y="65909"/>
                    </a:lnTo>
                    <a:lnTo>
                      <a:pt x="102825" y="66742"/>
                    </a:lnTo>
                    <a:lnTo>
                      <a:pt x="103710" y="67651"/>
                    </a:lnTo>
                    <a:lnTo>
                      <a:pt x="104963" y="69015"/>
                    </a:lnTo>
                    <a:lnTo>
                      <a:pt x="105700" y="70303"/>
                    </a:lnTo>
                    <a:lnTo>
                      <a:pt x="106363" y="71666"/>
                    </a:lnTo>
                    <a:lnTo>
                      <a:pt x="106658" y="73636"/>
                    </a:lnTo>
                    <a:lnTo>
                      <a:pt x="106437" y="75454"/>
                    </a:lnTo>
                    <a:lnTo>
                      <a:pt x="106142" y="77045"/>
                    </a:lnTo>
                    <a:lnTo>
                      <a:pt x="105700" y="79090"/>
                    </a:lnTo>
                    <a:lnTo>
                      <a:pt x="105184" y="81287"/>
                    </a:lnTo>
                    <a:lnTo>
                      <a:pt x="104668" y="83333"/>
                    </a:lnTo>
                    <a:lnTo>
                      <a:pt x="104447" y="85075"/>
                    </a:lnTo>
                    <a:lnTo>
                      <a:pt x="104447" y="86439"/>
                    </a:lnTo>
                    <a:lnTo>
                      <a:pt x="104742" y="88484"/>
                    </a:lnTo>
                    <a:lnTo>
                      <a:pt x="105184" y="90151"/>
                    </a:lnTo>
                    <a:lnTo>
                      <a:pt x="105847" y="91439"/>
                    </a:lnTo>
                    <a:lnTo>
                      <a:pt x="106511" y="92727"/>
                    </a:lnTo>
                    <a:lnTo>
                      <a:pt x="107616" y="94166"/>
                    </a:lnTo>
                    <a:lnTo>
                      <a:pt x="108722" y="95530"/>
                    </a:lnTo>
                    <a:lnTo>
                      <a:pt x="110049" y="96742"/>
                    </a:lnTo>
                    <a:lnTo>
                      <a:pt x="111670" y="97651"/>
                    </a:lnTo>
                    <a:lnTo>
                      <a:pt x="113071" y="98181"/>
                    </a:lnTo>
                    <a:lnTo>
                      <a:pt x="114692" y="98636"/>
                    </a:lnTo>
                    <a:lnTo>
                      <a:pt x="116240" y="98863"/>
                    </a:lnTo>
                    <a:lnTo>
                      <a:pt x="118083" y="98939"/>
                    </a:lnTo>
                    <a:lnTo>
                      <a:pt x="120000" y="98863"/>
                    </a:lnTo>
                    <a:close/>
                  </a:path>
                </a:pathLst>
              </a:custGeom>
              <a:solidFill>
                <a:srgbClr val="7F7F7F"/>
              </a:solidFill>
              <a:ln w="12700" cap="flat" cmpd="sng">
                <a:solidFill>
                  <a:schemeClr val="l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Century Gothic"/>
                  <a:ea typeface="Century Gothic"/>
                  <a:cs typeface="Century Gothic"/>
                  <a:sym typeface="Century Gothic"/>
                </a:endParaRPr>
              </a:p>
            </p:txBody>
          </p:sp>
          <p:sp>
            <p:nvSpPr>
              <p:cNvPr id="635" name="Shape 635"/>
              <p:cNvSpPr/>
              <p:nvPr/>
            </p:nvSpPr>
            <p:spPr>
              <a:xfrm>
                <a:off x="5440653" y="4457473"/>
                <a:ext cx="1601830" cy="895527"/>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mbria"/>
                  <a:buNone/>
                </a:pPr>
                <a:r>
                  <a:rPr lang="en-IN" sz="1400" b="0" i="0" u="none" strike="noStrike" cap="none">
                    <a:solidFill>
                      <a:schemeClr val="lt1"/>
                    </a:solidFill>
                    <a:latin typeface="Century Gothic"/>
                    <a:ea typeface="Century Gothic"/>
                    <a:cs typeface="Century Gothic"/>
                    <a:sym typeface="Century Gothic"/>
                  </a:rPr>
                  <a:t>Change of URLs</a:t>
                </a:r>
              </a:p>
            </p:txBody>
          </p:sp>
        </p:grpSp>
        <p:grpSp>
          <p:nvGrpSpPr>
            <p:cNvPr id="636" name="Shape 636"/>
            <p:cNvGrpSpPr/>
            <p:nvPr/>
          </p:nvGrpSpPr>
          <p:grpSpPr>
            <a:xfrm>
              <a:off x="4860438" y="3453627"/>
              <a:ext cx="2095923" cy="1831609"/>
              <a:chOff x="8302232" y="3737842"/>
              <a:chExt cx="3010806" cy="2125141"/>
            </a:xfrm>
          </p:grpSpPr>
          <p:sp>
            <p:nvSpPr>
              <p:cNvPr id="637" name="Shape 637"/>
              <p:cNvSpPr/>
              <p:nvPr/>
            </p:nvSpPr>
            <p:spPr>
              <a:xfrm>
                <a:off x="8302232" y="3737842"/>
                <a:ext cx="3010806" cy="2125141"/>
              </a:xfrm>
              <a:custGeom>
                <a:avLst/>
                <a:gdLst/>
                <a:ahLst/>
                <a:cxnLst/>
                <a:rect l="0" t="0" r="0" b="0"/>
                <a:pathLst>
                  <a:path w="120000" h="120000" extrusionOk="0">
                    <a:moveTo>
                      <a:pt x="0" y="94860"/>
                    </a:moveTo>
                    <a:lnTo>
                      <a:pt x="0" y="120000"/>
                    </a:lnTo>
                    <a:lnTo>
                      <a:pt x="120000" y="120000"/>
                    </a:lnTo>
                    <a:lnTo>
                      <a:pt x="119926" y="0"/>
                    </a:lnTo>
                    <a:lnTo>
                      <a:pt x="109204" y="0"/>
                    </a:lnTo>
                    <a:lnTo>
                      <a:pt x="108690" y="2351"/>
                    </a:lnTo>
                    <a:lnTo>
                      <a:pt x="108690" y="3978"/>
                    </a:lnTo>
                    <a:lnTo>
                      <a:pt x="109057" y="6239"/>
                    </a:lnTo>
                    <a:lnTo>
                      <a:pt x="109645" y="8681"/>
                    </a:lnTo>
                    <a:lnTo>
                      <a:pt x="110232" y="11665"/>
                    </a:lnTo>
                    <a:lnTo>
                      <a:pt x="110599" y="13926"/>
                    </a:lnTo>
                    <a:lnTo>
                      <a:pt x="110599" y="16006"/>
                    </a:lnTo>
                    <a:lnTo>
                      <a:pt x="110379" y="18266"/>
                    </a:lnTo>
                    <a:lnTo>
                      <a:pt x="109865" y="20437"/>
                    </a:lnTo>
                    <a:lnTo>
                      <a:pt x="108690" y="22516"/>
                    </a:lnTo>
                    <a:lnTo>
                      <a:pt x="107368" y="24235"/>
                    </a:lnTo>
                    <a:lnTo>
                      <a:pt x="105899" y="25953"/>
                    </a:lnTo>
                    <a:lnTo>
                      <a:pt x="104283" y="27038"/>
                    </a:lnTo>
                    <a:lnTo>
                      <a:pt x="102301" y="27942"/>
                    </a:lnTo>
                    <a:lnTo>
                      <a:pt x="100538" y="28485"/>
                    </a:lnTo>
                    <a:lnTo>
                      <a:pt x="98041" y="28575"/>
                    </a:lnTo>
                    <a:lnTo>
                      <a:pt x="95104" y="28394"/>
                    </a:lnTo>
                    <a:lnTo>
                      <a:pt x="93268" y="27942"/>
                    </a:lnTo>
                    <a:lnTo>
                      <a:pt x="91578" y="27490"/>
                    </a:lnTo>
                    <a:lnTo>
                      <a:pt x="90036" y="26314"/>
                    </a:lnTo>
                    <a:lnTo>
                      <a:pt x="88053" y="24415"/>
                    </a:lnTo>
                    <a:lnTo>
                      <a:pt x="86805" y="22607"/>
                    </a:lnTo>
                    <a:lnTo>
                      <a:pt x="85703" y="20708"/>
                    </a:lnTo>
                    <a:lnTo>
                      <a:pt x="85042" y="18628"/>
                    </a:lnTo>
                    <a:lnTo>
                      <a:pt x="84675" y="16729"/>
                    </a:lnTo>
                    <a:lnTo>
                      <a:pt x="84675" y="14559"/>
                    </a:lnTo>
                    <a:lnTo>
                      <a:pt x="84895" y="12388"/>
                    </a:lnTo>
                    <a:lnTo>
                      <a:pt x="85263" y="10399"/>
                    </a:lnTo>
                    <a:lnTo>
                      <a:pt x="85703" y="8409"/>
                    </a:lnTo>
                    <a:lnTo>
                      <a:pt x="86217" y="6420"/>
                    </a:lnTo>
                    <a:lnTo>
                      <a:pt x="86511" y="4340"/>
                    </a:lnTo>
                    <a:lnTo>
                      <a:pt x="86511" y="2532"/>
                    </a:lnTo>
                    <a:lnTo>
                      <a:pt x="86144" y="542"/>
                    </a:lnTo>
                    <a:lnTo>
                      <a:pt x="66022" y="542"/>
                    </a:lnTo>
                    <a:lnTo>
                      <a:pt x="66242" y="4702"/>
                    </a:lnTo>
                    <a:lnTo>
                      <a:pt x="66022" y="7686"/>
                    </a:lnTo>
                    <a:lnTo>
                      <a:pt x="65875" y="10128"/>
                    </a:lnTo>
                    <a:lnTo>
                      <a:pt x="65875" y="12298"/>
                    </a:lnTo>
                    <a:lnTo>
                      <a:pt x="65654" y="14559"/>
                    </a:lnTo>
                    <a:lnTo>
                      <a:pt x="65287" y="16910"/>
                    </a:lnTo>
                    <a:lnTo>
                      <a:pt x="64773" y="18357"/>
                    </a:lnTo>
                    <a:lnTo>
                      <a:pt x="64039" y="19804"/>
                    </a:lnTo>
                    <a:lnTo>
                      <a:pt x="63011" y="20979"/>
                    </a:lnTo>
                    <a:lnTo>
                      <a:pt x="61835" y="21883"/>
                    </a:lnTo>
                    <a:lnTo>
                      <a:pt x="60514" y="22336"/>
                    </a:lnTo>
                    <a:lnTo>
                      <a:pt x="59045" y="22607"/>
                    </a:lnTo>
                    <a:lnTo>
                      <a:pt x="57723" y="22697"/>
                    </a:lnTo>
                    <a:lnTo>
                      <a:pt x="55960" y="22697"/>
                    </a:lnTo>
                    <a:lnTo>
                      <a:pt x="54271" y="22516"/>
                    </a:lnTo>
                    <a:lnTo>
                      <a:pt x="52949" y="22336"/>
                    </a:lnTo>
                    <a:lnTo>
                      <a:pt x="51187" y="22245"/>
                    </a:lnTo>
                    <a:lnTo>
                      <a:pt x="49277" y="21974"/>
                    </a:lnTo>
                    <a:lnTo>
                      <a:pt x="47221" y="21974"/>
                    </a:lnTo>
                    <a:lnTo>
                      <a:pt x="45458" y="22245"/>
                    </a:lnTo>
                    <a:lnTo>
                      <a:pt x="43696" y="22516"/>
                    </a:lnTo>
                    <a:lnTo>
                      <a:pt x="41860" y="23149"/>
                    </a:lnTo>
                    <a:lnTo>
                      <a:pt x="40465" y="24054"/>
                    </a:lnTo>
                    <a:lnTo>
                      <a:pt x="39069" y="25139"/>
                    </a:lnTo>
                    <a:lnTo>
                      <a:pt x="38115" y="26676"/>
                    </a:lnTo>
                    <a:lnTo>
                      <a:pt x="37160" y="28394"/>
                    </a:lnTo>
                    <a:lnTo>
                      <a:pt x="36793" y="30022"/>
                    </a:lnTo>
                    <a:lnTo>
                      <a:pt x="36572" y="31921"/>
                    </a:lnTo>
                    <a:lnTo>
                      <a:pt x="36793" y="33820"/>
                    </a:lnTo>
                    <a:lnTo>
                      <a:pt x="36866" y="35900"/>
                    </a:lnTo>
                    <a:lnTo>
                      <a:pt x="36793" y="38070"/>
                    </a:lnTo>
                    <a:lnTo>
                      <a:pt x="36425" y="39698"/>
                    </a:lnTo>
                    <a:lnTo>
                      <a:pt x="36058" y="41507"/>
                    </a:lnTo>
                    <a:lnTo>
                      <a:pt x="35397" y="43134"/>
                    </a:lnTo>
                    <a:lnTo>
                      <a:pt x="34589" y="44310"/>
                    </a:lnTo>
                    <a:lnTo>
                      <a:pt x="33268" y="45486"/>
                    </a:lnTo>
                    <a:lnTo>
                      <a:pt x="31578" y="46209"/>
                    </a:lnTo>
                    <a:lnTo>
                      <a:pt x="29889" y="46842"/>
                    </a:lnTo>
                    <a:lnTo>
                      <a:pt x="28347" y="47385"/>
                    </a:lnTo>
                    <a:lnTo>
                      <a:pt x="26731" y="47927"/>
                    </a:lnTo>
                    <a:lnTo>
                      <a:pt x="24528" y="48379"/>
                    </a:lnTo>
                    <a:lnTo>
                      <a:pt x="22839" y="48831"/>
                    </a:lnTo>
                    <a:lnTo>
                      <a:pt x="21077" y="49464"/>
                    </a:lnTo>
                    <a:lnTo>
                      <a:pt x="19681" y="50097"/>
                    </a:lnTo>
                    <a:lnTo>
                      <a:pt x="18212" y="50821"/>
                    </a:lnTo>
                    <a:lnTo>
                      <a:pt x="17037" y="51816"/>
                    </a:lnTo>
                    <a:lnTo>
                      <a:pt x="16009" y="52901"/>
                    </a:lnTo>
                    <a:lnTo>
                      <a:pt x="14908" y="54529"/>
                    </a:lnTo>
                    <a:lnTo>
                      <a:pt x="14173" y="56066"/>
                    </a:lnTo>
                    <a:lnTo>
                      <a:pt x="13512" y="57874"/>
                    </a:lnTo>
                    <a:lnTo>
                      <a:pt x="13219" y="60045"/>
                    </a:lnTo>
                    <a:lnTo>
                      <a:pt x="13439" y="62034"/>
                    </a:lnTo>
                    <a:lnTo>
                      <a:pt x="13659" y="64114"/>
                    </a:lnTo>
                    <a:lnTo>
                      <a:pt x="14173" y="66556"/>
                    </a:lnTo>
                    <a:lnTo>
                      <a:pt x="14687" y="69178"/>
                    </a:lnTo>
                    <a:lnTo>
                      <a:pt x="15128" y="71620"/>
                    </a:lnTo>
                    <a:lnTo>
                      <a:pt x="15275" y="73519"/>
                    </a:lnTo>
                    <a:lnTo>
                      <a:pt x="15275" y="75327"/>
                    </a:lnTo>
                    <a:lnTo>
                      <a:pt x="15128" y="77769"/>
                    </a:lnTo>
                    <a:lnTo>
                      <a:pt x="14614" y="79849"/>
                    </a:lnTo>
                    <a:lnTo>
                      <a:pt x="14173" y="81567"/>
                    </a:lnTo>
                    <a:lnTo>
                      <a:pt x="13512" y="83285"/>
                    </a:lnTo>
                    <a:lnTo>
                      <a:pt x="12705" y="85455"/>
                    </a:lnTo>
                    <a:lnTo>
                      <a:pt x="11603" y="87897"/>
                    </a:lnTo>
                    <a:lnTo>
                      <a:pt x="10354" y="89615"/>
                    </a:lnTo>
                    <a:lnTo>
                      <a:pt x="9106" y="91062"/>
                    </a:lnTo>
                    <a:lnTo>
                      <a:pt x="7931" y="92328"/>
                    </a:lnTo>
                    <a:lnTo>
                      <a:pt x="6682" y="93323"/>
                    </a:lnTo>
                    <a:lnTo>
                      <a:pt x="5434" y="93956"/>
                    </a:lnTo>
                    <a:lnTo>
                      <a:pt x="3671" y="94498"/>
                    </a:lnTo>
                    <a:lnTo>
                      <a:pt x="1689" y="94860"/>
                    </a:lnTo>
                    <a:lnTo>
                      <a:pt x="0" y="94860"/>
                    </a:lnTo>
                    <a:close/>
                  </a:path>
                </a:pathLst>
              </a:custGeom>
              <a:solidFill>
                <a:srgbClr val="00B050"/>
              </a:solidFill>
              <a:ln w="12700" cap="flat" cmpd="sng">
                <a:solidFill>
                  <a:schemeClr val="l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Century Gothic"/>
                  <a:ea typeface="Century Gothic"/>
                  <a:cs typeface="Century Gothic"/>
                  <a:sym typeface="Century Gothic"/>
                </a:endParaRPr>
              </a:p>
            </p:txBody>
          </p:sp>
          <p:sp>
            <p:nvSpPr>
              <p:cNvPr id="638" name="Shape 638"/>
              <p:cNvSpPr/>
              <p:nvPr/>
            </p:nvSpPr>
            <p:spPr>
              <a:xfrm>
                <a:off x="9063895" y="4483337"/>
                <a:ext cx="2077474" cy="895527"/>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mbria"/>
                  <a:buNone/>
                </a:pPr>
                <a:r>
                  <a:rPr lang="en-IN" sz="1400" b="0" i="0" u="none" strike="noStrike" cap="none">
                    <a:solidFill>
                      <a:schemeClr val="lt1"/>
                    </a:solidFill>
                    <a:latin typeface="Century Gothic"/>
                    <a:ea typeface="Century Gothic"/>
                    <a:cs typeface="Century Gothic"/>
                    <a:sym typeface="Century Gothic"/>
                  </a:rPr>
                  <a:t>Statutory Safe Harbors </a:t>
                </a:r>
              </a:p>
            </p:txBody>
          </p:sp>
        </p:grpSp>
        <p:sp>
          <p:nvSpPr>
            <p:cNvPr id="639" name="Shape 639"/>
            <p:cNvSpPr/>
            <p:nvPr/>
          </p:nvSpPr>
          <p:spPr>
            <a:xfrm>
              <a:off x="4114671" y="3120071"/>
              <a:ext cx="1491531" cy="1468977"/>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mbria"/>
                <a:buNone/>
              </a:pPr>
              <a:r>
                <a:rPr lang="en-IN" sz="1400" b="1" i="0" u="none" strike="noStrike" cap="none">
                  <a:solidFill>
                    <a:schemeClr val="dk1"/>
                  </a:solidFill>
                  <a:latin typeface="Century Gothic"/>
                  <a:ea typeface="Century Gothic"/>
                  <a:cs typeface="Century Gothic"/>
                  <a:sym typeface="Century Gothic"/>
                </a:rPr>
                <a:t>THE ONLINE PIRACY PUZZLE</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539552" y="205979"/>
            <a:ext cx="7992887"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What are the types of IPRs?</a:t>
            </a:r>
          </a:p>
        </p:txBody>
      </p:sp>
      <p:grpSp>
        <p:nvGrpSpPr>
          <p:cNvPr id="184" name="Shape 184"/>
          <p:cNvGrpSpPr/>
          <p:nvPr/>
        </p:nvGrpSpPr>
        <p:grpSpPr>
          <a:xfrm>
            <a:off x="1011281" y="1035316"/>
            <a:ext cx="3776741" cy="2306114"/>
            <a:chOff x="827583" y="1035316"/>
            <a:chExt cx="3776741" cy="2306114"/>
          </a:xfrm>
        </p:grpSpPr>
        <p:sp>
          <p:nvSpPr>
            <p:cNvPr id="185" name="Shape 185"/>
            <p:cNvSpPr txBox="1"/>
            <p:nvPr/>
          </p:nvSpPr>
          <p:spPr>
            <a:xfrm>
              <a:off x="2729003" y="2223313"/>
              <a:ext cx="1875322" cy="1118117"/>
            </a:xfrm>
            <a:prstGeom prst="rect">
              <a:avLst/>
            </a:prstGeom>
            <a:solidFill>
              <a:srgbClr val="F5770F"/>
            </a:solidFill>
            <a:ln w="38100" cap="flat" cmpd="sng">
              <a:solidFill>
                <a:schemeClr val="lt1"/>
              </a:solidFill>
              <a:prstDash val="solid"/>
              <a:round/>
              <a:headEnd type="none" w="med" len="med"/>
              <a:tailEnd type="none" w="med" len="med"/>
            </a:ln>
          </p:spPr>
          <p:txBody>
            <a:bodyPr wrap="square" lIns="95250" tIns="95250" rIns="95250" bIns="95250" anchor="ctr"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400" b="1" i="0" u="none" strike="noStrike" cap="none">
                  <a:solidFill>
                    <a:schemeClr val="dk1"/>
                  </a:solidFill>
                  <a:latin typeface="Arial"/>
                  <a:ea typeface="Arial"/>
                  <a:cs typeface="Arial"/>
                  <a:sym typeface="Arial"/>
                </a:rPr>
                <a:t>DESIGN</a:t>
              </a:r>
            </a:p>
          </p:txBody>
        </p:sp>
        <p:sp>
          <p:nvSpPr>
            <p:cNvPr id="186" name="Shape 186"/>
            <p:cNvSpPr txBox="1"/>
            <p:nvPr/>
          </p:nvSpPr>
          <p:spPr>
            <a:xfrm>
              <a:off x="2729003" y="1035316"/>
              <a:ext cx="1875322" cy="1118117"/>
            </a:xfrm>
            <a:prstGeom prst="rect">
              <a:avLst/>
            </a:prstGeom>
            <a:solidFill>
              <a:srgbClr val="73FEFF"/>
            </a:solidFill>
            <a:ln w="38100" cap="flat" cmpd="sng">
              <a:solidFill>
                <a:schemeClr val="lt1"/>
              </a:solidFill>
              <a:prstDash val="solid"/>
              <a:round/>
              <a:headEnd type="none" w="med" len="med"/>
              <a:tailEnd type="none" w="med" len="med"/>
            </a:ln>
          </p:spPr>
          <p:txBody>
            <a:bodyPr wrap="square" lIns="95250" tIns="95250" rIns="95250" bIns="95250" anchor="ctr"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400" b="1" i="0" u="none" strike="noStrike" cap="none">
                  <a:solidFill>
                    <a:schemeClr val="dk1"/>
                  </a:solidFill>
                  <a:latin typeface="Arial"/>
                  <a:ea typeface="Arial"/>
                  <a:cs typeface="Arial"/>
                  <a:sym typeface="Arial"/>
                </a:rPr>
                <a:t>TRADEMARK</a:t>
              </a:r>
            </a:p>
          </p:txBody>
        </p:sp>
        <p:sp>
          <p:nvSpPr>
            <p:cNvPr id="187" name="Shape 187"/>
            <p:cNvSpPr txBox="1"/>
            <p:nvPr/>
          </p:nvSpPr>
          <p:spPr>
            <a:xfrm>
              <a:off x="827583" y="2223311"/>
              <a:ext cx="1875322" cy="1118117"/>
            </a:xfrm>
            <a:prstGeom prst="rect">
              <a:avLst/>
            </a:prstGeom>
            <a:solidFill>
              <a:srgbClr val="73FEFF"/>
            </a:solidFill>
            <a:ln w="38100" cap="flat" cmpd="sng">
              <a:solidFill>
                <a:schemeClr val="lt1"/>
              </a:solidFill>
              <a:prstDash val="solid"/>
              <a:round/>
              <a:headEnd type="none" w="med" len="med"/>
              <a:tailEnd type="none" w="med" len="med"/>
            </a:ln>
          </p:spPr>
          <p:txBody>
            <a:bodyPr wrap="square" lIns="95250" tIns="95250" rIns="95250" bIns="95250" anchor="ctr"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400" b="1" i="0" u="none" strike="noStrike" cap="none">
                  <a:solidFill>
                    <a:schemeClr val="dk1"/>
                  </a:solidFill>
                  <a:latin typeface="Arial"/>
                  <a:ea typeface="Arial"/>
                  <a:cs typeface="Arial"/>
                  <a:sym typeface="Arial"/>
                </a:rPr>
                <a:t>GEOGRAPHICAL INDICATION</a:t>
              </a:r>
            </a:p>
          </p:txBody>
        </p:sp>
      </p:grpSp>
      <p:grpSp>
        <p:nvGrpSpPr>
          <p:cNvPr id="188" name="Shape 188"/>
          <p:cNvGrpSpPr/>
          <p:nvPr/>
        </p:nvGrpSpPr>
        <p:grpSpPr>
          <a:xfrm>
            <a:off x="4914249" y="2281861"/>
            <a:ext cx="3762206" cy="2306112"/>
            <a:chOff x="4756394" y="1035315"/>
            <a:chExt cx="3762206" cy="2306112"/>
          </a:xfrm>
        </p:grpSpPr>
        <p:sp>
          <p:nvSpPr>
            <p:cNvPr id="189" name="Shape 189"/>
            <p:cNvSpPr txBox="1"/>
            <p:nvPr/>
          </p:nvSpPr>
          <p:spPr>
            <a:xfrm>
              <a:off x="4756394" y="1035316"/>
              <a:ext cx="1875322" cy="1118117"/>
            </a:xfrm>
            <a:prstGeom prst="rect">
              <a:avLst/>
            </a:prstGeom>
            <a:solidFill>
              <a:srgbClr val="73FEFF"/>
            </a:solidFill>
            <a:ln w="38100" cap="flat" cmpd="sng">
              <a:solidFill>
                <a:schemeClr val="lt1"/>
              </a:solidFill>
              <a:prstDash val="solid"/>
              <a:round/>
              <a:headEnd type="none" w="med" len="med"/>
              <a:tailEnd type="none" w="med" len="med"/>
            </a:ln>
          </p:spPr>
          <p:txBody>
            <a:bodyPr wrap="square" lIns="95250" tIns="95250" rIns="95250" bIns="95250" anchor="ctr"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400" b="1" i="0" u="none" strike="noStrike" cap="none">
                  <a:solidFill>
                    <a:schemeClr val="dk1"/>
                  </a:solidFill>
                  <a:latin typeface="Arial"/>
                  <a:ea typeface="Arial"/>
                  <a:cs typeface="Arial"/>
                  <a:sym typeface="Arial"/>
                </a:rPr>
                <a:t>PATENT</a:t>
              </a:r>
            </a:p>
          </p:txBody>
        </p:sp>
        <p:sp>
          <p:nvSpPr>
            <p:cNvPr id="190" name="Shape 190"/>
            <p:cNvSpPr txBox="1"/>
            <p:nvPr/>
          </p:nvSpPr>
          <p:spPr>
            <a:xfrm>
              <a:off x="6643278" y="2223309"/>
              <a:ext cx="1875322" cy="1116000"/>
            </a:xfrm>
            <a:prstGeom prst="rect">
              <a:avLst/>
            </a:prstGeom>
            <a:solidFill>
              <a:srgbClr val="73FEFF"/>
            </a:solidFill>
            <a:ln w="38100" cap="flat" cmpd="sng">
              <a:solidFill>
                <a:schemeClr val="lt1"/>
              </a:solidFill>
              <a:prstDash val="solid"/>
              <a:round/>
              <a:headEnd type="none" w="med" len="med"/>
              <a:tailEnd type="none" w="med" len="med"/>
            </a:ln>
          </p:spPr>
          <p:txBody>
            <a:bodyPr wrap="square" lIns="95250" tIns="95250" rIns="95250" bIns="95250" anchor="ctr"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400" b="1" i="0" u="none" strike="noStrike" cap="none">
                  <a:solidFill>
                    <a:schemeClr val="dk1"/>
                  </a:solidFill>
                  <a:latin typeface="Arial"/>
                  <a:ea typeface="Arial"/>
                  <a:cs typeface="Arial"/>
                  <a:sym typeface="Arial"/>
                </a:rPr>
                <a:t>PLANT VARIETY</a:t>
              </a:r>
            </a:p>
          </p:txBody>
        </p:sp>
        <p:sp>
          <p:nvSpPr>
            <p:cNvPr id="191" name="Shape 191"/>
            <p:cNvSpPr txBox="1"/>
            <p:nvPr/>
          </p:nvSpPr>
          <p:spPr>
            <a:xfrm>
              <a:off x="6643278" y="1035315"/>
              <a:ext cx="1875322" cy="1116000"/>
            </a:xfrm>
            <a:prstGeom prst="rect">
              <a:avLst/>
            </a:prstGeom>
            <a:solidFill>
              <a:srgbClr val="F5770F"/>
            </a:solidFill>
            <a:ln w="38100" cap="flat" cmpd="sng">
              <a:solidFill>
                <a:schemeClr val="lt1"/>
              </a:solidFill>
              <a:prstDash val="solid"/>
              <a:round/>
              <a:headEnd type="none" w="med" len="med"/>
              <a:tailEnd type="none" w="med" len="med"/>
            </a:ln>
          </p:spPr>
          <p:txBody>
            <a:bodyPr wrap="square" lIns="95250" tIns="95250" rIns="95250" bIns="95250" anchor="ctr" anchorCtr="0">
              <a:noAutofit/>
            </a:bodyPr>
            <a:lstStyle/>
            <a:p>
              <a:pPr marL="0" marR="0" lvl="0" indent="0" algn="ctr" rtl="0">
                <a:lnSpc>
                  <a:spcPct val="90000"/>
                </a:lnSpc>
                <a:spcBef>
                  <a:spcPts val="0"/>
                </a:spcBef>
                <a:buSzPct val="25000"/>
                <a:buNone/>
              </a:pPr>
              <a:r>
                <a:rPr lang="en-IN" sz="1400" b="1" i="0" u="none" strike="noStrike" cap="none">
                  <a:solidFill>
                    <a:schemeClr val="dk1"/>
                  </a:solidFill>
                  <a:latin typeface="Arial"/>
                  <a:ea typeface="Arial"/>
                  <a:cs typeface="Arial"/>
                  <a:sym typeface="Arial"/>
                </a:rPr>
                <a:t>SEMICONDUCTOR IC LAYOUT DESIGN</a:t>
              </a:r>
            </a:p>
          </p:txBody>
        </p:sp>
        <p:sp>
          <p:nvSpPr>
            <p:cNvPr id="192" name="Shape 192"/>
            <p:cNvSpPr txBox="1"/>
            <p:nvPr/>
          </p:nvSpPr>
          <p:spPr>
            <a:xfrm>
              <a:off x="4756394" y="2223310"/>
              <a:ext cx="1875322" cy="1118117"/>
            </a:xfrm>
            <a:prstGeom prst="rect">
              <a:avLst/>
            </a:prstGeom>
            <a:solidFill>
              <a:srgbClr val="F5770F"/>
            </a:solidFill>
            <a:ln w="38100" cap="flat" cmpd="sng">
              <a:solidFill>
                <a:schemeClr val="lt1"/>
              </a:solidFill>
              <a:prstDash val="solid"/>
              <a:round/>
              <a:headEnd type="none" w="med" len="med"/>
              <a:tailEnd type="none" w="med" len="med"/>
            </a:ln>
          </p:spPr>
          <p:txBody>
            <a:bodyPr wrap="square" lIns="95250" tIns="95250" rIns="95250" bIns="95250" anchor="ctr" anchorCtr="0">
              <a:noAutofit/>
            </a:bodyPr>
            <a:lstStyle/>
            <a:p>
              <a:pPr marL="0" marR="0" lvl="0" indent="0" algn="ctr" rtl="0">
                <a:lnSpc>
                  <a:spcPct val="90000"/>
                </a:lnSpc>
                <a:spcBef>
                  <a:spcPts val="0"/>
                </a:spcBef>
                <a:buSzPct val="25000"/>
                <a:buNone/>
              </a:pPr>
              <a:r>
                <a:rPr lang="en-IN" sz="1400" b="1" i="0" u="none" strike="noStrike" cap="none">
                  <a:solidFill>
                    <a:schemeClr val="dk1"/>
                  </a:solidFill>
                  <a:latin typeface="Arial"/>
                  <a:ea typeface="Arial"/>
                  <a:cs typeface="Arial"/>
                  <a:sym typeface="Arial"/>
                </a:rPr>
                <a:t>TRADE SECRET</a:t>
              </a:r>
            </a:p>
          </p:txBody>
        </p:sp>
      </p:grpSp>
      <p:sp>
        <p:nvSpPr>
          <p:cNvPr id="193" name="Shape 193"/>
          <p:cNvSpPr txBox="1"/>
          <p:nvPr/>
        </p:nvSpPr>
        <p:spPr>
          <a:xfrm>
            <a:off x="1045154" y="1035315"/>
            <a:ext cx="1875322" cy="1118117"/>
          </a:xfrm>
          <a:prstGeom prst="rect">
            <a:avLst/>
          </a:prstGeom>
          <a:solidFill>
            <a:srgbClr val="F5770F"/>
          </a:solidFill>
          <a:ln w="38100" cap="flat" cmpd="sng">
            <a:solidFill>
              <a:schemeClr val="lt1"/>
            </a:solidFill>
            <a:prstDash val="solid"/>
            <a:round/>
            <a:headEnd type="none" w="med" len="med"/>
            <a:tailEnd type="none" w="med" len="med"/>
          </a:ln>
        </p:spPr>
        <p:txBody>
          <a:bodyPr wrap="square" lIns="95250" tIns="95250" rIns="95250" bIns="95250" anchor="ctr" anchorCtr="0">
            <a:noAutofit/>
          </a:bodyPr>
          <a:lstStyle/>
          <a:p>
            <a:pPr marL="0" marR="0" lvl="0" indent="0" algn="ctr" rtl="0">
              <a:lnSpc>
                <a:spcPct val="90000"/>
              </a:lnSpc>
              <a:spcBef>
                <a:spcPts val="0"/>
              </a:spcBef>
              <a:spcAft>
                <a:spcPts val="0"/>
              </a:spcAft>
              <a:buClr>
                <a:schemeClr val="lt1"/>
              </a:buClr>
              <a:buSzPct val="25000"/>
              <a:buFont typeface="Cambria"/>
              <a:buNone/>
            </a:pPr>
            <a:r>
              <a:rPr lang="en-IN" sz="1400" b="1" i="0" u="none" strike="noStrike" cap="none">
                <a:solidFill>
                  <a:schemeClr val="dk1"/>
                </a:solidFill>
                <a:latin typeface="Arial"/>
                <a:ea typeface="Arial"/>
                <a:cs typeface="Arial"/>
                <a:sym typeface="Arial"/>
              </a:rPr>
              <a:t>COPYRIGHT</a:t>
            </a:r>
          </a:p>
        </p:txBody>
      </p:sp>
    </p:spTree>
    <p:extLst>
      <p:ext uri="{BB962C8B-B14F-4D97-AF65-F5344CB8AC3E}">
        <p14:creationId xmlns:p14="http://schemas.microsoft.com/office/powerpoint/2010/main" val="947983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Shape 645"/>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IPR Enforcement Toolkit</a:t>
            </a:r>
          </a:p>
        </p:txBody>
      </p:sp>
      <p:sp>
        <p:nvSpPr>
          <p:cNvPr id="646" name="Shape 646"/>
          <p:cNvSpPr/>
          <p:nvPr/>
        </p:nvSpPr>
        <p:spPr>
          <a:xfrm>
            <a:off x="1211266" y="1117487"/>
            <a:ext cx="4440852" cy="717152"/>
          </a:xfrm>
          <a:prstGeom prst="roundRect">
            <a:avLst>
              <a:gd name="adj" fmla="val 20271"/>
            </a:avLst>
          </a:prstGeom>
          <a:solidFill>
            <a:srgbClr val="B7CCE4"/>
          </a:solidFill>
          <a:ln>
            <a:noFill/>
          </a:ln>
        </p:spPr>
        <p:txBody>
          <a:bodyPr wrap="square" lIns="182875" tIns="182875" rIns="182875" bIns="182875" anchor="ctr" anchorCtr="0">
            <a:noAutofit/>
          </a:bodyPr>
          <a:lstStyle/>
          <a:p>
            <a:pPr marL="0" marR="0" lvl="0" indent="0" algn="l" rtl="0">
              <a:lnSpc>
                <a:spcPct val="100000"/>
              </a:lnSpc>
              <a:spcBef>
                <a:spcPts val="0"/>
              </a:spcBef>
              <a:spcAft>
                <a:spcPts val="0"/>
              </a:spcAft>
              <a:buClr>
                <a:schemeClr val="dk1"/>
              </a:buClr>
              <a:buSzPct val="25000"/>
              <a:buFont typeface="Cambria"/>
              <a:buNone/>
            </a:pPr>
            <a:r>
              <a:rPr lang="en-IN" sz="1200" b="0" i="0" u="none" strike="noStrike" cap="none">
                <a:solidFill>
                  <a:schemeClr val="dk1"/>
                </a:solidFill>
                <a:latin typeface="Century Gothic"/>
                <a:ea typeface="Century Gothic"/>
                <a:cs typeface="Century Gothic"/>
                <a:sym typeface="Century Gothic"/>
              </a:rPr>
              <a:t>A ready reckoner for Police for IPRs enforcement in India</a:t>
            </a:r>
          </a:p>
        </p:txBody>
      </p:sp>
      <p:sp>
        <p:nvSpPr>
          <p:cNvPr id="647" name="Shape 647"/>
          <p:cNvSpPr/>
          <p:nvPr/>
        </p:nvSpPr>
        <p:spPr>
          <a:xfrm flipH="1">
            <a:off x="1211266" y="836908"/>
            <a:ext cx="4203366" cy="280577"/>
          </a:xfrm>
          <a:prstGeom prst="rect">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Cambria"/>
              <a:buNone/>
            </a:pPr>
            <a:r>
              <a:rPr lang="en-IN" sz="1400" b="1" i="0" u="none" strike="noStrike" cap="none">
                <a:solidFill>
                  <a:schemeClr val="dk1"/>
                </a:solidFill>
                <a:latin typeface="Century Gothic"/>
                <a:ea typeface="Century Gothic"/>
                <a:cs typeface="Century Gothic"/>
                <a:sym typeface="Century Gothic"/>
              </a:rPr>
              <a:t>About</a:t>
            </a:r>
          </a:p>
        </p:txBody>
      </p:sp>
      <p:sp>
        <p:nvSpPr>
          <p:cNvPr id="648" name="Shape 648"/>
          <p:cNvSpPr/>
          <p:nvPr/>
        </p:nvSpPr>
        <p:spPr>
          <a:xfrm>
            <a:off x="1213738" y="2393144"/>
            <a:ext cx="4426697" cy="720080"/>
          </a:xfrm>
          <a:prstGeom prst="roundRect">
            <a:avLst>
              <a:gd name="adj" fmla="val 16667"/>
            </a:avLst>
          </a:prstGeom>
          <a:solidFill>
            <a:srgbClr val="B7CCE4"/>
          </a:solidFill>
          <a:ln>
            <a:noFill/>
          </a:ln>
        </p:spPr>
        <p:txBody>
          <a:bodyPr wrap="square" lIns="182875" tIns="182875" rIns="182875" bIns="182875" anchor="ctr" anchorCtr="0">
            <a:noAutofit/>
          </a:bodyPr>
          <a:lstStyle/>
          <a:p>
            <a:pPr marL="0" marR="0" lvl="0" indent="0" algn="l" rtl="0">
              <a:spcBef>
                <a:spcPts val="0"/>
              </a:spcBef>
              <a:buSzPct val="25000"/>
              <a:buNone/>
            </a:pPr>
            <a:r>
              <a:rPr lang="en-IN" sz="1200">
                <a:solidFill>
                  <a:schemeClr val="dk1"/>
                </a:solidFill>
                <a:latin typeface="Century Gothic"/>
                <a:ea typeface="Century Gothic"/>
                <a:cs typeface="Century Gothic"/>
                <a:sym typeface="Century Gothic"/>
              </a:rPr>
              <a:t>To aid in dealing with IP Crimes - Trade Mark counterfeiting and Copyright piracy in particular </a:t>
            </a:r>
          </a:p>
        </p:txBody>
      </p:sp>
      <p:sp>
        <p:nvSpPr>
          <p:cNvPr id="649" name="Shape 649"/>
          <p:cNvSpPr/>
          <p:nvPr/>
        </p:nvSpPr>
        <p:spPr>
          <a:xfrm flipH="1">
            <a:off x="1196897" y="1963593"/>
            <a:ext cx="4203366" cy="245797"/>
          </a:xfrm>
          <a:prstGeom prst="rect">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mbria"/>
              <a:buNone/>
            </a:pPr>
            <a:endParaRPr sz="14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ct val="25000"/>
              <a:buFont typeface="Cambria"/>
              <a:buNone/>
            </a:pPr>
            <a:r>
              <a:rPr lang="en-IN" sz="1400" b="1" i="0" u="none" strike="noStrike" cap="none">
                <a:solidFill>
                  <a:schemeClr val="dk1"/>
                </a:solidFill>
                <a:latin typeface="Century Gothic"/>
                <a:ea typeface="Century Gothic"/>
                <a:cs typeface="Century Gothic"/>
                <a:sym typeface="Century Gothic"/>
              </a:rPr>
              <a:t>Objective</a:t>
            </a:r>
          </a:p>
        </p:txBody>
      </p:sp>
      <p:sp>
        <p:nvSpPr>
          <p:cNvPr id="650" name="Shape 650"/>
          <p:cNvSpPr/>
          <p:nvPr/>
        </p:nvSpPr>
        <p:spPr>
          <a:xfrm>
            <a:off x="1247050" y="3507853"/>
            <a:ext cx="4405068" cy="1019506"/>
          </a:xfrm>
          <a:prstGeom prst="roundRect">
            <a:avLst>
              <a:gd name="adj" fmla="val 16667"/>
            </a:avLst>
          </a:prstGeom>
          <a:solidFill>
            <a:srgbClr val="B7CCE4"/>
          </a:solidFill>
          <a:ln>
            <a:noFill/>
          </a:ln>
        </p:spPr>
        <p:txBody>
          <a:bodyPr wrap="square" lIns="182875" tIns="182875" rIns="182875" bIns="182875" anchor="ctr" anchorCtr="0">
            <a:noAutofit/>
          </a:bodyPr>
          <a:lstStyle/>
          <a:p>
            <a:pPr marL="234950" marR="0" lvl="0" indent="-234950" algn="l" rtl="0">
              <a:spcBef>
                <a:spcPts val="0"/>
              </a:spcBef>
              <a:buClr>
                <a:schemeClr val="dk1"/>
              </a:buClr>
              <a:buSzPct val="100000"/>
              <a:buFont typeface="Arial"/>
              <a:buChar char="•"/>
            </a:pPr>
            <a:r>
              <a:rPr lang="en-IN" sz="1200">
                <a:solidFill>
                  <a:schemeClr val="dk1"/>
                </a:solidFill>
                <a:latin typeface="Century Gothic"/>
                <a:ea typeface="Century Gothic"/>
                <a:cs typeface="Century Gothic"/>
                <a:sym typeface="Century Gothic"/>
              </a:rPr>
              <a:t>Criminal Offences under Trade Mark and Copyright Acts </a:t>
            </a:r>
          </a:p>
          <a:p>
            <a:pPr marL="234950" marR="0" lvl="0" indent="-234950" algn="l" rtl="0">
              <a:spcBef>
                <a:spcPts val="0"/>
              </a:spcBef>
              <a:buClr>
                <a:schemeClr val="dk1"/>
              </a:buClr>
              <a:buSzPct val="100000"/>
              <a:buFont typeface="Arial"/>
              <a:buChar char="•"/>
            </a:pPr>
            <a:r>
              <a:rPr lang="en-IN" sz="1200">
                <a:solidFill>
                  <a:schemeClr val="dk1"/>
                </a:solidFill>
                <a:latin typeface="Century Gothic"/>
                <a:ea typeface="Century Gothic"/>
                <a:cs typeface="Century Gothic"/>
                <a:sym typeface="Century Gothic"/>
              </a:rPr>
              <a:t>General Guidelines for Search And Seizure</a:t>
            </a:r>
          </a:p>
          <a:p>
            <a:pPr marL="234950" marR="0" lvl="0" indent="-234950" algn="l" rtl="0">
              <a:spcBef>
                <a:spcPts val="0"/>
              </a:spcBef>
              <a:buClr>
                <a:schemeClr val="dk1"/>
              </a:buClr>
              <a:buSzPct val="100000"/>
              <a:buFont typeface="Arial"/>
              <a:buChar char="•"/>
            </a:pPr>
            <a:r>
              <a:rPr lang="en-IN" sz="1200">
                <a:solidFill>
                  <a:schemeClr val="dk1"/>
                </a:solidFill>
                <a:latin typeface="Century Gothic"/>
                <a:ea typeface="Century Gothic"/>
                <a:cs typeface="Century Gothic"/>
                <a:sym typeface="Century Gothic"/>
              </a:rPr>
              <a:t>Checklist for Registering Complaint </a:t>
            </a:r>
          </a:p>
          <a:p>
            <a:pPr marL="234950" marR="0" lvl="0" indent="-234950" algn="l" rtl="0">
              <a:spcBef>
                <a:spcPts val="0"/>
              </a:spcBef>
              <a:buClr>
                <a:schemeClr val="dk1"/>
              </a:buClr>
              <a:buSzPct val="100000"/>
              <a:buFont typeface="Arial"/>
              <a:buChar char="•"/>
            </a:pPr>
            <a:r>
              <a:rPr lang="en-IN" sz="1200">
                <a:solidFill>
                  <a:schemeClr val="dk1"/>
                </a:solidFill>
                <a:latin typeface="Century Gothic"/>
                <a:ea typeface="Century Gothic"/>
                <a:cs typeface="Century Gothic"/>
                <a:sym typeface="Century Gothic"/>
              </a:rPr>
              <a:t>Checklist for Search And Seizure </a:t>
            </a:r>
          </a:p>
        </p:txBody>
      </p:sp>
      <p:sp>
        <p:nvSpPr>
          <p:cNvPr id="651" name="Shape 651"/>
          <p:cNvSpPr/>
          <p:nvPr/>
        </p:nvSpPr>
        <p:spPr>
          <a:xfrm flipH="1">
            <a:off x="1227991" y="3218939"/>
            <a:ext cx="4203366" cy="137080"/>
          </a:xfrm>
          <a:prstGeom prst="rect">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Cambria"/>
              <a:buNone/>
            </a:pPr>
            <a:r>
              <a:rPr lang="en-IN" sz="1400" b="1" i="0" u="none" strike="noStrike" cap="none">
                <a:solidFill>
                  <a:schemeClr val="dk1"/>
                </a:solidFill>
                <a:latin typeface="Century Gothic"/>
                <a:ea typeface="Century Gothic"/>
                <a:cs typeface="Century Gothic"/>
                <a:sym typeface="Century Gothic"/>
              </a:rPr>
              <a:t>Contents</a:t>
            </a:r>
          </a:p>
        </p:txBody>
      </p:sp>
      <p:pic>
        <p:nvPicPr>
          <p:cNvPr id="652" name="Shape 652"/>
          <p:cNvPicPr preferRelativeResize="0"/>
          <p:nvPr/>
        </p:nvPicPr>
        <p:blipFill rotWithShape="1">
          <a:blip r:embed="rId3">
            <a:alphaModFix/>
          </a:blip>
          <a:srcRect/>
          <a:stretch/>
        </p:blipFill>
        <p:spPr>
          <a:xfrm>
            <a:off x="5876721" y="72339"/>
            <a:ext cx="3272165" cy="50040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Activity: Point out the infringements</a:t>
            </a:r>
          </a:p>
        </p:txBody>
      </p:sp>
      <p:grpSp>
        <p:nvGrpSpPr>
          <p:cNvPr id="659" name="Shape 659"/>
          <p:cNvGrpSpPr/>
          <p:nvPr/>
        </p:nvGrpSpPr>
        <p:grpSpPr>
          <a:xfrm>
            <a:off x="1236865" y="1244939"/>
            <a:ext cx="6670270" cy="2694962"/>
            <a:chOff x="846323" y="987574"/>
            <a:chExt cx="6670270" cy="2694962"/>
          </a:xfrm>
        </p:grpSpPr>
        <p:sp>
          <p:nvSpPr>
            <p:cNvPr id="660" name="Shape 660"/>
            <p:cNvSpPr txBox="1"/>
            <p:nvPr/>
          </p:nvSpPr>
          <p:spPr>
            <a:xfrm>
              <a:off x="846324" y="987574"/>
              <a:ext cx="2080497" cy="1284076"/>
            </a:xfrm>
            <a:prstGeom prst="rect">
              <a:avLst/>
            </a:prstGeom>
            <a:solidFill>
              <a:srgbClr val="B7CCE4"/>
            </a:solidFill>
            <a:ln>
              <a:noFill/>
            </a:ln>
          </p:spPr>
          <p:txBody>
            <a:bodyPr wrap="square" lIns="91425" tIns="365750" rIns="91425" bIns="91425" anchor="t" anchorCtr="0">
              <a:noAutofit/>
            </a:bodyPr>
            <a:lstStyle/>
            <a:p>
              <a:pPr marL="0" marR="0" lvl="0" indent="0" algn="ctr" rtl="0">
                <a:spcBef>
                  <a:spcPts val="0"/>
                </a:spcBef>
                <a:spcAft>
                  <a:spcPts val="0"/>
                </a:spcAft>
                <a:buClr>
                  <a:schemeClr val="lt1"/>
                </a:buClr>
                <a:buFont typeface="Cambria"/>
                <a:buNone/>
              </a:pPr>
              <a:endParaRPr sz="1000" b="0" i="0" u="none" strike="noStrike" cap="none">
                <a:solidFill>
                  <a:schemeClr val="dk1"/>
                </a:solidFill>
                <a:latin typeface="Century Gothic"/>
                <a:ea typeface="Century Gothic"/>
                <a:cs typeface="Century Gothic"/>
                <a:sym typeface="Century Gothic"/>
              </a:endParaRPr>
            </a:p>
          </p:txBody>
        </p:sp>
        <p:sp>
          <p:nvSpPr>
            <p:cNvPr id="661" name="Shape 661"/>
            <p:cNvSpPr txBox="1"/>
            <p:nvPr/>
          </p:nvSpPr>
          <p:spPr>
            <a:xfrm>
              <a:off x="3131840" y="987574"/>
              <a:ext cx="2080497" cy="1284076"/>
            </a:xfrm>
            <a:prstGeom prst="rect">
              <a:avLst/>
            </a:prstGeom>
            <a:solidFill>
              <a:schemeClr val="accent3"/>
            </a:solidFill>
            <a:ln>
              <a:noFill/>
            </a:ln>
          </p:spPr>
          <p:txBody>
            <a:bodyPr wrap="square" lIns="91425" tIns="365750" rIns="91425" bIns="91425" anchor="t" anchorCtr="0">
              <a:noAutofit/>
            </a:bodyPr>
            <a:lstStyle/>
            <a:p>
              <a:pPr marL="0" marR="0" lvl="0" indent="0" algn="ctr" rtl="0">
                <a:spcBef>
                  <a:spcPts val="0"/>
                </a:spcBef>
                <a:spcAft>
                  <a:spcPts val="0"/>
                </a:spcAft>
                <a:buClr>
                  <a:schemeClr val="lt1"/>
                </a:buClr>
                <a:buFont typeface="Cambria"/>
                <a:buNone/>
              </a:pPr>
              <a:endParaRPr sz="1000" b="0" i="0" u="none" strike="noStrike" cap="none">
                <a:solidFill>
                  <a:schemeClr val="dk1"/>
                </a:solidFill>
                <a:latin typeface="Arial"/>
                <a:ea typeface="Arial"/>
                <a:cs typeface="Arial"/>
                <a:sym typeface="Arial"/>
              </a:endParaRPr>
            </a:p>
          </p:txBody>
        </p:sp>
        <p:sp>
          <p:nvSpPr>
            <p:cNvPr id="662" name="Shape 662"/>
            <p:cNvSpPr txBox="1"/>
            <p:nvPr/>
          </p:nvSpPr>
          <p:spPr>
            <a:xfrm>
              <a:off x="5436096" y="987574"/>
              <a:ext cx="2080497" cy="1284076"/>
            </a:xfrm>
            <a:prstGeom prst="rect">
              <a:avLst/>
            </a:prstGeom>
            <a:solidFill>
              <a:srgbClr val="B7CCE4"/>
            </a:solidFill>
            <a:ln>
              <a:noFill/>
            </a:ln>
          </p:spPr>
          <p:txBody>
            <a:bodyPr wrap="square" lIns="91425" tIns="365750" rIns="91425" bIns="91425" anchor="t" anchorCtr="0">
              <a:noAutofit/>
            </a:bodyPr>
            <a:lstStyle/>
            <a:p>
              <a:pPr marL="0" marR="0" lvl="0" indent="0" algn="ctr" rtl="0">
                <a:spcBef>
                  <a:spcPts val="0"/>
                </a:spcBef>
                <a:spcAft>
                  <a:spcPts val="0"/>
                </a:spcAft>
                <a:buClr>
                  <a:schemeClr val="lt1"/>
                </a:buClr>
                <a:buFont typeface="Cambria"/>
                <a:buNone/>
              </a:pPr>
              <a:endParaRPr sz="1000" b="0" i="0" u="none" strike="noStrike" cap="none">
                <a:solidFill>
                  <a:schemeClr val="dk1"/>
                </a:solidFill>
                <a:latin typeface="Arial"/>
                <a:ea typeface="Arial"/>
                <a:cs typeface="Arial"/>
                <a:sym typeface="Arial"/>
              </a:endParaRPr>
            </a:p>
          </p:txBody>
        </p:sp>
        <p:sp>
          <p:nvSpPr>
            <p:cNvPr id="663" name="Shape 663"/>
            <p:cNvSpPr txBox="1"/>
            <p:nvPr/>
          </p:nvSpPr>
          <p:spPr>
            <a:xfrm>
              <a:off x="3131840" y="2398460"/>
              <a:ext cx="2080497" cy="1284076"/>
            </a:xfrm>
            <a:prstGeom prst="rect">
              <a:avLst/>
            </a:prstGeom>
            <a:solidFill>
              <a:srgbClr val="B7CCE4"/>
            </a:solidFill>
            <a:ln>
              <a:noFill/>
            </a:ln>
          </p:spPr>
          <p:txBody>
            <a:bodyPr wrap="square" lIns="91425" tIns="365750" rIns="91425" bIns="91425" anchor="t" anchorCtr="0">
              <a:noAutofit/>
            </a:bodyPr>
            <a:lstStyle/>
            <a:p>
              <a:pPr marL="0" marR="0" lvl="0" indent="0" algn="ctr" rtl="0">
                <a:spcBef>
                  <a:spcPts val="0"/>
                </a:spcBef>
                <a:spcAft>
                  <a:spcPts val="0"/>
                </a:spcAft>
                <a:buClr>
                  <a:schemeClr val="lt1"/>
                </a:buClr>
                <a:buFont typeface="Cambria"/>
                <a:buNone/>
              </a:pPr>
              <a:endParaRPr sz="1000" b="0" i="0" u="none" strike="noStrike" cap="none">
                <a:solidFill>
                  <a:schemeClr val="dk1"/>
                </a:solidFill>
                <a:latin typeface="Arial"/>
                <a:ea typeface="Arial"/>
                <a:cs typeface="Arial"/>
                <a:sym typeface="Arial"/>
              </a:endParaRPr>
            </a:p>
          </p:txBody>
        </p:sp>
        <p:sp>
          <p:nvSpPr>
            <p:cNvPr id="664" name="Shape 664"/>
            <p:cNvSpPr txBox="1"/>
            <p:nvPr/>
          </p:nvSpPr>
          <p:spPr>
            <a:xfrm>
              <a:off x="846323" y="2398460"/>
              <a:ext cx="2080497" cy="1284076"/>
            </a:xfrm>
            <a:prstGeom prst="rect">
              <a:avLst/>
            </a:prstGeom>
            <a:solidFill>
              <a:schemeClr val="accent3"/>
            </a:solidFill>
            <a:ln>
              <a:noFill/>
            </a:ln>
          </p:spPr>
          <p:txBody>
            <a:bodyPr wrap="square" lIns="91425" tIns="365750" rIns="91425" bIns="91425" anchor="t" anchorCtr="0">
              <a:noAutofit/>
            </a:bodyPr>
            <a:lstStyle/>
            <a:p>
              <a:pPr marL="0" marR="0" lvl="0" indent="0" algn="ctr" rtl="0">
                <a:spcBef>
                  <a:spcPts val="0"/>
                </a:spcBef>
                <a:spcAft>
                  <a:spcPts val="0"/>
                </a:spcAft>
                <a:buClr>
                  <a:schemeClr val="lt1"/>
                </a:buClr>
                <a:buFont typeface="Cambria"/>
                <a:buNone/>
              </a:pPr>
              <a:endParaRPr sz="1000" b="0" i="0" u="none" strike="noStrike" cap="none">
                <a:solidFill>
                  <a:schemeClr val="dk1"/>
                </a:solidFill>
                <a:latin typeface="Arial"/>
                <a:ea typeface="Arial"/>
                <a:cs typeface="Arial"/>
                <a:sym typeface="Arial"/>
              </a:endParaRPr>
            </a:p>
          </p:txBody>
        </p:sp>
        <p:sp>
          <p:nvSpPr>
            <p:cNvPr id="665" name="Shape 665"/>
            <p:cNvSpPr txBox="1"/>
            <p:nvPr/>
          </p:nvSpPr>
          <p:spPr>
            <a:xfrm>
              <a:off x="5436094" y="2398460"/>
              <a:ext cx="2080497" cy="1284076"/>
            </a:xfrm>
            <a:prstGeom prst="rect">
              <a:avLst/>
            </a:prstGeom>
            <a:solidFill>
              <a:schemeClr val="accent3"/>
            </a:solidFill>
            <a:ln>
              <a:noFill/>
            </a:ln>
          </p:spPr>
          <p:txBody>
            <a:bodyPr wrap="square" lIns="91425" tIns="365750" rIns="91425" bIns="91425" anchor="t" anchorCtr="0">
              <a:noAutofit/>
            </a:bodyPr>
            <a:lstStyle/>
            <a:p>
              <a:pPr marL="0" marR="0" lvl="0" indent="0" algn="ctr" rtl="0">
                <a:spcBef>
                  <a:spcPts val="0"/>
                </a:spcBef>
                <a:buNone/>
              </a:pPr>
              <a:endParaRPr sz="1000">
                <a:solidFill>
                  <a:schemeClr val="dk1"/>
                </a:solidFill>
                <a:latin typeface="Arial"/>
                <a:ea typeface="Arial"/>
                <a:cs typeface="Arial"/>
                <a:sym typeface="Arial"/>
              </a:endParaRPr>
            </a:p>
          </p:txBody>
        </p:sp>
      </p:grpSp>
      <p:sp>
        <p:nvSpPr>
          <p:cNvPr id="666" name="Shape 666"/>
          <p:cNvSpPr txBox="1"/>
          <p:nvPr/>
        </p:nvSpPr>
        <p:spPr>
          <a:xfrm>
            <a:off x="1236865" y="1244938"/>
            <a:ext cx="2061757" cy="1151596"/>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en-IN" sz="1050" b="1">
                <a:solidFill>
                  <a:schemeClr val="dk1"/>
                </a:solidFill>
                <a:latin typeface="Century Gothic"/>
                <a:ea typeface="Century Gothic"/>
                <a:cs typeface="Century Gothic"/>
                <a:sym typeface="Century Gothic"/>
              </a:rPr>
              <a:t>I</a:t>
            </a:r>
          </a:p>
          <a:p>
            <a:pPr marL="0" marR="0" lvl="0" indent="0" algn="ctr" rtl="0">
              <a:spcBef>
                <a:spcPts val="700"/>
              </a:spcBef>
              <a:buSzPct val="25000"/>
              <a:buNone/>
            </a:pPr>
            <a:r>
              <a:rPr lang="en-IN" sz="1050">
                <a:solidFill>
                  <a:schemeClr val="dk1"/>
                </a:solidFill>
                <a:latin typeface="Century Gothic"/>
                <a:ea typeface="Century Gothic"/>
                <a:cs typeface="Century Gothic"/>
                <a:sym typeface="Century Gothic"/>
              </a:rPr>
              <a:t>Translating a book, say ‘Harry Potter Series’ in a local language with proper authorization from the author(s)/ publisher(s)</a:t>
            </a:r>
          </a:p>
        </p:txBody>
      </p:sp>
      <p:sp>
        <p:nvSpPr>
          <p:cNvPr id="667" name="Shape 667"/>
          <p:cNvSpPr txBox="1"/>
          <p:nvPr/>
        </p:nvSpPr>
        <p:spPr>
          <a:xfrm>
            <a:off x="3626526" y="1244938"/>
            <a:ext cx="1872207" cy="150041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IN" sz="1050" b="1">
                <a:solidFill>
                  <a:schemeClr val="dk1"/>
                </a:solidFill>
                <a:latin typeface="Century Gothic"/>
                <a:ea typeface="Century Gothic"/>
                <a:cs typeface="Century Gothic"/>
                <a:sym typeface="Century Gothic"/>
              </a:rPr>
              <a:t>II</a:t>
            </a:r>
            <a:br>
              <a:rPr lang="en-IN" sz="1050" b="1">
                <a:solidFill>
                  <a:schemeClr val="dk1"/>
                </a:solidFill>
                <a:latin typeface="Century Gothic"/>
                <a:ea typeface="Century Gothic"/>
                <a:cs typeface="Century Gothic"/>
                <a:sym typeface="Century Gothic"/>
              </a:rPr>
            </a:br>
            <a:r>
              <a:rPr lang="en-IN" sz="1050">
                <a:solidFill>
                  <a:schemeClr val="dk1"/>
                </a:solidFill>
                <a:latin typeface="Century Gothic"/>
                <a:ea typeface="Century Gothic"/>
                <a:cs typeface="Century Gothic"/>
                <a:sym typeface="Century Gothic"/>
              </a:rPr>
              <a:t/>
            </a:r>
            <a:br>
              <a:rPr lang="en-IN" sz="1050">
                <a:solidFill>
                  <a:schemeClr val="dk1"/>
                </a:solidFill>
                <a:latin typeface="Century Gothic"/>
                <a:ea typeface="Century Gothic"/>
                <a:cs typeface="Century Gothic"/>
                <a:sym typeface="Century Gothic"/>
              </a:rPr>
            </a:br>
            <a:r>
              <a:rPr lang="en-IN" sz="1050">
                <a:solidFill>
                  <a:schemeClr val="dk1"/>
                </a:solidFill>
                <a:latin typeface="Century Gothic"/>
                <a:ea typeface="Century Gothic"/>
                <a:cs typeface="Century Gothic"/>
                <a:sym typeface="Century Gothic"/>
              </a:rPr>
              <a:t>Making a copy of a software </a:t>
            </a:r>
            <a:br>
              <a:rPr lang="en-IN" sz="1050">
                <a:solidFill>
                  <a:schemeClr val="dk1"/>
                </a:solidFill>
                <a:latin typeface="Century Gothic"/>
                <a:ea typeface="Century Gothic"/>
                <a:cs typeface="Century Gothic"/>
                <a:sym typeface="Century Gothic"/>
              </a:rPr>
            </a:br>
            <a:r>
              <a:rPr lang="en-IN" sz="1050">
                <a:solidFill>
                  <a:schemeClr val="dk1"/>
                </a:solidFill>
                <a:latin typeface="Century Gothic"/>
                <a:ea typeface="Century Gothic"/>
                <a:cs typeface="Century Gothic"/>
                <a:sym typeface="Century Gothic"/>
              </a:rPr>
              <a:t>say ‘Adobe Photoshop’ and selling it on lower price</a:t>
            </a: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668" name="Shape 668"/>
          <p:cNvSpPr txBox="1"/>
          <p:nvPr/>
        </p:nvSpPr>
        <p:spPr>
          <a:xfrm>
            <a:off x="5826637" y="1244940"/>
            <a:ext cx="2080497" cy="828431"/>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en-IN" sz="1050" b="1">
                <a:solidFill>
                  <a:schemeClr val="dk1"/>
                </a:solidFill>
                <a:latin typeface="Century Gothic"/>
                <a:ea typeface="Century Gothic"/>
                <a:cs typeface="Century Gothic"/>
                <a:sym typeface="Century Gothic"/>
              </a:rPr>
              <a:t>III</a:t>
            </a:r>
          </a:p>
          <a:p>
            <a:pPr marL="0" marR="0" lvl="0" indent="0" algn="ctr" rtl="0">
              <a:spcBef>
                <a:spcPts val="700"/>
              </a:spcBef>
              <a:buSzPct val="25000"/>
              <a:buNone/>
            </a:pPr>
            <a:r>
              <a:rPr lang="en-IN" sz="1050">
                <a:solidFill>
                  <a:schemeClr val="dk1"/>
                </a:solidFill>
                <a:latin typeface="Century Gothic"/>
                <a:ea typeface="Century Gothic"/>
                <a:cs typeface="Century Gothic"/>
                <a:sym typeface="Century Gothic"/>
              </a:rPr>
              <a:t>Downloading the movie - ‘Raees’ using torrent sites and watching on laptop</a:t>
            </a:r>
          </a:p>
        </p:txBody>
      </p:sp>
      <p:sp>
        <p:nvSpPr>
          <p:cNvPr id="669" name="Shape 669"/>
          <p:cNvSpPr txBox="1"/>
          <p:nvPr/>
        </p:nvSpPr>
        <p:spPr>
          <a:xfrm>
            <a:off x="1236865" y="2745350"/>
            <a:ext cx="2061757" cy="1428596"/>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en-IN" sz="1050" b="1">
                <a:solidFill>
                  <a:schemeClr val="dk1"/>
                </a:solidFill>
                <a:latin typeface="Century Gothic"/>
                <a:ea typeface="Century Gothic"/>
                <a:cs typeface="Century Gothic"/>
                <a:sym typeface="Century Gothic"/>
              </a:rPr>
              <a:t>IV</a:t>
            </a:r>
          </a:p>
          <a:p>
            <a:pPr marL="0" marR="0" lvl="0" indent="0" algn="ctr" rtl="0">
              <a:spcBef>
                <a:spcPts val="700"/>
              </a:spcBef>
              <a:buSzPct val="25000"/>
              <a:buNone/>
            </a:pPr>
            <a:r>
              <a:rPr lang="en-IN" sz="1050">
                <a:solidFill>
                  <a:schemeClr val="dk1"/>
                </a:solidFill>
                <a:latin typeface="Century Gothic"/>
                <a:ea typeface="Century Gothic"/>
                <a:cs typeface="Century Gothic"/>
                <a:sym typeface="Century Gothic"/>
              </a:rPr>
              <a:t>Picking up photographs from Google and uploading them on your social media platforms (like Instagram) as your own</a:t>
            </a: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670" name="Shape 670"/>
          <p:cNvSpPr txBox="1"/>
          <p:nvPr/>
        </p:nvSpPr>
        <p:spPr>
          <a:xfrm>
            <a:off x="3522382" y="2745350"/>
            <a:ext cx="2080497" cy="110543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en-IN" sz="1050" b="1">
                <a:solidFill>
                  <a:schemeClr val="dk1"/>
                </a:solidFill>
                <a:latin typeface="Century Gothic"/>
                <a:ea typeface="Century Gothic"/>
                <a:cs typeface="Century Gothic"/>
                <a:sym typeface="Century Gothic"/>
              </a:rPr>
              <a:t>V</a:t>
            </a:r>
          </a:p>
          <a:p>
            <a:pPr marL="0" marR="0" lvl="0" indent="0" algn="ctr" rtl="0">
              <a:spcBef>
                <a:spcPts val="700"/>
              </a:spcBef>
              <a:buSzPct val="25000"/>
              <a:buNone/>
            </a:pPr>
            <a:r>
              <a:rPr lang="en-IN" sz="1050">
                <a:solidFill>
                  <a:schemeClr val="dk1"/>
                </a:solidFill>
                <a:latin typeface="Century Gothic"/>
                <a:ea typeface="Century Gothic"/>
                <a:cs typeface="Century Gothic"/>
                <a:sym typeface="Century Gothic"/>
              </a:rPr>
              <a:t>Photocopying a chapter </a:t>
            </a:r>
            <a:br>
              <a:rPr lang="en-IN" sz="1050">
                <a:solidFill>
                  <a:schemeClr val="dk1"/>
                </a:solidFill>
                <a:latin typeface="Century Gothic"/>
                <a:ea typeface="Century Gothic"/>
                <a:cs typeface="Century Gothic"/>
                <a:sym typeface="Century Gothic"/>
              </a:rPr>
            </a:br>
            <a:r>
              <a:rPr lang="en-IN" sz="1050">
                <a:solidFill>
                  <a:schemeClr val="dk1"/>
                </a:solidFill>
                <a:latin typeface="Century Gothic"/>
                <a:ea typeface="Century Gothic"/>
                <a:cs typeface="Century Gothic"/>
                <a:sym typeface="Century Gothic"/>
              </a:rPr>
              <a:t>from a book to research </a:t>
            </a:r>
            <a:br>
              <a:rPr lang="en-IN" sz="1050">
                <a:solidFill>
                  <a:schemeClr val="dk1"/>
                </a:solidFill>
                <a:latin typeface="Century Gothic"/>
                <a:ea typeface="Century Gothic"/>
                <a:cs typeface="Century Gothic"/>
                <a:sym typeface="Century Gothic"/>
              </a:rPr>
            </a:br>
            <a:r>
              <a:rPr lang="en-IN" sz="1050">
                <a:solidFill>
                  <a:schemeClr val="dk1"/>
                </a:solidFill>
                <a:latin typeface="Century Gothic"/>
                <a:ea typeface="Century Gothic"/>
                <a:cs typeface="Century Gothic"/>
                <a:sym typeface="Century Gothic"/>
              </a:rPr>
              <a:t>for a project</a:t>
            </a: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671" name="Shape 671"/>
          <p:cNvSpPr txBox="1"/>
          <p:nvPr/>
        </p:nvSpPr>
        <p:spPr>
          <a:xfrm>
            <a:off x="5826637" y="2655825"/>
            <a:ext cx="2080497" cy="1061828"/>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IN" sz="1050" b="1">
                <a:solidFill>
                  <a:schemeClr val="dk1"/>
                </a:solidFill>
                <a:latin typeface="Century Gothic"/>
                <a:ea typeface="Century Gothic"/>
                <a:cs typeface="Century Gothic"/>
                <a:sym typeface="Century Gothic"/>
              </a:rPr>
              <a:t>VI</a:t>
            </a:r>
            <a:r>
              <a:rPr lang="en-IN" sz="1050">
                <a:solidFill>
                  <a:schemeClr val="dk1"/>
                </a:solidFill>
                <a:latin typeface="Century Gothic"/>
                <a:ea typeface="Century Gothic"/>
                <a:cs typeface="Century Gothic"/>
                <a:sym typeface="Century Gothic"/>
              </a:rPr>
              <a:t/>
            </a:r>
            <a:br>
              <a:rPr lang="en-IN" sz="1050">
                <a:solidFill>
                  <a:schemeClr val="dk1"/>
                </a:solidFill>
                <a:latin typeface="Century Gothic"/>
                <a:ea typeface="Century Gothic"/>
                <a:cs typeface="Century Gothic"/>
                <a:sym typeface="Century Gothic"/>
              </a:rPr>
            </a:br>
            <a:r>
              <a:rPr lang="en-IN" sz="1050">
                <a:solidFill>
                  <a:schemeClr val="dk1"/>
                </a:solidFill>
                <a:latin typeface="Century Gothic"/>
                <a:ea typeface="Century Gothic"/>
                <a:cs typeface="Century Gothic"/>
                <a:sym typeface="Century Gothic"/>
              </a:rPr>
              <a:t/>
            </a:r>
            <a:br>
              <a:rPr lang="en-IN" sz="1050">
                <a:solidFill>
                  <a:schemeClr val="dk1"/>
                </a:solidFill>
                <a:latin typeface="Century Gothic"/>
                <a:ea typeface="Century Gothic"/>
                <a:cs typeface="Century Gothic"/>
                <a:sym typeface="Century Gothic"/>
              </a:rPr>
            </a:br>
            <a:r>
              <a:rPr lang="en-IN" sz="1050">
                <a:solidFill>
                  <a:schemeClr val="dk1"/>
                </a:solidFill>
                <a:latin typeface="Century Gothic"/>
                <a:ea typeface="Century Gothic"/>
                <a:cs typeface="Century Gothic"/>
                <a:sym typeface="Century Gothic"/>
              </a:rPr>
              <a:t>Selling jeans under a label Lewi’s and trying to pass it off as an original product of Levi’s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IP Offices, India</a:t>
            </a:r>
          </a:p>
        </p:txBody>
      </p:sp>
      <p:sp>
        <p:nvSpPr>
          <p:cNvPr id="677" name="Shape 677"/>
          <p:cNvSpPr/>
          <p:nvPr/>
        </p:nvSpPr>
        <p:spPr>
          <a:xfrm>
            <a:off x="1691680" y="816045"/>
            <a:ext cx="4104456" cy="4327454"/>
          </a:xfrm>
          <a:custGeom>
            <a:avLst/>
            <a:gdLst/>
            <a:ahLst/>
            <a:cxnLst/>
            <a:rect l="0" t="0" r="0" b="0"/>
            <a:pathLst>
              <a:path w="120000" h="120000" extrusionOk="0">
                <a:moveTo>
                  <a:pt x="117036" y="31584"/>
                </a:moveTo>
                <a:lnTo>
                  <a:pt x="115964" y="31013"/>
                </a:lnTo>
                <a:lnTo>
                  <a:pt x="116027" y="30956"/>
                </a:lnTo>
                <a:lnTo>
                  <a:pt x="116090" y="30671"/>
                </a:lnTo>
                <a:lnTo>
                  <a:pt x="115964" y="30385"/>
                </a:lnTo>
                <a:lnTo>
                  <a:pt x="115522" y="29814"/>
                </a:lnTo>
                <a:lnTo>
                  <a:pt x="115018" y="29300"/>
                </a:lnTo>
                <a:lnTo>
                  <a:pt x="114766" y="29128"/>
                </a:lnTo>
                <a:lnTo>
                  <a:pt x="114640" y="28957"/>
                </a:lnTo>
                <a:lnTo>
                  <a:pt x="114450" y="28729"/>
                </a:lnTo>
                <a:lnTo>
                  <a:pt x="114198" y="28329"/>
                </a:lnTo>
                <a:lnTo>
                  <a:pt x="113694" y="28043"/>
                </a:lnTo>
                <a:lnTo>
                  <a:pt x="113000" y="28386"/>
                </a:lnTo>
                <a:lnTo>
                  <a:pt x="112433" y="28957"/>
                </a:lnTo>
                <a:lnTo>
                  <a:pt x="112054" y="29357"/>
                </a:lnTo>
                <a:lnTo>
                  <a:pt x="111676" y="29585"/>
                </a:lnTo>
                <a:lnTo>
                  <a:pt x="111234" y="29643"/>
                </a:lnTo>
                <a:lnTo>
                  <a:pt x="110919" y="29585"/>
                </a:lnTo>
                <a:lnTo>
                  <a:pt x="110478" y="29528"/>
                </a:lnTo>
                <a:lnTo>
                  <a:pt x="109973" y="29357"/>
                </a:lnTo>
                <a:lnTo>
                  <a:pt x="109469" y="29300"/>
                </a:lnTo>
                <a:lnTo>
                  <a:pt x="108901" y="29186"/>
                </a:lnTo>
                <a:lnTo>
                  <a:pt x="108397" y="29186"/>
                </a:lnTo>
                <a:lnTo>
                  <a:pt x="107955" y="29243"/>
                </a:lnTo>
                <a:lnTo>
                  <a:pt x="107640" y="29357"/>
                </a:lnTo>
                <a:lnTo>
                  <a:pt x="107136" y="29814"/>
                </a:lnTo>
                <a:lnTo>
                  <a:pt x="106568" y="30214"/>
                </a:lnTo>
                <a:lnTo>
                  <a:pt x="106064" y="30671"/>
                </a:lnTo>
                <a:lnTo>
                  <a:pt x="105622" y="31242"/>
                </a:lnTo>
                <a:lnTo>
                  <a:pt x="105433" y="31527"/>
                </a:lnTo>
                <a:lnTo>
                  <a:pt x="105118" y="31813"/>
                </a:lnTo>
                <a:lnTo>
                  <a:pt x="104739" y="31984"/>
                </a:lnTo>
                <a:lnTo>
                  <a:pt x="104361" y="32270"/>
                </a:lnTo>
                <a:lnTo>
                  <a:pt x="103920" y="32441"/>
                </a:lnTo>
                <a:lnTo>
                  <a:pt x="103604" y="32727"/>
                </a:lnTo>
                <a:lnTo>
                  <a:pt x="103226" y="33012"/>
                </a:lnTo>
                <a:lnTo>
                  <a:pt x="102911" y="33241"/>
                </a:lnTo>
                <a:lnTo>
                  <a:pt x="102406" y="33812"/>
                </a:lnTo>
                <a:lnTo>
                  <a:pt x="101902" y="34269"/>
                </a:lnTo>
                <a:lnTo>
                  <a:pt x="101397" y="34726"/>
                </a:lnTo>
                <a:lnTo>
                  <a:pt x="100893" y="35126"/>
                </a:lnTo>
                <a:lnTo>
                  <a:pt x="100641" y="35297"/>
                </a:lnTo>
                <a:lnTo>
                  <a:pt x="100199" y="35583"/>
                </a:lnTo>
                <a:lnTo>
                  <a:pt x="99758" y="35754"/>
                </a:lnTo>
                <a:lnTo>
                  <a:pt x="99316" y="35868"/>
                </a:lnTo>
                <a:lnTo>
                  <a:pt x="98875" y="36097"/>
                </a:lnTo>
                <a:lnTo>
                  <a:pt x="98560" y="36154"/>
                </a:lnTo>
                <a:lnTo>
                  <a:pt x="98307" y="36268"/>
                </a:lnTo>
                <a:lnTo>
                  <a:pt x="98244" y="36268"/>
                </a:lnTo>
                <a:lnTo>
                  <a:pt x="97992" y="36268"/>
                </a:lnTo>
                <a:lnTo>
                  <a:pt x="97551" y="36439"/>
                </a:lnTo>
                <a:lnTo>
                  <a:pt x="97109" y="36839"/>
                </a:lnTo>
                <a:lnTo>
                  <a:pt x="96920" y="37524"/>
                </a:lnTo>
                <a:lnTo>
                  <a:pt x="97172" y="38153"/>
                </a:lnTo>
                <a:lnTo>
                  <a:pt x="97929" y="38381"/>
                </a:lnTo>
                <a:lnTo>
                  <a:pt x="98497" y="38610"/>
                </a:lnTo>
                <a:lnTo>
                  <a:pt x="98749" y="39124"/>
                </a:lnTo>
                <a:lnTo>
                  <a:pt x="98434" y="39581"/>
                </a:lnTo>
                <a:lnTo>
                  <a:pt x="97866" y="39695"/>
                </a:lnTo>
                <a:lnTo>
                  <a:pt x="97299" y="39638"/>
                </a:lnTo>
                <a:lnTo>
                  <a:pt x="96668" y="39752"/>
                </a:lnTo>
                <a:lnTo>
                  <a:pt x="96416" y="39923"/>
                </a:lnTo>
                <a:lnTo>
                  <a:pt x="96163" y="39980"/>
                </a:lnTo>
                <a:lnTo>
                  <a:pt x="95911" y="40095"/>
                </a:lnTo>
                <a:lnTo>
                  <a:pt x="95596" y="40095"/>
                </a:lnTo>
                <a:lnTo>
                  <a:pt x="95218" y="40152"/>
                </a:lnTo>
                <a:lnTo>
                  <a:pt x="94965" y="40152"/>
                </a:lnTo>
                <a:lnTo>
                  <a:pt x="94713" y="40152"/>
                </a:lnTo>
                <a:lnTo>
                  <a:pt x="94461" y="40152"/>
                </a:lnTo>
                <a:lnTo>
                  <a:pt x="94146" y="40152"/>
                </a:lnTo>
                <a:lnTo>
                  <a:pt x="93830" y="40038"/>
                </a:lnTo>
                <a:lnTo>
                  <a:pt x="93515" y="39980"/>
                </a:lnTo>
                <a:lnTo>
                  <a:pt x="93074" y="39923"/>
                </a:lnTo>
                <a:lnTo>
                  <a:pt x="92695" y="39866"/>
                </a:lnTo>
                <a:lnTo>
                  <a:pt x="92254" y="39923"/>
                </a:lnTo>
                <a:lnTo>
                  <a:pt x="91875" y="40095"/>
                </a:lnTo>
                <a:lnTo>
                  <a:pt x="91560" y="40380"/>
                </a:lnTo>
                <a:lnTo>
                  <a:pt x="91119" y="40837"/>
                </a:lnTo>
                <a:lnTo>
                  <a:pt x="90867" y="40894"/>
                </a:lnTo>
                <a:lnTo>
                  <a:pt x="90425" y="40780"/>
                </a:lnTo>
                <a:lnTo>
                  <a:pt x="89479" y="40552"/>
                </a:lnTo>
                <a:lnTo>
                  <a:pt x="88849" y="40495"/>
                </a:lnTo>
                <a:lnTo>
                  <a:pt x="88344" y="40437"/>
                </a:lnTo>
                <a:lnTo>
                  <a:pt x="87840" y="40323"/>
                </a:lnTo>
                <a:lnTo>
                  <a:pt x="87398" y="40209"/>
                </a:lnTo>
                <a:lnTo>
                  <a:pt x="87020" y="40095"/>
                </a:lnTo>
                <a:lnTo>
                  <a:pt x="86831" y="39980"/>
                </a:lnTo>
                <a:lnTo>
                  <a:pt x="86642" y="39752"/>
                </a:lnTo>
                <a:lnTo>
                  <a:pt x="86579" y="39581"/>
                </a:lnTo>
                <a:lnTo>
                  <a:pt x="86579" y="39124"/>
                </a:lnTo>
                <a:lnTo>
                  <a:pt x="86579" y="38610"/>
                </a:lnTo>
                <a:lnTo>
                  <a:pt x="86579" y="37981"/>
                </a:lnTo>
                <a:lnTo>
                  <a:pt x="86579" y="37353"/>
                </a:lnTo>
                <a:lnTo>
                  <a:pt x="86579" y="36554"/>
                </a:lnTo>
                <a:lnTo>
                  <a:pt x="86452" y="35868"/>
                </a:lnTo>
                <a:lnTo>
                  <a:pt x="86137" y="35468"/>
                </a:lnTo>
                <a:lnTo>
                  <a:pt x="85507" y="35297"/>
                </a:lnTo>
                <a:lnTo>
                  <a:pt x="84687" y="35411"/>
                </a:lnTo>
                <a:lnTo>
                  <a:pt x="84182" y="35754"/>
                </a:lnTo>
                <a:lnTo>
                  <a:pt x="83804" y="36154"/>
                </a:lnTo>
                <a:lnTo>
                  <a:pt x="83678" y="36268"/>
                </a:lnTo>
                <a:lnTo>
                  <a:pt x="83489" y="36325"/>
                </a:lnTo>
                <a:lnTo>
                  <a:pt x="83047" y="36554"/>
                </a:lnTo>
                <a:lnTo>
                  <a:pt x="82543" y="36896"/>
                </a:lnTo>
                <a:lnTo>
                  <a:pt x="82291" y="37353"/>
                </a:lnTo>
                <a:lnTo>
                  <a:pt x="82291" y="38153"/>
                </a:lnTo>
                <a:lnTo>
                  <a:pt x="82354" y="39238"/>
                </a:lnTo>
                <a:lnTo>
                  <a:pt x="82543" y="40380"/>
                </a:lnTo>
                <a:lnTo>
                  <a:pt x="82795" y="41180"/>
                </a:lnTo>
                <a:lnTo>
                  <a:pt x="83047" y="41694"/>
                </a:lnTo>
                <a:lnTo>
                  <a:pt x="82984" y="42151"/>
                </a:lnTo>
                <a:lnTo>
                  <a:pt x="82669" y="42494"/>
                </a:lnTo>
                <a:lnTo>
                  <a:pt x="82101" y="42608"/>
                </a:lnTo>
                <a:lnTo>
                  <a:pt x="81660" y="42608"/>
                </a:lnTo>
                <a:lnTo>
                  <a:pt x="81029" y="42608"/>
                </a:lnTo>
                <a:lnTo>
                  <a:pt x="80273" y="42665"/>
                </a:lnTo>
                <a:lnTo>
                  <a:pt x="79453" y="42665"/>
                </a:lnTo>
                <a:lnTo>
                  <a:pt x="78696" y="42665"/>
                </a:lnTo>
                <a:lnTo>
                  <a:pt x="77940" y="42608"/>
                </a:lnTo>
                <a:lnTo>
                  <a:pt x="77372" y="42551"/>
                </a:lnTo>
                <a:lnTo>
                  <a:pt x="76994" y="42379"/>
                </a:lnTo>
                <a:lnTo>
                  <a:pt x="76615" y="42265"/>
                </a:lnTo>
                <a:lnTo>
                  <a:pt x="76237" y="42094"/>
                </a:lnTo>
                <a:lnTo>
                  <a:pt x="75669" y="41922"/>
                </a:lnTo>
                <a:lnTo>
                  <a:pt x="75102" y="41808"/>
                </a:lnTo>
                <a:lnTo>
                  <a:pt x="74598" y="41751"/>
                </a:lnTo>
                <a:lnTo>
                  <a:pt x="74156" y="41637"/>
                </a:lnTo>
                <a:lnTo>
                  <a:pt x="73904" y="41523"/>
                </a:lnTo>
                <a:lnTo>
                  <a:pt x="73841" y="41523"/>
                </a:lnTo>
                <a:lnTo>
                  <a:pt x="73715" y="41408"/>
                </a:lnTo>
                <a:lnTo>
                  <a:pt x="73526" y="41066"/>
                </a:lnTo>
                <a:lnTo>
                  <a:pt x="73084" y="40894"/>
                </a:lnTo>
                <a:lnTo>
                  <a:pt x="72517" y="40951"/>
                </a:lnTo>
                <a:lnTo>
                  <a:pt x="72138" y="41066"/>
                </a:lnTo>
                <a:lnTo>
                  <a:pt x="71697" y="41066"/>
                </a:lnTo>
                <a:lnTo>
                  <a:pt x="71318" y="41066"/>
                </a:lnTo>
                <a:lnTo>
                  <a:pt x="70877" y="41009"/>
                </a:lnTo>
                <a:lnTo>
                  <a:pt x="70562" y="40951"/>
                </a:lnTo>
                <a:lnTo>
                  <a:pt x="70246" y="40837"/>
                </a:lnTo>
                <a:lnTo>
                  <a:pt x="70120" y="40780"/>
                </a:lnTo>
                <a:lnTo>
                  <a:pt x="70057" y="40780"/>
                </a:lnTo>
                <a:lnTo>
                  <a:pt x="70057" y="40666"/>
                </a:lnTo>
                <a:lnTo>
                  <a:pt x="69994" y="40495"/>
                </a:lnTo>
                <a:lnTo>
                  <a:pt x="69805" y="40152"/>
                </a:lnTo>
                <a:lnTo>
                  <a:pt x="69616" y="39866"/>
                </a:lnTo>
                <a:lnTo>
                  <a:pt x="69238" y="39524"/>
                </a:lnTo>
                <a:lnTo>
                  <a:pt x="68796" y="39181"/>
                </a:lnTo>
                <a:lnTo>
                  <a:pt x="68292" y="39009"/>
                </a:lnTo>
                <a:lnTo>
                  <a:pt x="67598" y="38895"/>
                </a:lnTo>
                <a:lnTo>
                  <a:pt x="66778" y="38895"/>
                </a:lnTo>
                <a:lnTo>
                  <a:pt x="65895" y="38895"/>
                </a:lnTo>
                <a:lnTo>
                  <a:pt x="64950" y="38838"/>
                </a:lnTo>
                <a:lnTo>
                  <a:pt x="64130" y="38781"/>
                </a:lnTo>
                <a:lnTo>
                  <a:pt x="63373" y="38781"/>
                </a:lnTo>
                <a:lnTo>
                  <a:pt x="62743" y="38724"/>
                </a:lnTo>
                <a:lnTo>
                  <a:pt x="62364" y="38724"/>
                </a:lnTo>
                <a:lnTo>
                  <a:pt x="62175" y="38724"/>
                </a:lnTo>
                <a:lnTo>
                  <a:pt x="62175" y="38667"/>
                </a:lnTo>
                <a:lnTo>
                  <a:pt x="62112" y="38610"/>
                </a:lnTo>
                <a:lnTo>
                  <a:pt x="61986" y="38381"/>
                </a:lnTo>
                <a:lnTo>
                  <a:pt x="61734" y="38210"/>
                </a:lnTo>
                <a:lnTo>
                  <a:pt x="61418" y="38039"/>
                </a:lnTo>
                <a:lnTo>
                  <a:pt x="60977" y="37867"/>
                </a:lnTo>
                <a:lnTo>
                  <a:pt x="60472" y="37810"/>
                </a:lnTo>
                <a:lnTo>
                  <a:pt x="59716" y="37753"/>
                </a:lnTo>
                <a:lnTo>
                  <a:pt x="59653" y="37639"/>
                </a:lnTo>
                <a:lnTo>
                  <a:pt x="59527" y="37582"/>
                </a:lnTo>
                <a:lnTo>
                  <a:pt x="59274" y="37410"/>
                </a:lnTo>
                <a:lnTo>
                  <a:pt x="59022" y="37182"/>
                </a:lnTo>
                <a:lnTo>
                  <a:pt x="58644" y="37068"/>
                </a:lnTo>
                <a:lnTo>
                  <a:pt x="58202" y="36953"/>
                </a:lnTo>
                <a:lnTo>
                  <a:pt x="57761" y="36896"/>
                </a:lnTo>
                <a:lnTo>
                  <a:pt x="57256" y="36953"/>
                </a:lnTo>
                <a:lnTo>
                  <a:pt x="57130" y="36839"/>
                </a:lnTo>
                <a:lnTo>
                  <a:pt x="56689" y="36554"/>
                </a:lnTo>
                <a:lnTo>
                  <a:pt x="55995" y="36097"/>
                </a:lnTo>
                <a:lnTo>
                  <a:pt x="55302" y="35583"/>
                </a:lnTo>
                <a:lnTo>
                  <a:pt x="54482" y="35126"/>
                </a:lnTo>
                <a:lnTo>
                  <a:pt x="53725" y="34612"/>
                </a:lnTo>
                <a:lnTo>
                  <a:pt x="53032" y="34383"/>
                </a:lnTo>
                <a:lnTo>
                  <a:pt x="52590" y="34269"/>
                </a:lnTo>
                <a:lnTo>
                  <a:pt x="52086" y="34098"/>
                </a:lnTo>
                <a:lnTo>
                  <a:pt x="51707" y="33869"/>
                </a:lnTo>
                <a:lnTo>
                  <a:pt x="51581" y="33584"/>
                </a:lnTo>
                <a:lnTo>
                  <a:pt x="51518" y="33469"/>
                </a:lnTo>
                <a:lnTo>
                  <a:pt x="51581" y="33298"/>
                </a:lnTo>
                <a:lnTo>
                  <a:pt x="51897" y="33012"/>
                </a:lnTo>
                <a:lnTo>
                  <a:pt x="52149" y="32555"/>
                </a:lnTo>
                <a:lnTo>
                  <a:pt x="52401" y="31813"/>
                </a:lnTo>
                <a:lnTo>
                  <a:pt x="52527" y="31070"/>
                </a:lnTo>
                <a:lnTo>
                  <a:pt x="52779" y="30385"/>
                </a:lnTo>
                <a:lnTo>
                  <a:pt x="53095" y="29814"/>
                </a:lnTo>
                <a:lnTo>
                  <a:pt x="53536" y="29357"/>
                </a:lnTo>
                <a:lnTo>
                  <a:pt x="54040" y="29071"/>
                </a:lnTo>
                <a:lnTo>
                  <a:pt x="54419" y="28672"/>
                </a:lnTo>
                <a:lnTo>
                  <a:pt x="54419" y="28100"/>
                </a:lnTo>
                <a:lnTo>
                  <a:pt x="53977" y="27586"/>
                </a:lnTo>
                <a:lnTo>
                  <a:pt x="53536" y="27244"/>
                </a:lnTo>
                <a:lnTo>
                  <a:pt x="53032" y="27015"/>
                </a:lnTo>
                <a:lnTo>
                  <a:pt x="52464" y="26673"/>
                </a:lnTo>
                <a:lnTo>
                  <a:pt x="52023" y="26501"/>
                </a:lnTo>
                <a:lnTo>
                  <a:pt x="51518" y="26216"/>
                </a:lnTo>
                <a:lnTo>
                  <a:pt x="51140" y="26101"/>
                </a:lnTo>
                <a:lnTo>
                  <a:pt x="50951" y="26044"/>
                </a:lnTo>
                <a:lnTo>
                  <a:pt x="50888" y="25930"/>
                </a:lnTo>
                <a:lnTo>
                  <a:pt x="50698" y="25759"/>
                </a:lnTo>
                <a:lnTo>
                  <a:pt x="50383" y="25245"/>
                </a:lnTo>
                <a:lnTo>
                  <a:pt x="49753" y="24616"/>
                </a:lnTo>
                <a:lnTo>
                  <a:pt x="49059" y="24331"/>
                </a:lnTo>
                <a:lnTo>
                  <a:pt x="48239" y="24102"/>
                </a:lnTo>
                <a:lnTo>
                  <a:pt x="47609" y="23931"/>
                </a:lnTo>
                <a:lnTo>
                  <a:pt x="47167" y="23760"/>
                </a:lnTo>
                <a:lnTo>
                  <a:pt x="47041" y="23702"/>
                </a:lnTo>
                <a:lnTo>
                  <a:pt x="46852" y="23588"/>
                </a:lnTo>
                <a:lnTo>
                  <a:pt x="46600" y="23246"/>
                </a:lnTo>
                <a:lnTo>
                  <a:pt x="46221" y="22674"/>
                </a:lnTo>
                <a:lnTo>
                  <a:pt x="45717" y="21875"/>
                </a:lnTo>
                <a:lnTo>
                  <a:pt x="45401" y="21361"/>
                </a:lnTo>
                <a:lnTo>
                  <a:pt x="45465" y="21304"/>
                </a:lnTo>
                <a:lnTo>
                  <a:pt x="45401" y="21189"/>
                </a:lnTo>
                <a:lnTo>
                  <a:pt x="45023" y="20675"/>
                </a:lnTo>
                <a:lnTo>
                  <a:pt x="44771" y="20333"/>
                </a:lnTo>
                <a:lnTo>
                  <a:pt x="44519" y="20047"/>
                </a:lnTo>
                <a:lnTo>
                  <a:pt x="44393" y="19762"/>
                </a:lnTo>
                <a:lnTo>
                  <a:pt x="44266" y="19590"/>
                </a:lnTo>
                <a:lnTo>
                  <a:pt x="44266" y="19419"/>
                </a:lnTo>
                <a:lnTo>
                  <a:pt x="44330" y="19305"/>
                </a:lnTo>
                <a:lnTo>
                  <a:pt x="44393" y="19190"/>
                </a:lnTo>
                <a:lnTo>
                  <a:pt x="44456" y="19019"/>
                </a:lnTo>
                <a:lnTo>
                  <a:pt x="44771" y="18848"/>
                </a:lnTo>
                <a:lnTo>
                  <a:pt x="45149" y="18962"/>
                </a:lnTo>
                <a:lnTo>
                  <a:pt x="45591" y="19362"/>
                </a:lnTo>
                <a:lnTo>
                  <a:pt x="46095" y="19876"/>
                </a:lnTo>
                <a:lnTo>
                  <a:pt x="46347" y="20047"/>
                </a:lnTo>
                <a:lnTo>
                  <a:pt x="46600" y="20104"/>
                </a:lnTo>
                <a:lnTo>
                  <a:pt x="46852" y="20047"/>
                </a:lnTo>
                <a:lnTo>
                  <a:pt x="47167" y="19876"/>
                </a:lnTo>
                <a:lnTo>
                  <a:pt x="47419" y="19762"/>
                </a:lnTo>
                <a:lnTo>
                  <a:pt x="47735" y="19590"/>
                </a:lnTo>
                <a:lnTo>
                  <a:pt x="48050" y="19362"/>
                </a:lnTo>
                <a:lnTo>
                  <a:pt x="48302" y="19190"/>
                </a:lnTo>
                <a:lnTo>
                  <a:pt x="48617" y="18676"/>
                </a:lnTo>
                <a:lnTo>
                  <a:pt x="48554" y="17934"/>
                </a:lnTo>
                <a:lnTo>
                  <a:pt x="48176" y="17248"/>
                </a:lnTo>
                <a:lnTo>
                  <a:pt x="47735" y="16734"/>
                </a:lnTo>
                <a:lnTo>
                  <a:pt x="47545" y="16563"/>
                </a:lnTo>
                <a:lnTo>
                  <a:pt x="47356" y="16277"/>
                </a:lnTo>
                <a:lnTo>
                  <a:pt x="47293" y="15935"/>
                </a:lnTo>
                <a:lnTo>
                  <a:pt x="47167" y="15649"/>
                </a:lnTo>
                <a:lnTo>
                  <a:pt x="47167" y="15478"/>
                </a:lnTo>
                <a:lnTo>
                  <a:pt x="47167" y="15364"/>
                </a:lnTo>
                <a:lnTo>
                  <a:pt x="47104" y="15249"/>
                </a:lnTo>
                <a:lnTo>
                  <a:pt x="47041" y="15078"/>
                </a:lnTo>
                <a:lnTo>
                  <a:pt x="46915" y="14907"/>
                </a:lnTo>
                <a:lnTo>
                  <a:pt x="46789" y="14678"/>
                </a:lnTo>
                <a:lnTo>
                  <a:pt x="46726" y="14507"/>
                </a:lnTo>
                <a:lnTo>
                  <a:pt x="46600" y="14278"/>
                </a:lnTo>
                <a:lnTo>
                  <a:pt x="46347" y="13936"/>
                </a:lnTo>
                <a:lnTo>
                  <a:pt x="46537" y="13593"/>
                </a:lnTo>
                <a:lnTo>
                  <a:pt x="46915" y="13365"/>
                </a:lnTo>
                <a:lnTo>
                  <a:pt x="47545" y="13307"/>
                </a:lnTo>
                <a:lnTo>
                  <a:pt x="47987" y="13193"/>
                </a:lnTo>
                <a:lnTo>
                  <a:pt x="48239" y="12965"/>
                </a:lnTo>
                <a:lnTo>
                  <a:pt x="48302" y="12736"/>
                </a:lnTo>
                <a:lnTo>
                  <a:pt x="48365" y="12336"/>
                </a:lnTo>
                <a:lnTo>
                  <a:pt x="48491" y="12051"/>
                </a:lnTo>
                <a:lnTo>
                  <a:pt x="48681" y="11765"/>
                </a:lnTo>
                <a:lnTo>
                  <a:pt x="48933" y="11423"/>
                </a:lnTo>
                <a:lnTo>
                  <a:pt x="49185" y="11023"/>
                </a:lnTo>
                <a:lnTo>
                  <a:pt x="49563" y="10623"/>
                </a:lnTo>
                <a:lnTo>
                  <a:pt x="49942" y="10223"/>
                </a:lnTo>
                <a:lnTo>
                  <a:pt x="50257" y="9823"/>
                </a:lnTo>
                <a:lnTo>
                  <a:pt x="50635" y="9424"/>
                </a:lnTo>
                <a:lnTo>
                  <a:pt x="51077" y="8567"/>
                </a:lnTo>
                <a:lnTo>
                  <a:pt x="51140" y="7653"/>
                </a:lnTo>
                <a:lnTo>
                  <a:pt x="50888" y="6853"/>
                </a:lnTo>
                <a:lnTo>
                  <a:pt x="50446" y="6396"/>
                </a:lnTo>
                <a:lnTo>
                  <a:pt x="49942" y="6168"/>
                </a:lnTo>
                <a:lnTo>
                  <a:pt x="49437" y="5768"/>
                </a:lnTo>
                <a:lnTo>
                  <a:pt x="48933" y="5311"/>
                </a:lnTo>
                <a:lnTo>
                  <a:pt x="48302" y="4683"/>
                </a:lnTo>
                <a:lnTo>
                  <a:pt x="47987" y="4455"/>
                </a:lnTo>
                <a:lnTo>
                  <a:pt x="47419" y="4340"/>
                </a:lnTo>
                <a:lnTo>
                  <a:pt x="46852" y="4340"/>
                </a:lnTo>
                <a:lnTo>
                  <a:pt x="46221" y="4512"/>
                </a:lnTo>
                <a:lnTo>
                  <a:pt x="45465" y="4683"/>
                </a:lnTo>
                <a:lnTo>
                  <a:pt x="44771" y="4969"/>
                </a:lnTo>
                <a:lnTo>
                  <a:pt x="44014" y="5311"/>
                </a:lnTo>
                <a:lnTo>
                  <a:pt x="43384" y="5597"/>
                </a:lnTo>
                <a:lnTo>
                  <a:pt x="42879" y="5940"/>
                </a:lnTo>
                <a:lnTo>
                  <a:pt x="42501" y="6225"/>
                </a:lnTo>
                <a:lnTo>
                  <a:pt x="42122" y="6568"/>
                </a:lnTo>
                <a:lnTo>
                  <a:pt x="41933" y="6796"/>
                </a:lnTo>
                <a:lnTo>
                  <a:pt x="41618" y="6625"/>
                </a:lnTo>
                <a:lnTo>
                  <a:pt x="41366" y="6454"/>
                </a:lnTo>
                <a:lnTo>
                  <a:pt x="40924" y="6396"/>
                </a:lnTo>
                <a:lnTo>
                  <a:pt x="40546" y="6396"/>
                </a:lnTo>
                <a:lnTo>
                  <a:pt x="40105" y="6396"/>
                </a:lnTo>
                <a:lnTo>
                  <a:pt x="39726" y="6339"/>
                </a:lnTo>
                <a:lnTo>
                  <a:pt x="39474" y="6339"/>
                </a:lnTo>
                <a:lnTo>
                  <a:pt x="39222" y="6225"/>
                </a:lnTo>
                <a:lnTo>
                  <a:pt x="39033" y="6054"/>
                </a:lnTo>
                <a:lnTo>
                  <a:pt x="38780" y="5997"/>
                </a:lnTo>
                <a:lnTo>
                  <a:pt x="38465" y="5940"/>
                </a:lnTo>
                <a:lnTo>
                  <a:pt x="38150" y="5882"/>
                </a:lnTo>
                <a:lnTo>
                  <a:pt x="37771" y="5882"/>
                </a:lnTo>
                <a:lnTo>
                  <a:pt x="37519" y="5768"/>
                </a:lnTo>
                <a:lnTo>
                  <a:pt x="37204" y="5597"/>
                </a:lnTo>
                <a:lnTo>
                  <a:pt x="37015" y="5425"/>
                </a:lnTo>
                <a:lnTo>
                  <a:pt x="36636" y="5083"/>
                </a:lnTo>
                <a:lnTo>
                  <a:pt x="36321" y="4911"/>
                </a:lnTo>
                <a:lnTo>
                  <a:pt x="36006" y="4740"/>
                </a:lnTo>
                <a:lnTo>
                  <a:pt x="35564" y="4569"/>
                </a:lnTo>
                <a:lnTo>
                  <a:pt x="35123" y="4226"/>
                </a:lnTo>
                <a:lnTo>
                  <a:pt x="34745" y="3883"/>
                </a:lnTo>
                <a:lnTo>
                  <a:pt x="34619" y="3541"/>
                </a:lnTo>
                <a:lnTo>
                  <a:pt x="34619" y="3027"/>
                </a:lnTo>
                <a:lnTo>
                  <a:pt x="34682" y="2513"/>
                </a:lnTo>
                <a:lnTo>
                  <a:pt x="34429" y="2056"/>
                </a:lnTo>
                <a:lnTo>
                  <a:pt x="34114" y="1713"/>
                </a:lnTo>
                <a:lnTo>
                  <a:pt x="33673" y="1599"/>
                </a:lnTo>
                <a:lnTo>
                  <a:pt x="33294" y="1542"/>
                </a:lnTo>
                <a:lnTo>
                  <a:pt x="32979" y="1313"/>
                </a:lnTo>
                <a:lnTo>
                  <a:pt x="32727" y="1028"/>
                </a:lnTo>
                <a:lnTo>
                  <a:pt x="32475" y="571"/>
                </a:lnTo>
                <a:lnTo>
                  <a:pt x="32096" y="228"/>
                </a:lnTo>
                <a:lnTo>
                  <a:pt x="31592" y="114"/>
                </a:lnTo>
                <a:lnTo>
                  <a:pt x="30961" y="171"/>
                </a:lnTo>
                <a:lnTo>
                  <a:pt x="30457" y="114"/>
                </a:lnTo>
                <a:lnTo>
                  <a:pt x="30267" y="0"/>
                </a:lnTo>
                <a:lnTo>
                  <a:pt x="29952" y="0"/>
                </a:lnTo>
                <a:lnTo>
                  <a:pt x="29637" y="0"/>
                </a:lnTo>
                <a:lnTo>
                  <a:pt x="29385" y="114"/>
                </a:lnTo>
                <a:lnTo>
                  <a:pt x="29069" y="171"/>
                </a:lnTo>
                <a:lnTo>
                  <a:pt x="28817" y="285"/>
                </a:lnTo>
                <a:lnTo>
                  <a:pt x="28502" y="399"/>
                </a:lnTo>
                <a:lnTo>
                  <a:pt x="28250" y="571"/>
                </a:lnTo>
                <a:lnTo>
                  <a:pt x="28060" y="742"/>
                </a:lnTo>
                <a:lnTo>
                  <a:pt x="27745" y="856"/>
                </a:lnTo>
                <a:lnTo>
                  <a:pt x="27430" y="1028"/>
                </a:lnTo>
                <a:lnTo>
                  <a:pt x="27115" y="1085"/>
                </a:lnTo>
                <a:lnTo>
                  <a:pt x="26736" y="1142"/>
                </a:lnTo>
                <a:lnTo>
                  <a:pt x="26421" y="1199"/>
                </a:lnTo>
                <a:lnTo>
                  <a:pt x="26106" y="1199"/>
                </a:lnTo>
                <a:lnTo>
                  <a:pt x="25853" y="1199"/>
                </a:lnTo>
                <a:lnTo>
                  <a:pt x="25475" y="1199"/>
                </a:lnTo>
                <a:lnTo>
                  <a:pt x="24908" y="1313"/>
                </a:lnTo>
                <a:lnTo>
                  <a:pt x="24340" y="1485"/>
                </a:lnTo>
                <a:lnTo>
                  <a:pt x="23899" y="1656"/>
                </a:lnTo>
                <a:lnTo>
                  <a:pt x="23457" y="2056"/>
                </a:lnTo>
                <a:lnTo>
                  <a:pt x="22827" y="2570"/>
                </a:lnTo>
                <a:lnTo>
                  <a:pt x="22259" y="3198"/>
                </a:lnTo>
                <a:lnTo>
                  <a:pt x="21881" y="3598"/>
                </a:lnTo>
                <a:lnTo>
                  <a:pt x="21818" y="3826"/>
                </a:lnTo>
                <a:lnTo>
                  <a:pt x="21944" y="4112"/>
                </a:lnTo>
                <a:lnTo>
                  <a:pt x="22259" y="4283"/>
                </a:lnTo>
                <a:lnTo>
                  <a:pt x="22700" y="4455"/>
                </a:lnTo>
                <a:lnTo>
                  <a:pt x="22890" y="4512"/>
                </a:lnTo>
                <a:lnTo>
                  <a:pt x="23142" y="4626"/>
                </a:lnTo>
                <a:lnTo>
                  <a:pt x="23331" y="4740"/>
                </a:lnTo>
                <a:lnTo>
                  <a:pt x="23583" y="4969"/>
                </a:lnTo>
                <a:lnTo>
                  <a:pt x="23836" y="5140"/>
                </a:lnTo>
                <a:lnTo>
                  <a:pt x="24214" y="5368"/>
                </a:lnTo>
                <a:lnTo>
                  <a:pt x="24592" y="5597"/>
                </a:lnTo>
                <a:lnTo>
                  <a:pt x="25034" y="5825"/>
                </a:lnTo>
                <a:lnTo>
                  <a:pt x="25790" y="6339"/>
                </a:lnTo>
                <a:lnTo>
                  <a:pt x="26421" y="7025"/>
                </a:lnTo>
                <a:lnTo>
                  <a:pt x="26736" y="7653"/>
                </a:lnTo>
                <a:lnTo>
                  <a:pt x="26925" y="8110"/>
                </a:lnTo>
                <a:lnTo>
                  <a:pt x="26673" y="8567"/>
                </a:lnTo>
                <a:lnTo>
                  <a:pt x="26169" y="9195"/>
                </a:lnTo>
                <a:lnTo>
                  <a:pt x="25601" y="9823"/>
                </a:lnTo>
                <a:lnTo>
                  <a:pt x="25097" y="10223"/>
                </a:lnTo>
                <a:lnTo>
                  <a:pt x="24844" y="10566"/>
                </a:lnTo>
                <a:lnTo>
                  <a:pt x="24781" y="11023"/>
                </a:lnTo>
                <a:lnTo>
                  <a:pt x="24844" y="11594"/>
                </a:lnTo>
                <a:lnTo>
                  <a:pt x="25034" y="12279"/>
                </a:lnTo>
                <a:lnTo>
                  <a:pt x="25097" y="13193"/>
                </a:lnTo>
                <a:lnTo>
                  <a:pt x="25160" y="14221"/>
                </a:lnTo>
                <a:lnTo>
                  <a:pt x="25223" y="15306"/>
                </a:lnTo>
                <a:lnTo>
                  <a:pt x="25475" y="15992"/>
                </a:lnTo>
                <a:lnTo>
                  <a:pt x="25664" y="16277"/>
                </a:lnTo>
                <a:lnTo>
                  <a:pt x="25980" y="16563"/>
                </a:lnTo>
                <a:lnTo>
                  <a:pt x="26295" y="16734"/>
                </a:lnTo>
                <a:lnTo>
                  <a:pt x="26736" y="17020"/>
                </a:lnTo>
                <a:lnTo>
                  <a:pt x="27115" y="17191"/>
                </a:lnTo>
                <a:lnTo>
                  <a:pt x="27493" y="17306"/>
                </a:lnTo>
                <a:lnTo>
                  <a:pt x="27871" y="17477"/>
                </a:lnTo>
                <a:lnTo>
                  <a:pt x="28187" y="17591"/>
                </a:lnTo>
                <a:lnTo>
                  <a:pt x="28187" y="17648"/>
                </a:lnTo>
                <a:lnTo>
                  <a:pt x="28187" y="18105"/>
                </a:lnTo>
                <a:lnTo>
                  <a:pt x="28250" y="18505"/>
                </a:lnTo>
                <a:lnTo>
                  <a:pt x="28565" y="18848"/>
                </a:lnTo>
                <a:lnTo>
                  <a:pt x="28880" y="19133"/>
                </a:lnTo>
                <a:lnTo>
                  <a:pt x="29196" y="19305"/>
                </a:lnTo>
                <a:lnTo>
                  <a:pt x="29574" y="19419"/>
                </a:lnTo>
                <a:lnTo>
                  <a:pt x="30015" y="19590"/>
                </a:lnTo>
                <a:lnTo>
                  <a:pt x="30457" y="19647"/>
                </a:lnTo>
                <a:lnTo>
                  <a:pt x="30772" y="19704"/>
                </a:lnTo>
                <a:lnTo>
                  <a:pt x="30898" y="19819"/>
                </a:lnTo>
                <a:lnTo>
                  <a:pt x="30835" y="19990"/>
                </a:lnTo>
                <a:lnTo>
                  <a:pt x="30583" y="20047"/>
                </a:lnTo>
                <a:lnTo>
                  <a:pt x="30331" y="20161"/>
                </a:lnTo>
                <a:lnTo>
                  <a:pt x="29952" y="20276"/>
                </a:lnTo>
                <a:lnTo>
                  <a:pt x="29637" y="20447"/>
                </a:lnTo>
                <a:lnTo>
                  <a:pt x="29385" y="20504"/>
                </a:lnTo>
                <a:lnTo>
                  <a:pt x="28817" y="20675"/>
                </a:lnTo>
                <a:lnTo>
                  <a:pt x="28250" y="20961"/>
                </a:lnTo>
                <a:lnTo>
                  <a:pt x="27934" y="21418"/>
                </a:lnTo>
                <a:lnTo>
                  <a:pt x="27745" y="22046"/>
                </a:lnTo>
                <a:lnTo>
                  <a:pt x="27682" y="22846"/>
                </a:lnTo>
                <a:lnTo>
                  <a:pt x="27556" y="23702"/>
                </a:lnTo>
                <a:lnTo>
                  <a:pt x="27304" y="24445"/>
                </a:lnTo>
                <a:lnTo>
                  <a:pt x="26925" y="25188"/>
                </a:lnTo>
                <a:lnTo>
                  <a:pt x="26232" y="25816"/>
                </a:lnTo>
                <a:lnTo>
                  <a:pt x="25601" y="26558"/>
                </a:lnTo>
                <a:lnTo>
                  <a:pt x="25097" y="27358"/>
                </a:lnTo>
                <a:lnTo>
                  <a:pt x="24844" y="27986"/>
                </a:lnTo>
                <a:lnTo>
                  <a:pt x="24655" y="28386"/>
                </a:lnTo>
                <a:lnTo>
                  <a:pt x="24088" y="28672"/>
                </a:lnTo>
                <a:lnTo>
                  <a:pt x="23394" y="28957"/>
                </a:lnTo>
                <a:lnTo>
                  <a:pt x="22827" y="29643"/>
                </a:lnTo>
                <a:lnTo>
                  <a:pt x="22322" y="30385"/>
                </a:lnTo>
                <a:lnTo>
                  <a:pt x="21818" y="30899"/>
                </a:lnTo>
                <a:lnTo>
                  <a:pt x="21439" y="31413"/>
                </a:lnTo>
                <a:lnTo>
                  <a:pt x="21313" y="32099"/>
                </a:lnTo>
                <a:lnTo>
                  <a:pt x="21250" y="32384"/>
                </a:lnTo>
                <a:lnTo>
                  <a:pt x="20935" y="32613"/>
                </a:lnTo>
                <a:lnTo>
                  <a:pt x="20557" y="32670"/>
                </a:lnTo>
                <a:lnTo>
                  <a:pt x="20115" y="32784"/>
                </a:lnTo>
                <a:lnTo>
                  <a:pt x="19611" y="32841"/>
                </a:lnTo>
                <a:lnTo>
                  <a:pt x="19232" y="33069"/>
                </a:lnTo>
                <a:lnTo>
                  <a:pt x="18854" y="33241"/>
                </a:lnTo>
                <a:lnTo>
                  <a:pt x="18602" y="33641"/>
                </a:lnTo>
                <a:lnTo>
                  <a:pt x="18160" y="34497"/>
                </a:lnTo>
                <a:lnTo>
                  <a:pt x="17593" y="35240"/>
                </a:lnTo>
                <a:lnTo>
                  <a:pt x="17088" y="35868"/>
                </a:lnTo>
                <a:lnTo>
                  <a:pt x="16773" y="36496"/>
                </a:lnTo>
                <a:lnTo>
                  <a:pt x="14125" y="37125"/>
                </a:lnTo>
                <a:lnTo>
                  <a:pt x="14062" y="37182"/>
                </a:lnTo>
                <a:lnTo>
                  <a:pt x="13746" y="37296"/>
                </a:lnTo>
                <a:lnTo>
                  <a:pt x="13368" y="37182"/>
                </a:lnTo>
                <a:lnTo>
                  <a:pt x="13053" y="36953"/>
                </a:lnTo>
                <a:lnTo>
                  <a:pt x="12674" y="36439"/>
                </a:lnTo>
                <a:lnTo>
                  <a:pt x="12233" y="36039"/>
                </a:lnTo>
                <a:lnTo>
                  <a:pt x="11728" y="35811"/>
                </a:lnTo>
                <a:lnTo>
                  <a:pt x="10972" y="35868"/>
                </a:lnTo>
                <a:lnTo>
                  <a:pt x="10530" y="36097"/>
                </a:lnTo>
                <a:lnTo>
                  <a:pt x="10152" y="36439"/>
                </a:lnTo>
                <a:lnTo>
                  <a:pt x="9774" y="36725"/>
                </a:lnTo>
                <a:lnTo>
                  <a:pt x="9458" y="37125"/>
                </a:lnTo>
                <a:lnTo>
                  <a:pt x="9206" y="37524"/>
                </a:lnTo>
                <a:lnTo>
                  <a:pt x="8954" y="37867"/>
                </a:lnTo>
                <a:lnTo>
                  <a:pt x="8828" y="38039"/>
                </a:lnTo>
                <a:lnTo>
                  <a:pt x="8765" y="38153"/>
                </a:lnTo>
                <a:lnTo>
                  <a:pt x="8449" y="38267"/>
                </a:lnTo>
                <a:lnTo>
                  <a:pt x="7756" y="38667"/>
                </a:lnTo>
                <a:lnTo>
                  <a:pt x="6999" y="39352"/>
                </a:lnTo>
                <a:lnTo>
                  <a:pt x="6684" y="40552"/>
                </a:lnTo>
                <a:lnTo>
                  <a:pt x="6873" y="41808"/>
                </a:lnTo>
                <a:lnTo>
                  <a:pt x="7314" y="42665"/>
                </a:lnTo>
                <a:lnTo>
                  <a:pt x="7882" y="43236"/>
                </a:lnTo>
                <a:lnTo>
                  <a:pt x="8512" y="43579"/>
                </a:lnTo>
                <a:lnTo>
                  <a:pt x="8575" y="43979"/>
                </a:lnTo>
                <a:lnTo>
                  <a:pt x="8765" y="44950"/>
                </a:lnTo>
                <a:lnTo>
                  <a:pt x="9080" y="46035"/>
                </a:lnTo>
                <a:lnTo>
                  <a:pt x="9584" y="46663"/>
                </a:lnTo>
                <a:lnTo>
                  <a:pt x="10341" y="47234"/>
                </a:lnTo>
                <a:lnTo>
                  <a:pt x="10972" y="48091"/>
                </a:lnTo>
                <a:lnTo>
                  <a:pt x="11413" y="48776"/>
                </a:lnTo>
                <a:lnTo>
                  <a:pt x="11665" y="49119"/>
                </a:lnTo>
                <a:lnTo>
                  <a:pt x="11854" y="52146"/>
                </a:lnTo>
                <a:lnTo>
                  <a:pt x="11791" y="52089"/>
                </a:lnTo>
                <a:lnTo>
                  <a:pt x="11665" y="51861"/>
                </a:lnTo>
                <a:lnTo>
                  <a:pt x="11413" y="51689"/>
                </a:lnTo>
                <a:lnTo>
                  <a:pt x="11098" y="51404"/>
                </a:lnTo>
                <a:lnTo>
                  <a:pt x="10530" y="51289"/>
                </a:lnTo>
                <a:lnTo>
                  <a:pt x="9963" y="51232"/>
                </a:lnTo>
                <a:lnTo>
                  <a:pt x="9332" y="51289"/>
                </a:lnTo>
                <a:lnTo>
                  <a:pt x="8512" y="51575"/>
                </a:lnTo>
                <a:lnTo>
                  <a:pt x="8386" y="51575"/>
                </a:lnTo>
                <a:lnTo>
                  <a:pt x="7945" y="51404"/>
                </a:lnTo>
                <a:lnTo>
                  <a:pt x="7314" y="51346"/>
                </a:lnTo>
                <a:lnTo>
                  <a:pt x="6495" y="51232"/>
                </a:lnTo>
                <a:lnTo>
                  <a:pt x="5675" y="51118"/>
                </a:lnTo>
                <a:lnTo>
                  <a:pt x="4918" y="51004"/>
                </a:lnTo>
                <a:lnTo>
                  <a:pt x="4224" y="50890"/>
                </a:lnTo>
                <a:lnTo>
                  <a:pt x="3783" y="50890"/>
                </a:lnTo>
                <a:lnTo>
                  <a:pt x="3215" y="51175"/>
                </a:lnTo>
                <a:lnTo>
                  <a:pt x="2837" y="51689"/>
                </a:lnTo>
                <a:lnTo>
                  <a:pt x="2585" y="52260"/>
                </a:lnTo>
                <a:lnTo>
                  <a:pt x="2522" y="52546"/>
                </a:lnTo>
                <a:lnTo>
                  <a:pt x="2396" y="52546"/>
                </a:lnTo>
                <a:lnTo>
                  <a:pt x="2207" y="52546"/>
                </a:lnTo>
                <a:lnTo>
                  <a:pt x="1828" y="52603"/>
                </a:lnTo>
                <a:lnTo>
                  <a:pt x="1387" y="52660"/>
                </a:lnTo>
                <a:lnTo>
                  <a:pt x="945" y="52774"/>
                </a:lnTo>
                <a:lnTo>
                  <a:pt x="630" y="52946"/>
                </a:lnTo>
                <a:lnTo>
                  <a:pt x="252" y="53174"/>
                </a:lnTo>
                <a:lnTo>
                  <a:pt x="0" y="53517"/>
                </a:lnTo>
                <a:lnTo>
                  <a:pt x="189" y="53517"/>
                </a:lnTo>
                <a:lnTo>
                  <a:pt x="567" y="53631"/>
                </a:lnTo>
                <a:lnTo>
                  <a:pt x="945" y="53860"/>
                </a:lnTo>
                <a:lnTo>
                  <a:pt x="1324" y="54374"/>
                </a:lnTo>
                <a:lnTo>
                  <a:pt x="3152" y="53745"/>
                </a:lnTo>
                <a:lnTo>
                  <a:pt x="3089" y="53917"/>
                </a:lnTo>
                <a:lnTo>
                  <a:pt x="2774" y="54374"/>
                </a:lnTo>
                <a:lnTo>
                  <a:pt x="2333" y="54831"/>
                </a:lnTo>
                <a:lnTo>
                  <a:pt x="1765" y="55173"/>
                </a:lnTo>
                <a:lnTo>
                  <a:pt x="2017" y="55345"/>
                </a:lnTo>
                <a:lnTo>
                  <a:pt x="2396" y="55916"/>
                </a:lnTo>
                <a:lnTo>
                  <a:pt x="3026" y="56544"/>
                </a:lnTo>
                <a:lnTo>
                  <a:pt x="3594" y="57229"/>
                </a:lnTo>
                <a:lnTo>
                  <a:pt x="3909" y="57458"/>
                </a:lnTo>
                <a:lnTo>
                  <a:pt x="4098" y="57743"/>
                </a:lnTo>
                <a:lnTo>
                  <a:pt x="4477" y="57915"/>
                </a:lnTo>
                <a:lnTo>
                  <a:pt x="4729" y="58086"/>
                </a:lnTo>
                <a:lnTo>
                  <a:pt x="5107" y="58200"/>
                </a:lnTo>
                <a:lnTo>
                  <a:pt x="5486" y="58315"/>
                </a:lnTo>
                <a:lnTo>
                  <a:pt x="5864" y="58372"/>
                </a:lnTo>
                <a:lnTo>
                  <a:pt x="6305" y="58372"/>
                </a:lnTo>
                <a:lnTo>
                  <a:pt x="6684" y="58372"/>
                </a:lnTo>
                <a:lnTo>
                  <a:pt x="7188" y="58315"/>
                </a:lnTo>
                <a:lnTo>
                  <a:pt x="7630" y="58200"/>
                </a:lnTo>
                <a:lnTo>
                  <a:pt x="8134" y="58086"/>
                </a:lnTo>
                <a:lnTo>
                  <a:pt x="8512" y="58029"/>
                </a:lnTo>
                <a:lnTo>
                  <a:pt x="8891" y="57858"/>
                </a:lnTo>
                <a:lnTo>
                  <a:pt x="9080" y="57801"/>
                </a:lnTo>
                <a:lnTo>
                  <a:pt x="9206" y="57801"/>
                </a:lnTo>
                <a:lnTo>
                  <a:pt x="9269" y="58029"/>
                </a:lnTo>
                <a:lnTo>
                  <a:pt x="9395" y="58486"/>
                </a:lnTo>
                <a:lnTo>
                  <a:pt x="9395" y="59057"/>
                </a:lnTo>
                <a:lnTo>
                  <a:pt x="8954" y="59457"/>
                </a:lnTo>
                <a:lnTo>
                  <a:pt x="8386" y="59628"/>
                </a:lnTo>
                <a:lnTo>
                  <a:pt x="7882" y="59685"/>
                </a:lnTo>
                <a:lnTo>
                  <a:pt x="7440" y="59857"/>
                </a:lnTo>
                <a:lnTo>
                  <a:pt x="6936" y="60028"/>
                </a:lnTo>
                <a:lnTo>
                  <a:pt x="6368" y="60257"/>
                </a:lnTo>
                <a:lnTo>
                  <a:pt x="5675" y="60314"/>
                </a:lnTo>
                <a:lnTo>
                  <a:pt x="5170" y="60257"/>
                </a:lnTo>
                <a:lnTo>
                  <a:pt x="4981" y="60257"/>
                </a:lnTo>
                <a:lnTo>
                  <a:pt x="3783" y="59857"/>
                </a:lnTo>
                <a:lnTo>
                  <a:pt x="4035" y="60828"/>
                </a:lnTo>
                <a:lnTo>
                  <a:pt x="4224" y="61056"/>
                </a:lnTo>
                <a:lnTo>
                  <a:pt x="4729" y="61399"/>
                </a:lnTo>
                <a:lnTo>
                  <a:pt x="5423" y="62084"/>
                </a:lnTo>
                <a:lnTo>
                  <a:pt x="5864" y="62655"/>
                </a:lnTo>
                <a:lnTo>
                  <a:pt x="6053" y="62998"/>
                </a:lnTo>
                <a:lnTo>
                  <a:pt x="6305" y="63455"/>
                </a:lnTo>
                <a:lnTo>
                  <a:pt x="6558" y="63912"/>
                </a:lnTo>
                <a:lnTo>
                  <a:pt x="6936" y="64426"/>
                </a:lnTo>
                <a:lnTo>
                  <a:pt x="7377" y="64997"/>
                </a:lnTo>
                <a:lnTo>
                  <a:pt x="7819" y="65511"/>
                </a:lnTo>
                <a:lnTo>
                  <a:pt x="8260" y="65911"/>
                </a:lnTo>
                <a:lnTo>
                  <a:pt x="8765" y="66311"/>
                </a:lnTo>
                <a:lnTo>
                  <a:pt x="9206" y="66539"/>
                </a:lnTo>
                <a:lnTo>
                  <a:pt x="9521" y="66768"/>
                </a:lnTo>
                <a:lnTo>
                  <a:pt x="9837" y="66939"/>
                </a:lnTo>
                <a:lnTo>
                  <a:pt x="10152" y="67053"/>
                </a:lnTo>
                <a:lnTo>
                  <a:pt x="10341" y="67168"/>
                </a:lnTo>
                <a:lnTo>
                  <a:pt x="10719" y="67225"/>
                </a:lnTo>
                <a:lnTo>
                  <a:pt x="11161" y="67282"/>
                </a:lnTo>
                <a:lnTo>
                  <a:pt x="11665" y="67282"/>
                </a:lnTo>
                <a:lnTo>
                  <a:pt x="12296" y="67225"/>
                </a:lnTo>
                <a:lnTo>
                  <a:pt x="12926" y="67053"/>
                </a:lnTo>
                <a:lnTo>
                  <a:pt x="13620" y="66882"/>
                </a:lnTo>
                <a:lnTo>
                  <a:pt x="14251" y="66711"/>
                </a:lnTo>
                <a:lnTo>
                  <a:pt x="14818" y="66425"/>
                </a:lnTo>
                <a:lnTo>
                  <a:pt x="15323" y="66254"/>
                </a:lnTo>
                <a:lnTo>
                  <a:pt x="15764" y="66025"/>
                </a:lnTo>
                <a:lnTo>
                  <a:pt x="16142" y="65911"/>
                </a:lnTo>
                <a:lnTo>
                  <a:pt x="16647" y="65568"/>
                </a:lnTo>
                <a:lnTo>
                  <a:pt x="17025" y="65111"/>
                </a:lnTo>
                <a:lnTo>
                  <a:pt x="17341" y="64426"/>
                </a:lnTo>
                <a:lnTo>
                  <a:pt x="17467" y="63741"/>
                </a:lnTo>
                <a:lnTo>
                  <a:pt x="17530" y="62941"/>
                </a:lnTo>
                <a:lnTo>
                  <a:pt x="17719" y="62256"/>
                </a:lnTo>
                <a:lnTo>
                  <a:pt x="18097" y="61856"/>
                </a:lnTo>
                <a:lnTo>
                  <a:pt x="18602" y="61856"/>
                </a:lnTo>
                <a:lnTo>
                  <a:pt x="18980" y="62256"/>
                </a:lnTo>
                <a:lnTo>
                  <a:pt x="19043" y="62712"/>
                </a:lnTo>
                <a:lnTo>
                  <a:pt x="19043" y="63398"/>
                </a:lnTo>
                <a:lnTo>
                  <a:pt x="19043" y="64140"/>
                </a:lnTo>
                <a:lnTo>
                  <a:pt x="19232" y="64826"/>
                </a:lnTo>
                <a:lnTo>
                  <a:pt x="19548" y="65625"/>
                </a:lnTo>
                <a:lnTo>
                  <a:pt x="19863" y="66425"/>
                </a:lnTo>
                <a:lnTo>
                  <a:pt x="19926" y="67282"/>
                </a:lnTo>
                <a:lnTo>
                  <a:pt x="19737" y="68138"/>
                </a:lnTo>
                <a:lnTo>
                  <a:pt x="19485" y="68995"/>
                </a:lnTo>
                <a:lnTo>
                  <a:pt x="19295" y="69966"/>
                </a:lnTo>
                <a:lnTo>
                  <a:pt x="19043" y="71166"/>
                </a:lnTo>
                <a:lnTo>
                  <a:pt x="19106" y="72365"/>
                </a:lnTo>
                <a:lnTo>
                  <a:pt x="19485" y="73279"/>
                </a:lnTo>
                <a:lnTo>
                  <a:pt x="19863" y="74079"/>
                </a:lnTo>
                <a:lnTo>
                  <a:pt x="19926" y="74764"/>
                </a:lnTo>
                <a:lnTo>
                  <a:pt x="19737" y="75564"/>
                </a:lnTo>
                <a:lnTo>
                  <a:pt x="19485" y="76420"/>
                </a:lnTo>
                <a:lnTo>
                  <a:pt x="19421" y="77277"/>
                </a:lnTo>
                <a:lnTo>
                  <a:pt x="19737" y="78077"/>
                </a:lnTo>
                <a:lnTo>
                  <a:pt x="19989" y="78534"/>
                </a:lnTo>
                <a:lnTo>
                  <a:pt x="20367" y="79162"/>
                </a:lnTo>
                <a:lnTo>
                  <a:pt x="20746" y="79904"/>
                </a:lnTo>
                <a:lnTo>
                  <a:pt x="21061" y="80704"/>
                </a:lnTo>
                <a:lnTo>
                  <a:pt x="21376" y="81504"/>
                </a:lnTo>
                <a:lnTo>
                  <a:pt x="21629" y="82303"/>
                </a:lnTo>
                <a:lnTo>
                  <a:pt x="21755" y="82989"/>
                </a:lnTo>
                <a:lnTo>
                  <a:pt x="21755" y="83560"/>
                </a:lnTo>
                <a:lnTo>
                  <a:pt x="21629" y="84416"/>
                </a:lnTo>
                <a:lnTo>
                  <a:pt x="21692" y="85216"/>
                </a:lnTo>
                <a:lnTo>
                  <a:pt x="21881" y="86244"/>
                </a:lnTo>
                <a:lnTo>
                  <a:pt x="22385" y="87558"/>
                </a:lnTo>
                <a:lnTo>
                  <a:pt x="22764" y="88243"/>
                </a:lnTo>
                <a:lnTo>
                  <a:pt x="23142" y="88986"/>
                </a:lnTo>
                <a:lnTo>
                  <a:pt x="23457" y="89671"/>
                </a:lnTo>
                <a:lnTo>
                  <a:pt x="23836" y="90242"/>
                </a:lnTo>
                <a:lnTo>
                  <a:pt x="24214" y="90928"/>
                </a:lnTo>
                <a:lnTo>
                  <a:pt x="24529" y="91499"/>
                </a:lnTo>
                <a:lnTo>
                  <a:pt x="24781" y="92070"/>
                </a:lnTo>
                <a:lnTo>
                  <a:pt x="25097" y="92698"/>
                </a:lnTo>
                <a:lnTo>
                  <a:pt x="25349" y="93555"/>
                </a:lnTo>
                <a:lnTo>
                  <a:pt x="25475" y="94069"/>
                </a:lnTo>
                <a:lnTo>
                  <a:pt x="25538" y="94811"/>
                </a:lnTo>
                <a:lnTo>
                  <a:pt x="25980" y="96125"/>
                </a:lnTo>
                <a:lnTo>
                  <a:pt x="26295" y="97039"/>
                </a:lnTo>
                <a:lnTo>
                  <a:pt x="26673" y="97896"/>
                </a:lnTo>
                <a:lnTo>
                  <a:pt x="27115" y="98752"/>
                </a:lnTo>
                <a:lnTo>
                  <a:pt x="27430" y="99552"/>
                </a:lnTo>
                <a:lnTo>
                  <a:pt x="27745" y="100237"/>
                </a:lnTo>
                <a:lnTo>
                  <a:pt x="27997" y="100923"/>
                </a:lnTo>
                <a:lnTo>
                  <a:pt x="28124" y="101380"/>
                </a:lnTo>
                <a:lnTo>
                  <a:pt x="28187" y="101780"/>
                </a:lnTo>
                <a:lnTo>
                  <a:pt x="28250" y="102179"/>
                </a:lnTo>
                <a:lnTo>
                  <a:pt x="28502" y="102579"/>
                </a:lnTo>
                <a:lnTo>
                  <a:pt x="28817" y="103093"/>
                </a:lnTo>
                <a:lnTo>
                  <a:pt x="29132" y="103550"/>
                </a:lnTo>
                <a:lnTo>
                  <a:pt x="29574" y="104064"/>
                </a:lnTo>
                <a:lnTo>
                  <a:pt x="30015" y="104464"/>
                </a:lnTo>
                <a:lnTo>
                  <a:pt x="30457" y="104807"/>
                </a:lnTo>
                <a:lnTo>
                  <a:pt x="30898" y="105035"/>
                </a:lnTo>
                <a:lnTo>
                  <a:pt x="31087" y="105606"/>
                </a:lnTo>
                <a:lnTo>
                  <a:pt x="31718" y="106749"/>
                </a:lnTo>
                <a:lnTo>
                  <a:pt x="32348" y="108291"/>
                </a:lnTo>
                <a:lnTo>
                  <a:pt x="32727" y="109719"/>
                </a:lnTo>
                <a:lnTo>
                  <a:pt x="32979" y="110690"/>
                </a:lnTo>
                <a:lnTo>
                  <a:pt x="33420" y="111432"/>
                </a:lnTo>
                <a:lnTo>
                  <a:pt x="33862" y="112175"/>
                </a:lnTo>
                <a:lnTo>
                  <a:pt x="33988" y="112974"/>
                </a:lnTo>
                <a:lnTo>
                  <a:pt x="34177" y="113945"/>
                </a:lnTo>
                <a:lnTo>
                  <a:pt x="34555" y="114916"/>
                </a:lnTo>
                <a:lnTo>
                  <a:pt x="35060" y="116001"/>
                </a:lnTo>
                <a:lnTo>
                  <a:pt x="35627" y="116858"/>
                </a:lnTo>
                <a:lnTo>
                  <a:pt x="36006" y="117201"/>
                </a:lnTo>
                <a:lnTo>
                  <a:pt x="36384" y="117772"/>
                </a:lnTo>
                <a:lnTo>
                  <a:pt x="36952" y="118229"/>
                </a:lnTo>
                <a:lnTo>
                  <a:pt x="37456" y="118743"/>
                </a:lnTo>
                <a:lnTo>
                  <a:pt x="37834" y="119143"/>
                </a:lnTo>
                <a:lnTo>
                  <a:pt x="38150" y="119543"/>
                </a:lnTo>
                <a:lnTo>
                  <a:pt x="38465" y="119771"/>
                </a:lnTo>
                <a:lnTo>
                  <a:pt x="38528" y="119885"/>
                </a:lnTo>
                <a:lnTo>
                  <a:pt x="38591" y="119885"/>
                </a:lnTo>
                <a:lnTo>
                  <a:pt x="38780" y="119942"/>
                </a:lnTo>
                <a:lnTo>
                  <a:pt x="39096" y="120000"/>
                </a:lnTo>
                <a:lnTo>
                  <a:pt x="39474" y="120000"/>
                </a:lnTo>
                <a:lnTo>
                  <a:pt x="39663" y="120000"/>
                </a:lnTo>
                <a:lnTo>
                  <a:pt x="39978" y="120000"/>
                </a:lnTo>
                <a:lnTo>
                  <a:pt x="40168" y="119942"/>
                </a:lnTo>
                <a:lnTo>
                  <a:pt x="40483" y="119885"/>
                </a:lnTo>
                <a:lnTo>
                  <a:pt x="40798" y="119714"/>
                </a:lnTo>
                <a:lnTo>
                  <a:pt x="41050" y="119657"/>
                </a:lnTo>
                <a:lnTo>
                  <a:pt x="41366" y="119485"/>
                </a:lnTo>
                <a:lnTo>
                  <a:pt x="41618" y="119257"/>
                </a:lnTo>
                <a:lnTo>
                  <a:pt x="42438" y="118343"/>
                </a:lnTo>
                <a:lnTo>
                  <a:pt x="42753" y="117486"/>
                </a:lnTo>
                <a:lnTo>
                  <a:pt x="42879" y="116858"/>
                </a:lnTo>
                <a:lnTo>
                  <a:pt x="43258" y="116344"/>
                </a:lnTo>
                <a:lnTo>
                  <a:pt x="43573" y="116230"/>
                </a:lnTo>
                <a:lnTo>
                  <a:pt x="43951" y="116059"/>
                </a:lnTo>
                <a:lnTo>
                  <a:pt x="44393" y="115887"/>
                </a:lnTo>
                <a:lnTo>
                  <a:pt x="44834" y="115716"/>
                </a:lnTo>
                <a:lnTo>
                  <a:pt x="45149" y="115602"/>
                </a:lnTo>
                <a:lnTo>
                  <a:pt x="45401" y="115430"/>
                </a:lnTo>
                <a:lnTo>
                  <a:pt x="45654" y="115373"/>
                </a:lnTo>
                <a:lnTo>
                  <a:pt x="45717" y="115373"/>
                </a:lnTo>
                <a:lnTo>
                  <a:pt x="45717" y="115259"/>
                </a:lnTo>
                <a:lnTo>
                  <a:pt x="45780" y="114916"/>
                </a:lnTo>
                <a:lnTo>
                  <a:pt x="45906" y="114459"/>
                </a:lnTo>
                <a:lnTo>
                  <a:pt x="46158" y="113945"/>
                </a:lnTo>
                <a:lnTo>
                  <a:pt x="46537" y="113488"/>
                </a:lnTo>
                <a:lnTo>
                  <a:pt x="47041" y="112974"/>
                </a:lnTo>
                <a:lnTo>
                  <a:pt x="47419" y="112403"/>
                </a:lnTo>
                <a:lnTo>
                  <a:pt x="47735" y="111889"/>
                </a:lnTo>
                <a:lnTo>
                  <a:pt x="47987" y="111546"/>
                </a:lnTo>
                <a:lnTo>
                  <a:pt x="48302" y="111375"/>
                </a:lnTo>
                <a:lnTo>
                  <a:pt x="48744" y="111318"/>
                </a:lnTo>
                <a:lnTo>
                  <a:pt x="49248" y="111318"/>
                </a:lnTo>
                <a:lnTo>
                  <a:pt x="49753" y="111261"/>
                </a:lnTo>
                <a:lnTo>
                  <a:pt x="50194" y="110975"/>
                </a:lnTo>
                <a:lnTo>
                  <a:pt x="50509" y="110804"/>
                </a:lnTo>
                <a:lnTo>
                  <a:pt x="50635" y="110690"/>
                </a:lnTo>
                <a:lnTo>
                  <a:pt x="50635" y="110461"/>
                </a:lnTo>
                <a:lnTo>
                  <a:pt x="50572" y="109776"/>
                </a:lnTo>
                <a:lnTo>
                  <a:pt x="50572" y="108976"/>
                </a:lnTo>
                <a:lnTo>
                  <a:pt x="50635" y="108291"/>
                </a:lnTo>
                <a:lnTo>
                  <a:pt x="50572" y="107605"/>
                </a:lnTo>
                <a:lnTo>
                  <a:pt x="50257" y="106920"/>
                </a:lnTo>
                <a:lnTo>
                  <a:pt x="49879" y="106178"/>
                </a:lnTo>
                <a:lnTo>
                  <a:pt x="49689" y="105663"/>
                </a:lnTo>
                <a:lnTo>
                  <a:pt x="49753" y="105207"/>
                </a:lnTo>
                <a:lnTo>
                  <a:pt x="50068" y="104750"/>
                </a:lnTo>
                <a:lnTo>
                  <a:pt x="50509" y="104178"/>
                </a:lnTo>
                <a:lnTo>
                  <a:pt x="51077" y="103379"/>
                </a:lnTo>
                <a:lnTo>
                  <a:pt x="51707" y="102351"/>
                </a:lnTo>
                <a:lnTo>
                  <a:pt x="52275" y="100752"/>
                </a:lnTo>
                <a:lnTo>
                  <a:pt x="52275" y="98524"/>
                </a:lnTo>
                <a:lnTo>
                  <a:pt x="51518" y="95326"/>
                </a:lnTo>
                <a:lnTo>
                  <a:pt x="51518" y="94869"/>
                </a:lnTo>
                <a:lnTo>
                  <a:pt x="51518" y="93669"/>
                </a:lnTo>
                <a:lnTo>
                  <a:pt x="51455" y="92298"/>
                </a:lnTo>
                <a:lnTo>
                  <a:pt x="51329" y="91042"/>
                </a:lnTo>
                <a:lnTo>
                  <a:pt x="51329" y="90071"/>
                </a:lnTo>
                <a:lnTo>
                  <a:pt x="51644" y="89271"/>
                </a:lnTo>
                <a:lnTo>
                  <a:pt x="52338" y="88643"/>
                </a:lnTo>
                <a:lnTo>
                  <a:pt x="53095" y="88415"/>
                </a:lnTo>
                <a:lnTo>
                  <a:pt x="53788" y="88357"/>
                </a:lnTo>
                <a:lnTo>
                  <a:pt x="54104" y="88415"/>
                </a:lnTo>
                <a:lnTo>
                  <a:pt x="54293" y="88529"/>
                </a:lnTo>
                <a:lnTo>
                  <a:pt x="54356" y="88586"/>
                </a:lnTo>
                <a:lnTo>
                  <a:pt x="54671" y="88529"/>
                </a:lnTo>
                <a:lnTo>
                  <a:pt x="55302" y="88243"/>
                </a:lnTo>
                <a:lnTo>
                  <a:pt x="55932" y="87786"/>
                </a:lnTo>
                <a:lnTo>
                  <a:pt x="56374" y="87158"/>
                </a:lnTo>
                <a:lnTo>
                  <a:pt x="56752" y="86587"/>
                </a:lnTo>
                <a:lnTo>
                  <a:pt x="57256" y="86187"/>
                </a:lnTo>
                <a:lnTo>
                  <a:pt x="57698" y="86016"/>
                </a:lnTo>
                <a:lnTo>
                  <a:pt x="57887" y="85959"/>
                </a:lnTo>
                <a:lnTo>
                  <a:pt x="58076" y="85959"/>
                </a:lnTo>
                <a:lnTo>
                  <a:pt x="58328" y="85959"/>
                </a:lnTo>
                <a:lnTo>
                  <a:pt x="58833" y="85901"/>
                </a:lnTo>
                <a:lnTo>
                  <a:pt x="59464" y="85844"/>
                </a:lnTo>
                <a:lnTo>
                  <a:pt x="60031" y="85787"/>
                </a:lnTo>
                <a:lnTo>
                  <a:pt x="60599" y="85616"/>
                </a:lnTo>
                <a:lnTo>
                  <a:pt x="61040" y="85387"/>
                </a:lnTo>
                <a:lnTo>
                  <a:pt x="61292" y="85102"/>
                </a:lnTo>
                <a:lnTo>
                  <a:pt x="61418" y="84759"/>
                </a:lnTo>
                <a:lnTo>
                  <a:pt x="61292" y="84474"/>
                </a:lnTo>
                <a:lnTo>
                  <a:pt x="61103" y="84074"/>
                </a:lnTo>
                <a:lnTo>
                  <a:pt x="60977" y="83674"/>
                </a:lnTo>
                <a:lnTo>
                  <a:pt x="60914" y="83274"/>
                </a:lnTo>
                <a:lnTo>
                  <a:pt x="60977" y="82874"/>
                </a:lnTo>
                <a:lnTo>
                  <a:pt x="61292" y="82532"/>
                </a:lnTo>
                <a:lnTo>
                  <a:pt x="61986" y="82303"/>
                </a:lnTo>
                <a:lnTo>
                  <a:pt x="62743" y="82018"/>
                </a:lnTo>
                <a:lnTo>
                  <a:pt x="63373" y="81675"/>
                </a:lnTo>
                <a:lnTo>
                  <a:pt x="63878" y="81275"/>
                </a:lnTo>
                <a:lnTo>
                  <a:pt x="64382" y="80875"/>
                </a:lnTo>
                <a:lnTo>
                  <a:pt x="64823" y="80418"/>
                </a:lnTo>
                <a:lnTo>
                  <a:pt x="65139" y="79961"/>
                </a:lnTo>
                <a:lnTo>
                  <a:pt x="65706" y="79504"/>
                </a:lnTo>
                <a:lnTo>
                  <a:pt x="66211" y="79048"/>
                </a:lnTo>
                <a:lnTo>
                  <a:pt x="66841" y="78591"/>
                </a:lnTo>
                <a:lnTo>
                  <a:pt x="67472" y="78134"/>
                </a:lnTo>
                <a:lnTo>
                  <a:pt x="68229" y="77620"/>
                </a:lnTo>
                <a:lnTo>
                  <a:pt x="68922" y="77163"/>
                </a:lnTo>
                <a:lnTo>
                  <a:pt x="69616" y="76649"/>
                </a:lnTo>
                <a:lnTo>
                  <a:pt x="70183" y="76020"/>
                </a:lnTo>
                <a:lnTo>
                  <a:pt x="70751" y="75449"/>
                </a:lnTo>
                <a:lnTo>
                  <a:pt x="71129" y="74764"/>
                </a:lnTo>
                <a:lnTo>
                  <a:pt x="71571" y="74136"/>
                </a:lnTo>
                <a:lnTo>
                  <a:pt x="72012" y="73507"/>
                </a:lnTo>
                <a:lnTo>
                  <a:pt x="72580" y="73050"/>
                </a:lnTo>
                <a:lnTo>
                  <a:pt x="73147" y="72594"/>
                </a:lnTo>
                <a:lnTo>
                  <a:pt x="73715" y="72194"/>
                </a:lnTo>
                <a:lnTo>
                  <a:pt x="74345" y="71908"/>
                </a:lnTo>
                <a:lnTo>
                  <a:pt x="74787" y="71623"/>
                </a:lnTo>
                <a:lnTo>
                  <a:pt x="75165" y="71337"/>
                </a:lnTo>
                <a:lnTo>
                  <a:pt x="75543" y="71166"/>
                </a:lnTo>
                <a:lnTo>
                  <a:pt x="76048" y="71051"/>
                </a:lnTo>
                <a:lnTo>
                  <a:pt x="76552" y="70937"/>
                </a:lnTo>
                <a:lnTo>
                  <a:pt x="77057" y="70880"/>
                </a:lnTo>
                <a:lnTo>
                  <a:pt x="77561" y="70823"/>
                </a:lnTo>
                <a:lnTo>
                  <a:pt x="78003" y="70766"/>
                </a:lnTo>
                <a:lnTo>
                  <a:pt x="78381" y="70594"/>
                </a:lnTo>
                <a:lnTo>
                  <a:pt x="78507" y="70309"/>
                </a:lnTo>
                <a:lnTo>
                  <a:pt x="78822" y="69566"/>
                </a:lnTo>
                <a:lnTo>
                  <a:pt x="79390" y="68767"/>
                </a:lnTo>
                <a:lnTo>
                  <a:pt x="79957" y="68081"/>
                </a:lnTo>
                <a:lnTo>
                  <a:pt x="80588" y="67453"/>
                </a:lnTo>
                <a:lnTo>
                  <a:pt x="80777" y="66939"/>
                </a:lnTo>
                <a:lnTo>
                  <a:pt x="80588" y="66368"/>
                </a:lnTo>
                <a:lnTo>
                  <a:pt x="80273" y="65854"/>
                </a:lnTo>
                <a:lnTo>
                  <a:pt x="80147" y="65625"/>
                </a:lnTo>
                <a:lnTo>
                  <a:pt x="80084" y="65511"/>
                </a:lnTo>
                <a:lnTo>
                  <a:pt x="80084" y="65111"/>
                </a:lnTo>
                <a:lnTo>
                  <a:pt x="80336" y="64540"/>
                </a:lnTo>
                <a:lnTo>
                  <a:pt x="81219" y="63741"/>
                </a:lnTo>
                <a:lnTo>
                  <a:pt x="81786" y="63341"/>
                </a:lnTo>
                <a:lnTo>
                  <a:pt x="82354" y="62998"/>
                </a:lnTo>
                <a:lnTo>
                  <a:pt x="82921" y="62712"/>
                </a:lnTo>
                <a:lnTo>
                  <a:pt x="83300" y="62598"/>
                </a:lnTo>
                <a:lnTo>
                  <a:pt x="83741" y="62484"/>
                </a:lnTo>
                <a:lnTo>
                  <a:pt x="84182" y="62484"/>
                </a:lnTo>
                <a:lnTo>
                  <a:pt x="84498" y="62541"/>
                </a:lnTo>
                <a:lnTo>
                  <a:pt x="84750" y="62655"/>
                </a:lnTo>
                <a:lnTo>
                  <a:pt x="85065" y="62827"/>
                </a:lnTo>
                <a:lnTo>
                  <a:pt x="85380" y="62884"/>
                </a:lnTo>
                <a:lnTo>
                  <a:pt x="85633" y="62941"/>
                </a:lnTo>
                <a:lnTo>
                  <a:pt x="85948" y="62998"/>
                </a:lnTo>
                <a:lnTo>
                  <a:pt x="86326" y="62998"/>
                </a:lnTo>
                <a:lnTo>
                  <a:pt x="86579" y="62998"/>
                </a:lnTo>
                <a:lnTo>
                  <a:pt x="86957" y="62941"/>
                </a:lnTo>
                <a:lnTo>
                  <a:pt x="87272" y="62884"/>
                </a:lnTo>
                <a:lnTo>
                  <a:pt x="87966" y="62712"/>
                </a:lnTo>
                <a:lnTo>
                  <a:pt x="88596" y="62598"/>
                </a:lnTo>
                <a:lnTo>
                  <a:pt x="89038" y="62541"/>
                </a:lnTo>
                <a:lnTo>
                  <a:pt x="89290" y="62484"/>
                </a:lnTo>
                <a:lnTo>
                  <a:pt x="89227" y="62027"/>
                </a:lnTo>
                <a:lnTo>
                  <a:pt x="89164" y="61056"/>
                </a:lnTo>
                <a:lnTo>
                  <a:pt x="88975" y="59685"/>
                </a:lnTo>
                <a:lnTo>
                  <a:pt x="88849" y="58600"/>
                </a:lnTo>
                <a:lnTo>
                  <a:pt x="88533" y="57401"/>
                </a:lnTo>
                <a:lnTo>
                  <a:pt x="88092" y="56030"/>
                </a:lnTo>
                <a:lnTo>
                  <a:pt x="87461" y="54773"/>
                </a:lnTo>
                <a:lnTo>
                  <a:pt x="86831" y="54202"/>
                </a:lnTo>
                <a:lnTo>
                  <a:pt x="86957" y="53974"/>
                </a:lnTo>
                <a:lnTo>
                  <a:pt x="87272" y="53517"/>
                </a:lnTo>
                <a:lnTo>
                  <a:pt x="87461" y="52946"/>
                </a:lnTo>
                <a:lnTo>
                  <a:pt x="87461" y="52317"/>
                </a:lnTo>
                <a:lnTo>
                  <a:pt x="87335" y="51803"/>
                </a:lnTo>
                <a:lnTo>
                  <a:pt x="87083" y="51461"/>
                </a:lnTo>
                <a:lnTo>
                  <a:pt x="86831" y="51289"/>
                </a:lnTo>
                <a:lnTo>
                  <a:pt x="86389" y="51118"/>
                </a:lnTo>
                <a:lnTo>
                  <a:pt x="86074" y="50947"/>
                </a:lnTo>
                <a:lnTo>
                  <a:pt x="85696" y="50832"/>
                </a:lnTo>
                <a:lnTo>
                  <a:pt x="85380" y="50718"/>
                </a:lnTo>
                <a:lnTo>
                  <a:pt x="85002" y="50490"/>
                </a:lnTo>
                <a:lnTo>
                  <a:pt x="84624" y="50376"/>
                </a:lnTo>
                <a:lnTo>
                  <a:pt x="84435" y="50261"/>
                </a:lnTo>
                <a:lnTo>
                  <a:pt x="84182" y="50147"/>
                </a:lnTo>
                <a:lnTo>
                  <a:pt x="84119" y="50090"/>
                </a:lnTo>
                <a:lnTo>
                  <a:pt x="84182" y="50033"/>
                </a:lnTo>
                <a:lnTo>
                  <a:pt x="84435" y="49861"/>
                </a:lnTo>
                <a:lnTo>
                  <a:pt x="84750" y="49519"/>
                </a:lnTo>
                <a:lnTo>
                  <a:pt x="85128" y="49176"/>
                </a:lnTo>
                <a:lnTo>
                  <a:pt x="85570" y="48833"/>
                </a:lnTo>
                <a:lnTo>
                  <a:pt x="86011" y="48548"/>
                </a:lnTo>
                <a:lnTo>
                  <a:pt x="86452" y="48319"/>
                </a:lnTo>
                <a:lnTo>
                  <a:pt x="86831" y="48262"/>
                </a:lnTo>
                <a:lnTo>
                  <a:pt x="87335" y="47977"/>
                </a:lnTo>
                <a:lnTo>
                  <a:pt x="87461" y="47348"/>
                </a:lnTo>
                <a:lnTo>
                  <a:pt x="87272" y="46663"/>
                </a:lnTo>
                <a:lnTo>
                  <a:pt x="86579" y="46435"/>
                </a:lnTo>
                <a:lnTo>
                  <a:pt x="86137" y="46435"/>
                </a:lnTo>
                <a:lnTo>
                  <a:pt x="85822" y="46263"/>
                </a:lnTo>
                <a:lnTo>
                  <a:pt x="85380" y="46092"/>
                </a:lnTo>
                <a:lnTo>
                  <a:pt x="85065" y="45806"/>
                </a:lnTo>
                <a:lnTo>
                  <a:pt x="84876" y="45406"/>
                </a:lnTo>
                <a:lnTo>
                  <a:pt x="84687" y="44892"/>
                </a:lnTo>
                <a:lnTo>
                  <a:pt x="84750" y="44264"/>
                </a:lnTo>
                <a:lnTo>
                  <a:pt x="85002" y="43407"/>
                </a:lnTo>
                <a:lnTo>
                  <a:pt x="85128" y="43465"/>
                </a:lnTo>
                <a:lnTo>
                  <a:pt x="85507" y="43579"/>
                </a:lnTo>
                <a:lnTo>
                  <a:pt x="86074" y="43807"/>
                </a:lnTo>
                <a:lnTo>
                  <a:pt x="86768" y="44093"/>
                </a:lnTo>
                <a:lnTo>
                  <a:pt x="87461" y="44378"/>
                </a:lnTo>
                <a:lnTo>
                  <a:pt x="88092" y="44721"/>
                </a:lnTo>
                <a:lnTo>
                  <a:pt x="88786" y="44950"/>
                </a:lnTo>
                <a:lnTo>
                  <a:pt x="89290" y="45235"/>
                </a:lnTo>
                <a:lnTo>
                  <a:pt x="89858" y="45749"/>
                </a:lnTo>
                <a:lnTo>
                  <a:pt x="90173" y="46492"/>
                </a:lnTo>
                <a:lnTo>
                  <a:pt x="90362" y="47234"/>
                </a:lnTo>
                <a:lnTo>
                  <a:pt x="90867" y="47862"/>
                </a:lnTo>
                <a:lnTo>
                  <a:pt x="91245" y="48148"/>
                </a:lnTo>
                <a:lnTo>
                  <a:pt x="91686" y="48262"/>
                </a:lnTo>
                <a:lnTo>
                  <a:pt x="92191" y="48376"/>
                </a:lnTo>
                <a:lnTo>
                  <a:pt x="92695" y="48434"/>
                </a:lnTo>
                <a:lnTo>
                  <a:pt x="93263" y="48434"/>
                </a:lnTo>
                <a:lnTo>
                  <a:pt x="93830" y="48376"/>
                </a:lnTo>
                <a:lnTo>
                  <a:pt x="94335" y="48319"/>
                </a:lnTo>
                <a:lnTo>
                  <a:pt x="94902" y="48262"/>
                </a:lnTo>
                <a:lnTo>
                  <a:pt x="95533" y="48205"/>
                </a:lnTo>
                <a:lnTo>
                  <a:pt x="96353" y="48205"/>
                </a:lnTo>
                <a:lnTo>
                  <a:pt x="97299" y="48205"/>
                </a:lnTo>
                <a:lnTo>
                  <a:pt x="98244" y="48205"/>
                </a:lnTo>
                <a:lnTo>
                  <a:pt x="99064" y="48205"/>
                </a:lnTo>
                <a:lnTo>
                  <a:pt x="99821" y="48262"/>
                </a:lnTo>
                <a:lnTo>
                  <a:pt x="100262" y="48262"/>
                </a:lnTo>
                <a:lnTo>
                  <a:pt x="100451" y="48262"/>
                </a:lnTo>
                <a:lnTo>
                  <a:pt x="100325" y="48548"/>
                </a:lnTo>
                <a:lnTo>
                  <a:pt x="100010" y="49233"/>
                </a:lnTo>
                <a:lnTo>
                  <a:pt x="99695" y="49976"/>
                </a:lnTo>
                <a:lnTo>
                  <a:pt x="99127" y="50490"/>
                </a:lnTo>
                <a:lnTo>
                  <a:pt x="98875" y="50718"/>
                </a:lnTo>
                <a:lnTo>
                  <a:pt x="98434" y="50947"/>
                </a:lnTo>
                <a:lnTo>
                  <a:pt x="97929" y="51289"/>
                </a:lnTo>
                <a:lnTo>
                  <a:pt x="97425" y="51689"/>
                </a:lnTo>
                <a:lnTo>
                  <a:pt x="96983" y="52089"/>
                </a:lnTo>
                <a:lnTo>
                  <a:pt x="96542" y="52489"/>
                </a:lnTo>
                <a:lnTo>
                  <a:pt x="96163" y="52774"/>
                </a:lnTo>
                <a:lnTo>
                  <a:pt x="96037" y="53117"/>
                </a:lnTo>
                <a:lnTo>
                  <a:pt x="96100" y="53745"/>
                </a:lnTo>
                <a:lnTo>
                  <a:pt x="96479" y="54316"/>
                </a:lnTo>
                <a:lnTo>
                  <a:pt x="96920" y="54888"/>
                </a:lnTo>
                <a:lnTo>
                  <a:pt x="97362" y="55573"/>
                </a:lnTo>
                <a:lnTo>
                  <a:pt x="97803" y="56373"/>
                </a:lnTo>
                <a:lnTo>
                  <a:pt x="98434" y="56944"/>
                </a:lnTo>
                <a:lnTo>
                  <a:pt x="98938" y="57401"/>
                </a:lnTo>
                <a:lnTo>
                  <a:pt x="99127" y="57629"/>
                </a:lnTo>
                <a:lnTo>
                  <a:pt x="99379" y="57458"/>
                </a:lnTo>
                <a:lnTo>
                  <a:pt x="99947" y="57058"/>
                </a:lnTo>
                <a:lnTo>
                  <a:pt x="100451" y="56487"/>
                </a:lnTo>
                <a:lnTo>
                  <a:pt x="100704" y="55744"/>
                </a:lnTo>
                <a:lnTo>
                  <a:pt x="100767" y="55002"/>
                </a:lnTo>
                <a:lnTo>
                  <a:pt x="100956" y="54316"/>
                </a:lnTo>
                <a:lnTo>
                  <a:pt x="101271" y="54202"/>
                </a:lnTo>
                <a:lnTo>
                  <a:pt x="101650" y="55002"/>
                </a:lnTo>
                <a:lnTo>
                  <a:pt x="102091" y="56373"/>
                </a:lnTo>
                <a:lnTo>
                  <a:pt x="102595" y="57686"/>
                </a:lnTo>
                <a:lnTo>
                  <a:pt x="103037" y="58772"/>
                </a:lnTo>
                <a:lnTo>
                  <a:pt x="103163" y="59457"/>
                </a:lnTo>
                <a:lnTo>
                  <a:pt x="103226" y="59628"/>
                </a:lnTo>
                <a:lnTo>
                  <a:pt x="103352" y="59914"/>
                </a:lnTo>
                <a:lnTo>
                  <a:pt x="103604" y="60085"/>
                </a:lnTo>
                <a:lnTo>
                  <a:pt x="103857" y="60314"/>
                </a:lnTo>
                <a:lnTo>
                  <a:pt x="104235" y="60485"/>
                </a:lnTo>
                <a:lnTo>
                  <a:pt x="104613" y="60656"/>
                </a:lnTo>
                <a:lnTo>
                  <a:pt x="104992" y="60656"/>
                </a:lnTo>
                <a:lnTo>
                  <a:pt x="105433" y="60656"/>
                </a:lnTo>
                <a:lnTo>
                  <a:pt x="106064" y="60371"/>
                </a:lnTo>
                <a:lnTo>
                  <a:pt x="106442" y="59914"/>
                </a:lnTo>
                <a:lnTo>
                  <a:pt x="106568" y="59400"/>
                </a:lnTo>
                <a:lnTo>
                  <a:pt x="106568" y="58829"/>
                </a:lnTo>
                <a:lnTo>
                  <a:pt x="106505" y="58257"/>
                </a:lnTo>
                <a:lnTo>
                  <a:pt x="106316" y="57458"/>
                </a:lnTo>
                <a:lnTo>
                  <a:pt x="106316" y="56772"/>
                </a:lnTo>
                <a:lnTo>
                  <a:pt x="106568" y="56144"/>
                </a:lnTo>
                <a:lnTo>
                  <a:pt x="106757" y="55744"/>
                </a:lnTo>
                <a:lnTo>
                  <a:pt x="106946" y="55459"/>
                </a:lnTo>
                <a:lnTo>
                  <a:pt x="107009" y="55002"/>
                </a:lnTo>
                <a:lnTo>
                  <a:pt x="107009" y="54202"/>
                </a:lnTo>
                <a:lnTo>
                  <a:pt x="107009" y="53288"/>
                </a:lnTo>
                <a:lnTo>
                  <a:pt x="107009" y="52660"/>
                </a:lnTo>
                <a:lnTo>
                  <a:pt x="107199" y="52317"/>
                </a:lnTo>
                <a:lnTo>
                  <a:pt x="107640" y="52317"/>
                </a:lnTo>
                <a:lnTo>
                  <a:pt x="108018" y="52432"/>
                </a:lnTo>
                <a:lnTo>
                  <a:pt x="108334" y="52489"/>
                </a:lnTo>
                <a:lnTo>
                  <a:pt x="108649" y="52603"/>
                </a:lnTo>
                <a:lnTo>
                  <a:pt x="109027" y="52603"/>
                </a:lnTo>
                <a:lnTo>
                  <a:pt x="109343" y="52603"/>
                </a:lnTo>
                <a:lnTo>
                  <a:pt x="109595" y="52546"/>
                </a:lnTo>
                <a:lnTo>
                  <a:pt x="109784" y="52432"/>
                </a:lnTo>
                <a:lnTo>
                  <a:pt x="109910" y="52146"/>
                </a:lnTo>
                <a:lnTo>
                  <a:pt x="110289" y="51404"/>
                </a:lnTo>
                <a:lnTo>
                  <a:pt x="110793" y="50490"/>
                </a:lnTo>
                <a:lnTo>
                  <a:pt x="111234" y="49519"/>
                </a:lnTo>
                <a:lnTo>
                  <a:pt x="111424" y="48434"/>
                </a:lnTo>
                <a:lnTo>
                  <a:pt x="111424" y="47463"/>
                </a:lnTo>
                <a:lnTo>
                  <a:pt x="111424" y="46606"/>
                </a:lnTo>
                <a:lnTo>
                  <a:pt x="111424" y="46035"/>
                </a:lnTo>
                <a:lnTo>
                  <a:pt x="111424" y="45806"/>
                </a:lnTo>
                <a:lnTo>
                  <a:pt x="112369" y="44264"/>
                </a:lnTo>
                <a:lnTo>
                  <a:pt x="112433" y="44036"/>
                </a:lnTo>
                <a:lnTo>
                  <a:pt x="112622" y="43465"/>
                </a:lnTo>
                <a:lnTo>
                  <a:pt x="112685" y="42608"/>
                </a:lnTo>
                <a:lnTo>
                  <a:pt x="112622" y="41523"/>
                </a:lnTo>
                <a:lnTo>
                  <a:pt x="112622" y="40666"/>
                </a:lnTo>
                <a:lnTo>
                  <a:pt x="112811" y="40095"/>
                </a:lnTo>
                <a:lnTo>
                  <a:pt x="113189" y="39752"/>
                </a:lnTo>
                <a:lnTo>
                  <a:pt x="113694" y="39581"/>
                </a:lnTo>
                <a:lnTo>
                  <a:pt x="114135" y="39352"/>
                </a:lnTo>
                <a:lnTo>
                  <a:pt x="114576" y="39181"/>
                </a:lnTo>
                <a:lnTo>
                  <a:pt x="114829" y="38838"/>
                </a:lnTo>
                <a:lnTo>
                  <a:pt x="115081" y="38324"/>
                </a:lnTo>
                <a:lnTo>
                  <a:pt x="115144" y="38039"/>
                </a:lnTo>
                <a:lnTo>
                  <a:pt x="115270" y="37810"/>
                </a:lnTo>
                <a:lnTo>
                  <a:pt x="115522" y="37582"/>
                </a:lnTo>
                <a:lnTo>
                  <a:pt x="115775" y="37410"/>
                </a:lnTo>
                <a:lnTo>
                  <a:pt x="116153" y="37296"/>
                </a:lnTo>
                <a:lnTo>
                  <a:pt x="116657" y="37125"/>
                </a:lnTo>
                <a:lnTo>
                  <a:pt x="117414" y="37010"/>
                </a:lnTo>
                <a:lnTo>
                  <a:pt x="118171" y="36953"/>
                </a:lnTo>
                <a:lnTo>
                  <a:pt x="118864" y="36097"/>
                </a:lnTo>
                <a:lnTo>
                  <a:pt x="118738" y="35982"/>
                </a:lnTo>
                <a:lnTo>
                  <a:pt x="118675" y="35697"/>
                </a:lnTo>
                <a:lnTo>
                  <a:pt x="118738" y="35354"/>
                </a:lnTo>
                <a:lnTo>
                  <a:pt x="119054" y="35126"/>
                </a:lnTo>
                <a:lnTo>
                  <a:pt x="119495" y="34554"/>
                </a:lnTo>
                <a:lnTo>
                  <a:pt x="119810" y="33698"/>
                </a:lnTo>
                <a:lnTo>
                  <a:pt x="119936" y="32841"/>
                </a:lnTo>
                <a:lnTo>
                  <a:pt x="120000" y="32441"/>
                </a:lnTo>
                <a:lnTo>
                  <a:pt x="117036" y="31584"/>
                </a:lnTo>
                <a:close/>
              </a:path>
            </a:pathLst>
          </a:custGeom>
          <a:solidFill>
            <a:srgbClr val="D8D8D8"/>
          </a:solidFill>
          <a:ln>
            <a:noFill/>
          </a:ln>
        </p:spPr>
        <p:txBody>
          <a:bodyPr wrap="square" lIns="91425" tIns="45700" rIns="91425" bIns="45700" anchor="t" anchorCtr="0">
            <a:noAutofit/>
          </a:bodyPr>
          <a:lstStyle/>
          <a:p>
            <a:pPr marL="0" marR="0" lvl="0" indent="0" algn="ctr" rtl="0">
              <a:spcBef>
                <a:spcPts val="0"/>
              </a:spcBef>
              <a:spcAft>
                <a:spcPts val="0"/>
              </a:spcAft>
              <a:buNone/>
            </a:pPr>
            <a:endParaRPr sz="1400" b="1">
              <a:solidFill>
                <a:schemeClr val="dk1"/>
              </a:solidFill>
              <a:latin typeface="Calibri"/>
              <a:ea typeface="Calibri"/>
              <a:cs typeface="Calibri"/>
              <a:sym typeface="Calibri"/>
            </a:endParaRPr>
          </a:p>
        </p:txBody>
      </p:sp>
      <p:sp>
        <p:nvSpPr>
          <p:cNvPr id="678" name="Shape 678"/>
          <p:cNvSpPr txBox="1"/>
          <p:nvPr/>
        </p:nvSpPr>
        <p:spPr>
          <a:xfrm>
            <a:off x="6228183" y="1937705"/>
            <a:ext cx="2586484" cy="267765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IN" sz="1200" b="1">
                <a:solidFill>
                  <a:schemeClr val="dk1"/>
                </a:solidFill>
                <a:latin typeface="Century Gothic"/>
                <a:ea typeface="Century Gothic"/>
                <a:cs typeface="Century Gothic"/>
                <a:sym typeface="Century Gothic"/>
              </a:rPr>
              <a:t>You can, without any fees</a:t>
            </a:r>
          </a:p>
          <a:p>
            <a:pPr marL="285750" marR="0" lvl="0" indent="-285750" algn="l" rtl="0">
              <a:spcBef>
                <a:spcPts val="0"/>
              </a:spcBef>
              <a:buClr>
                <a:schemeClr val="dk1"/>
              </a:buClr>
              <a:buSzPct val="100000"/>
              <a:buFont typeface="Arial"/>
              <a:buChar char="•"/>
            </a:pPr>
            <a:r>
              <a:rPr lang="en-IN" sz="1200">
                <a:solidFill>
                  <a:schemeClr val="dk1"/>
                </a:solidFill>
                <a:latin typeface="Century Gothic"/>
                <a:ea typeface="Century Gothic"/>
                <a:cs typeface="Century Gothic"/>
                <a:sym typeface="Century Gothic"/>
              </a:rPr>
              <a:t>Search at </a:t>
            </a:r>
            <a:r>
              <a:rPr lang="en-IN" sz="1200" u="sng">
                <a:solidFill>
                  <a:schemeClr val="hlink"/>
                </a:solidFill>
                <a:latin typeface="Century Gothic"/>
                <a:ea typeface="Century Gothic"/>
                <a:cs typeface="Century Gothic"/>
                <a:sym typeface="Century Gothic"/>
                <a:hlinkClick r:id="rId3"/>
              </a:rPr>
              <a:t>www.ipindia.nic.in</a:t>
            </a:r>
            <a:r>
              <a:rPr lang="en-IN" sz="1200">
                <a:solidFill>
                  <a:schemeClr val="dk1"/>
                </a:solidFill>
                <a:latin typeface="Century Gothic"/>
                <a:ea typeface="Century Gothic"/>
                <a:cs typeface="Century Gothic"/>
                <a:sym typeface="Century Gothic"/>
              </a:rPr>
              <a:t> to check whether an IP application on the subject matter of your interest has been already filed or granted/registered in India</a:t>
            </a:r>
          </a:p>
          <a:p>
            <a:pPr marL="285750" marR="0" lvl="0" indent="-285750" algn="l" rtl="0">
              <a:spcBef>
                <a:spcPts val="0"/>
              </a:spcBef>
              <a:buClr>
                <a:schemeClr val="dk1"/>
              </a:buClr>
              <a:buSzPct val="100000"/>
              <a:buFont typeface="Arial"/>
              <a:buChar char="•"/>
            </a:pPr>
            <a:r>
              <a:rPr lang="en-IN" sz="1200">
                <a:solidFill>
                  <a:schemeClr val="dk1"/>
                </a:solidFill>
                <a:latin typeface="Century Gothic"/>
                <a:ea typeface="Century Gothic"/>
                <a:cs typeface="Century Gothic"/>
                <a:sym typeface="Century Gothic"/>
              </a:rPr>
              <a:t>Check the status of your filed IP application</a:t>
            </a:r>
          </a:p>
          <a:p>
            <a:pPr marL="285750" marR="0" lvl="0" indent="-285750" algn="l" rtl="0">
              <a:spcBef>
                <a:spcPts val="0"/>
              </a:spcBef>
              <a:buClr>
                <a:schemeClr val="dk1"/>
              </a:buClr>
              <a:buSzPct val="100000"/>
              <a:buFont typeface="Arial"/>
              <a:buChar char="•"/>
            </a:pPr>
            <a:r>
              <a:rPr lang="en-IN" sz="1200">
                <a:solidFill>
                  <a:schemeClr val="dk1"/>
                </a:solidFill>
                <a:latin typeface="Century Gothic"/>
                <a:ea typeface="Century Gothic"/>
                <a:cs typeface="Century Gothic"/>
                <a:sym typeface="Century Gothic"/>
              </a:rPr>
              <a:t>Check lapsed or ceased patents in your field of technology  to either  commercialize them or undertake  further research.</a:t>
            </a:r>
          </a:p>
        </p:txBody>
      </p:sp>
      <p:grpSp>
        <p:nvGrpSpPr>
          <p:cNvPr id="679" name="Shape 679"/>
          <p:cNvGrpSpPr/>
          <p:nvPr/>
        </p:nvGrpSpPr>
        <p:grpSpPr>
          <a:xfrm>
            <a:off x="998681" y="1707653"/>
            <a:ext cx="5229502" cy="1944215"/>
            <a:chOff x="1339704" y="2283717"/>
            <a:chExt cx="5229502" cy="1944215"/>
          </a:xfrm>
        </p:grpSpPr>
        <p:grpSp>
          <p:nvGrpSpPr>
            <p:cNvPr id="680" name="Shape 680"/>
            <p:cNvGrpSpPr/>
            <p:nvPr/>
          </p:nvGrpSpPr>
          <p:grpSpPr>
            <a:xfrm>
              <a:off x="1339706" y="3291829"/>
              <a:ext cx="5229501" cy="272364"/>
              <a:chOff x="831599" y="3319314"/>
              <a:chExt cx="7597282" cy="365760"/>
            </a:xfrm>
          </p:grpSpPr>
          <p:sp>
            <p:nvSpPr>
              <p:cNvPr id="681" name="Shape 681"/>
              <p:cNvSpPr/>
              <p:nvPr/>
            </p:nvSpPr>
            <p:spPr>
              <a:xfrm>
                <a:off x="831599" y="3319314"/>
                <a:ext cx="1800390" cy="365759"/>
              </a:xfrm>
              <a:prstGeom prst="rect">
                <a:avLst/>
              </a:prstGeom>
              <a:solidFill>
                <a:schemeClr val="dk1"/>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SzPct val="25000"/>
                  <a:buNone/>
                </a:pPr>
                <a:r>
                  <a:rPr lang="en-IN" sz="800" b="1">
                    <a:solidFill>
                      <a:schemeClr val="lt1"/>
                    </a:solidFill>
                    <a:latin typeface="Arial"/>
                    <a:ea typeface="Arial"/>
                    <a:cs typeface="Arial"/>
                    <a:sym typeface="Arial"/>
                  </a:rPr>
                  <a:t>Trade Marks Registry</a:t>
                </a:r>
              </a:p>
            </p:txBody>
          </p:sp>
          <p:sp>
            <p:nvSpPr>
              <p:cNvPr id="682" name="Shape 682"/>
              <p:cNvSpPr/>
              <p:nvPr/>
            </p:nvSpPr>
            <p:spPr>
              <a:xfrm>
                <a:off x="2631990" y="3319314"/>
                <a:ext cx="1963586"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800" b="1">
                    <a:solidFill>
                      <a:schemeClr val="lt1"/>
                    </a:solidFill>
                    <a:latin typeface="Arial"/>
                    <a:ea typeface="Arial"/>
                    <a:cs typeface="Arial"/>
                    <a:sym typeface="Arial"/>
                  </a:rPr>
                  <a:t>Mumbai (Head Office)</a:t>
                </a:r>
              </a:p>
            </p:txBody>
          </p:sp>
          <p:sp>
            <p:nvSpPr>
              <p:cNvPr id="683" name="Shape 683"/>
              <p:cNvSpPr/>
              <p:nvPr/>
            </p:nvSpPr>
            <p:spPr>
              <a:xfrm>
                <a:off x="4595576" y="3319314"/>
                <a:ext cx="916678"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800" b="1">
                    <a:solidFill>
                      <a:schemeClr val="lt1"/>
                    </a:solidFill>
                    <a:latin typeface="Arial"/>
                    <a:ea typeface="Arial"/>
                    <a:cs typeface="Arial"/>
                    <a:sym typeface="Arial"/>
                  </a:rPr>
                  <a:t>Delhi</a:t>
                </a:r>
              </a:p>
            </p:txBody>
          </p:sp>
          <p:sp>
            <p:nvSpPr>
              <p:cNvPr id="684" name="Shape 684"/>
              <p:cNvSpPr/>
              <p:nvPr/>
            </p:nvSpPr>
            <p:spPr>
              <a:xfrm>
                <a:off x="5512255" y="3319314"/>
                <a:ext cx="916678"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800" b="1">
                    <a:solidFill>
                      <a:schemeClr val="lt1"/>
                    </a:solidFill>
                    <a:latin typeface="Arial"/>
                    <a:ea typeface="Arial"/>
                    <a:cs typeface="Arial"/>
                    <a:sym typeface="Arial"/>
                  </a:rPr>
                  <a:t>Kolkata</a:t>
                </a:r>
              </a:p>
            </p:txBody>
          </p:sp>
          <p:sp>
            <p:nvSpPr>
              <p:cNvPr id="685" name="Shape 685"/>
              <p:cNvSpPr/>
              <p:nvPr/>
            </p:nvSpPr>
            <p:spPr>
              <a:xfrm>
                <a:off x="6395000" y="3319314"/>
                <a:ext cx="916678"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800" b="1">
                    <a:solidFill>
                      <a:schemeClr val="lt1"/>
                    </a:solidFill>
                    <a:latin typeface="Arial"/>
                    <a:ea typeface="Arial"/>
                    <a:cs typeface="Arial"/>
                    <a:sym typeface="Arial"/>
                  </a:rPr>
                  <a:t>Chennai</a:t>
                </a:r>
              </a:p>
            </p:txBody>
          </p:sp>
          <p:sp>
            <p:nvSpPr>
              <p:cNvPr id="686" name="Shape 686"/>
              <p:cNvSpPr/>
              <p:nvPr/>
            </p:nvSpPr>
            <p:spPr>
              <a:xfrm>
                <a:off x="7311678" y="3319314"/>
                <a:ext cx="1117202"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800" b="1">
                    <a:solidFill>
                      <a:schemeClr val="lt1"/>
                    </a:solidFill>
                    <a:latin typeface="Arial"/>
                    <a:ea typeface="Arial"/>
                    <a:cs typeface="Arial"/>
                    <a:sym typeface="Arial"/>
                  </a:rPr>
                  <a:t>Ahmedabad</a:t>
                </a:r>
              </a:p>
            </p:txBody>
          </p:sp>
        </p:grpSp>
        <p:grpSp>
          <p:nvGrpSpPr>
            <p:cNvPr id="687" name="Shape 687"/>
            <p:cNvGrpSpPr/>
            <p:nvPr/>
          </p:nvGrpSpPr>
          <p:grpSpPr>
            <a:xfrm>
              <a:off x="1339706" y="3636913"/>
              <a:ext cx="2451892" cy="272362"/>
              <a:chOff x="831600" y="3818307"/>
              <a:chExt cx="3562044" cy="365759"/>
            </a:xfrm>
          </p:grpSpPr>
          <p:sp>
            <p:nvSpPr>
              <p:cNvPr id="688" name="Shape 688"/>
              <p:cNvSpPr/>
              <p:nvPr/>
            </p:nvSpPr>
            <p:spPr>
              <a:xfrm>
                <a:off x="831600" y="3818307"/>
                <a:ext cx="2694084" cy="365759"/>
              </a:xfrm>
              <a:prstGeom prst="rect">
                <a:avLst/>
              </a:prstGeom>
              <a:solidFill>
                <a:schemeClr val="dk1"/>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SzPct val="25000"/>
                  <a:buNone/>
                </a:pPr>
                <a:r>
                  <a:rPr lang="en-IN" sz="800" b="1">
                    <a:solidFill>
                      <a:schemeClr val="lt1"/>
                    </a:solidFill>
                    <a:latin typeface="Arial"/>
                    <a:ea typeface="Arial"/>
                    <a:cs typeface="Arial"/>
                    <a:sym typeface="Arial"/>
                  </a:rPr>
                  <a:t>Geographical Indications Registry</a:t>
                </a:r>
              </a:p>
            </p:txBody>
          </p:sp>
          <p:sp>
            <p:nvSpPr>
              <p:cNvPr id="689" name="Shape 689"/>
              <p:cNvSpPr/>
              <p:nvPr/>
            </p:nvSpPr>
            <p:spPr>
              <a:xfrm>
                <a:off x="3525685" y="3818307"/>
                <a:ext cx="867958"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800" b="1">
                    <a:solidFill>
                      <a:schemeClr val="lt1"/>
                    </a:solidFill>
                    <a:latin typeface="Arial"/>
                    <a:ea typeface="Arial"/>
                    <a:cs typeface="Arial"/>
                    <a:sym typeface="Arial"/>
                  </a:rPr>
                  <a:t>Chennai</a:t>
                </a:r>
              </a:p>
            </p:txBody>
          </p:sp>
        </p:grpSp>
        <p:grpSp>
          <p:nvGrpSpPr>
            <p:cNvPr id="690" name="Shape 690"/>
            <p:cNvGrpSpPr/>
            <p:nvPr/>
          </p:nvGrpSpPr>
          <p:grpSpPr>
            <a:xfrm>
              <a:off x="1339705" y="2974117"/>
              <a:ext cx="1511880" cy="272362"/>
              <a:chOff x="831600" y="2823280"/>
              <a:chExt cx="2196421" cy="365759"/>
            </a:xfrm>
          </p:grpSpPr>
          <p:sp>
            <p:nvSpPr>
              <p:cNvPr id="691" name="Shape 691"/>
              <p:cNvSpPr/>
              <p:nvPr/>
            </p:nvSpPr>
            <p:spPr>
              <a:xfrm>
                <a:off x="831600" y="2823280"/>
                <a:ext cx="1165156" cy="365759"/>
              </a:xfrm>
              <a:prstGeom prst="rect">
                <a:avLst/>
              </a:prstGeom>
              <a:solidFill>
                <a:schemeClr val="dk1"/>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SzPct val="25000"/>
                  <a:buNone/>
                </a:pPr>
                <a:r>
                  <a:rPr lang="en-IN" sz="800" b="1">
                    <a:solidFill>
                      <a:schemeClr val="lt1"/>
                    </a:solidFill>
                    <a:latin typeface="Arial"/>
                    <a:ea typeface="Arial"/>
                    <a:cs typeface="Arial"/>
                    <a:sym typeface="Arial"/>
                  </a:rPr>
                  <a:t>Designs Wing</a:t>
                </a:r>
              </a:p>
            </p:txBody>
          </p:sp>
          <p:sp>
            <p:nvSpPr>
              <p:cNvPr id="692" name="Shape 692"/>
              <p:cNvSpPr/>
              <p:nvPr/>
            </p:nvSpPr>
            <p:spPr>
              <a:xfrm>
                <a:off x="1996757" y="2823280"/>
                <a:ext cx="1031264"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SzPct val="25000"/>
                  <a:buNone/>
                </a:pPr>
                <a:r>
                  <a:rPr lang="en-IN" sz="800" b="1">
                    <a:solidFill>
                      <a:schemeClr val="lt1"/>
                    </a:solidFill>
                    <a:latin typeface="Arial"/>
                    <a:ea typeface="Arial"/>
                    <a:cs typeface="Arial"/>
                    <a:sym typeface="Arial"/>
                  </a:rPr>
                  <a:t>Kolkata</a:t>
                </a:r>
              </a:p>
            </p:txBody>
          </p:sp>
        </p:grpSp>
        <p:grpSp>
          <p:nvGrpSpPr>
            <p:cNvPr id="693" name="Shape 693"/>
            <p:cNvGrpSpPr/>
            <p:nvPr/>
          </p:nvGrpSpPr>
          <p:grpSpPr>
            <a:xfrm>
              <a:off x="1339704" y="2643757"/>
              <a:ext cx="4067812" cy="272362"/>
              <a:chOff x="831600" y="2332508"/>
              <a:chExt cx="5909612" cy="365759"/>
            </a:xfrm>
          </p:grpSpPr>
          <p:sp>
            <p:nvSpPr>
              <p:cNvPr id="694" name="Shape 694"/>
              <p:cNvSpPr/>
              <p:nvPr/>
            </p:nvSpPr>
            <p:spPr>
              <a:xfrm>
                <a:off x="1996757" y="2332508"/>
                <a:ext cx="1798125"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SzPct val="25000"/>
                  <a:buNone/>
                </a:pPr>
                <a:r>
                  <a:rPr lang="en-IN" sz="800" b="1">
                    <a:solidFill>
                      <a:schemeClr val="lt1"/>
                    </a:solidFill>
                    <a:latin typeface="Arial"/>
                    <a:ea typeface="Arial"/>
                    <a:cs typeface="Arial"/>
                    <a:sym typeface="Arial"/>
                  </a:rPr>
                  <a:t>Kolkata (Head Office)</a:t>
                </a:r>
              </a:p>
            </p:txBody>
          </p:sp>
          <p:sp>
            <p:nvSpPr>
              <p:cNvPr id="695" name="Shape 695"/>
              <p:cNvSpPr/>
              <p:nvPr/>
            </p:nvSpPr>
            <p:spPr>
              <a:xfrm>
                <a:off x="3794882" y="2332508"/>
                <a:ext cx="983411"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SzPct val="25000"/>
                  <a:buNone/>
                </a:pPr>
                <a:r>
                  <a:rPr lang="en-IN" sz="800" b="1">
                    <a:solidFill>
                      <a:schemeClr val="lt1"/>
                    </a:solidFill>
                    <a:latin typeface="Arial"/>
                    <a:ea typeface="Arial"/>
                    <a:cs typeface="Arial"/>
                    <a:sym typeface="Arial"/>
                  </a:rPr>
                  <a:t>Delhi</a:t>
                </a:r>
              </a:p>
            </p:txBody>
          </p:sp>
          <p:sp>
            <p:nvSpPr>
              <p:cNvPr id="696" name="Shape 696"/>
              <p:cNvSpPr/>
              <p:nvPr/>
            </p:nvSpPr>
            <p:spPr>
              <a:xfrm>
                <a:off x="4778294" y="2332508"/>
                <a:ext cx="981458"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SzPct val="25000"/>
                  <a:buNone/>
                </a:pPr>
                <a:r>
                  <a:rPr lang="en-IN" sz="800" b="1">
                    <a:solidFill>
                      <a:schemeClr val="lt1"/>
                    </a:solidFill>
                    <a:latin typeface="Arial"/>
                    <a:ea typeface="Arial"/>
                    <a:cs typeface="Arial"/>
                    <a:sym typeface="Arial"/>
                  </a:rPr>
                  <a:t>Chennai</a:t>
                </a:r>
              </a:p>
            </p:txBody>
          </p:sp>
          <p:sp>
            <p:nvSpPr>
              <p:cNvPr id="697" name="Shape 697"/>
              <p:cNvSpPr/>
              <p:nvPr/>
            </p:nvSpPr>
            <p:spPr>
              <a:xfrm>
                <a:off x="5759753" y="2332508"/>
                <a:ext cx="981458"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SzPct val="25000"/>
                  <a:buNone/>
                </a:pPr>
                <a:r>
                  <a:rPr lang="en-IN" sz="800" b="1">
                    <a:solidFill>
                      <a:schemeClr val="lt1"/>
                    </a:solidFill>
                    <a:latin typeface="Arial"/>
                    <a:ea typeface="Arial"/>
                    <a:cs typeface="Arial"/>
                    <a:sym typeface="Arial"/>
                  </a:rPr>
                  <a:t>Mumbai</a:t>
                </a:r>
              </a:p>
            </p:txBody>
          </p:sp>
          <p:sp>
            <p:nvSpPr>
              <p:cNvPr id="698" name="Shape 698"/>
              <p:cNvSpPr/>
              <p:nvPr/>
            </p:nvSpPr>
            <p:spPr>
              <a:xfrm>
                <a:off x="831600" y="2332508"/>
                <a:ext cx="1165156" cy="365759"/>
              </a:xfrm>
              <a:prstGeom prst="rect">
                <a:avLst/>
              </a:prstGeom>
              <a:solidFill>
                <a:schemeClr val="dk1"/>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SzPct val="25000"/>
                  <a:buNone/>
                </a:pPr>
                <a:r>
                  <a:rPr lang="en-IN" sz="800" b="1">
                    <a:solidFill>
                      <a:schemeClr val="lt1"/>
                    </a:solidFill>
                    <a:latin typeface="Arial"/>
                    <a:ea typeface="Arial"/>
                    <a:cs typeface="Arial"/>
                    <a:sym typeface="Arial"/>
                  </a:rPr>
                  <a:t>Patent Office</a:t>
                </a:r>
              </a:p>
            </p:txBody>
          </p:sp>
        </p:grpSp>
        <p:grpSp>
          <p:nvGrpSpPr>
            <p:cNvPr id="699" name="Shape 699"/>
            <p:cNvGrpSpPr/>
            <p:nvPr/>
          </p:nvGrpSpPr>
          <p:grpSpPr>
            <a:xfrm>
              <a:off x="1339705" y="2283717"/>
              <a:ext cx="1216462" cy="272362"/>
              <a:chOff x="831600" y="1824877"/>
              <a:chExt cx="1767245" cy="365759"/>
            </a:xfrm>
          </p:grpSpPr>
          <p:sp>
            <p:nvSpPr>
              <p:cNvPr id="700" name="Shape 700"/>
              <p:cNvSpPr/>
              <p:nvPr/>
            </p:nvSpPr>
            <p:spPr>
              <a:xfrm>
                <a:off x="831600" y="1824877"/>
                <a:ext cx="850567" cy="365759"/>
              </a:xfrm>
              <a:prstGeom prst="rect">
                <a:avLst/>
              </a:prstGeom>
              <a:solidFill>
                <a:schemeClr val="dk1"/>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SzPct val="25000"/>
                  <a:buNone/>
                </a:pPr>
                <a:r>
                  <a:rPr lang="en-IN" sz="800" b="1">
                    <a:solidFill>
                      <a:schemeClr val="lt1"/>
                    </a:solidFill>
                    <a:latin typeface="Arial"/>
                    <a:ea typeface="Arial"/>
                    <a:cs typeface="Arial"/>
                    <a:sym typeface="Arial"/>
                  </a:rPr>
                  <a:t>SICLDR #</a:t>
                </a:r>
              </a:p>
            </p:txBody>
          </p:sp>
          <p:sp>
            <p:nvSpPr>
              <p:cNvPr id="701" name="Shape 701"/>
              <p:cNvSpPr/>
              <p:nvPr/>
            </p:nvSpPr>
            <p:spPr>
              <a:xfrm>
                <a:off x="1682166" y="1824877"/>
                <a:ext cx="916678"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SzPct val="25000"/>
                  <a:buNone/>
                </a:pPr>
                <a:r>
                  <a:rPr lang="en-IN" sz="800" b="1">
                    <a:solidFill>
                      <a:schemeClr val="lt1"/>
                    </a:solidFill>
                    <a:latin typeface="Arial"/>
                    <a:ea typeface="Arial"/>
                    <a:cs typeface="Arial"/>
                    <a:sym typeface="Arial"/>
                  </a:rPr>
                  <a:t>Delhi</a:t>
                </a:r>
              </a:p>
            </p:txBody>
          </p:sp>
        </p:grpSp>
        <p:grpSp>
          <p:nvGrpSpPr>
            <p:cNvPr id="702" name="Shape 702"/>
            <p:cNvGrpSpPr/>
            <p:nvPr/>
          </p:nvGrpSpPr>
          <p:grpSpPr>
            <a:xfrm>
              <a:off x="1339705" y="3955570"/>
              <a:ext cx="1691111" cy="272362"/>
              <a:chOff x="831600" y="4314825"/>
              <a:chExt cx="2456803" cy="365759"/>
            </a:xfrm>
          </p:grpSpPr>
          <p:sp>
            <p:nvSpPr>
              <p:cNvPr id="703" name="Shape 703"/>
              <p:cNvSpPr/>
              <p:nvPr/>
            </p:nvSpPr>
            <p:spPr>
              <a:xfrm>
                <a:off x="831600" y="4314825"/>
                <a:ext cx="1540124" cy="365759"/>
              </a:xfrm>
              <a:prstGeom prst="rect">
                <a:avLst/>
              </a:prstGeom>
              <a:solidFill>
                <a:schemeClr val="dk1"/>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SzPct val="25000"/>
                  <a:buNone/>
                </a:pPr>
                <a:r>
                  <a:rPr lang="en-IN" sz="800" b="1">
                    <a:solidFill>
                      <a:schemeClr val="lt1"/>
                    </a:solidFill>
                    <a:latin typeface="Arial"/>
                    <a:ea typeface="Arial"/>
                    <a:cs typeface="Arial"/>
                    <a:sym typeface="Arial"/>
                  </a:rPr>
                  <a:t>Copyrights Office</a:t>
                </a:r>
              </a:p>
            </p:txBody>
          </p:sp>
          <p:sp>
            <p:nvSpPr>
              <p:cNvPr id="704" name="Shape 704"/>
              <p:cNvSpPr/>
              <p:nvPr/>
            </p:nvSpPr>
            <p:spPr>
              <a:xfrm>
                <a:off x="2371725" y="4314825"/>
                <a:ext cx="916678" cy="365759"/>
              </a:xfrm>
              <a:prstGeom prst="rect">
                <a:avLst/>
              </a:prstGeom>
              <a:solidFill>
                <a:srgbClr val="0070C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IN" sz="800" b="1">
                    <a:solidFill>
                      <a:schemeClr val="lt1"/>
                    </a:solidFill>
                    <a:latin typeface="Arial"/>
                    <a:ea typeface="Arial"/>
                    <a:cs typeface="Arial"/>
                    <a:sym typeface="Arial"/>
                  </a:rPr>
                  <a:t>Delhi</a:t>
                </a:r>
              </a:p>
            </p:txBody>
          </p:sp>
        </p:grpSp>
      </p:grpSp>
      <p:sp>
        <p:nvSpPr>
          <p:cNvPr id="705" name="Shape 705"/>
          <p:cNvSpPr/>
          <p:nvPr/>
        </p:nvSpPr>
        <p:spPr>
          <a:xfrm>
            <a:off x="1339704" y="4503266"/>
            <a:ext cx="1194557" cy="24622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000" b="1">
                <a:solidFill>
                  <a:srgbClr val="3F3151"/>
                </a:solidFill>
                <a:latin typeface="Calibri"/>
                <a:ea typeface="Calibri"/>
                <a:cs typeface="Calibri"/>
                <a:sym typeface="Calibri"/>
              </a:rPr>
              <a:t>www.ipindia.nic.in</a:t>
            </a:r>
          </a:p>
        </p:txBody>
      </p:sp>
      <p:sp>
        <p:nvSpPr>
          <p:cNvPr id="706" name="Shape 706"/>
          <p:cNvSpPr txBox="1"/>
          <p:nvPr/>
        </p:nvSpPr>
        <p:spPr>
          <a:xfrm>
            <a:off x="1339705" y="4749487"/>
            <a:ext cx="7141521" cy="215443"/>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800">
                <a:solidFill>
                  <a:srgbClr val="7F7F7F"/>
                </a:solidFill>
                <a:latin typeface="Questrial"/>
                <a:ea typeface="Questrial"/>
                <a:cs typeface="Questrial"/>
                <a:sym typeface="Questrial"/>
              </a:rPr>
              <a:t># SICLDR: Semiconductor Integrated Circuits Layout Design Registry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How can you contribute to IP?</a:t>
            </a:r>
          </a:p>
        </p:txBody>
      </p:sp>
      <p:sp>
        <p:nvSpPr>
          <p:cNvPr id="713" name="Shape 713"/>
          <p:cNvSpPr/>
          <p:nvPr/>
        </p:nvSpPr>
        <p:spPr>
          <a:xfrm>
            <a:off x="4661385" y="1747951"/>
            <a:ext cx="1080120" cy="697643"/>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IN" sz="1400" b="1">
                <a:solidFill>
                  <a:schemeClr val="lt1"/>
                </a:solidFill>
                <a:latin typeface="Calibri"/>
                <a:ea typeface="Calibri"/>
                <a:cs typeface="Calibri"/>
                <a:sym typeface="Calibri"/>
              </a:rPr>
              <a:t>Think Outside the Box</a:t>
            </a:r>
          </a:p>
        </p:txBody>
      </p:sp>
      <p:sp>
        <p:nvSpPr>
          <p:cNvPr id="714" name="Shape 714"/>
          <p:cNvSpPr/>
          <p:nvPr/>
        </p:nvSpPr>
        <p:spPr>
          <a:xfrm>
            <a:off x="5868144" y="3147814"/>
            <a:ext cx="1080120" cy="697643"/>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IN" sz="1400" b="1">
                <a:solidFill>
                  <a:schemeClr val="lt1"/>
                </a:solidFill>
                <a:latin typeface="Calibri"/>
                <a:ea typeface="Calibri"/>
                <a:cs typeface="Calibri"/>
                <a:sym typeface="Calibri"/>
              </a:rPr>
              <a:t>Produce Original Work</a:t>
            </a:r>
          </a:p>
        </p:txBody>
      </p:sp>
      <p:sp>
        <p:nvSpPr>
          <p:cNvPr id="715" name="Shape 715"/>
          <p:cNvSpPr/>
          <p:nvPr/>
        </p:nvSpPr>
        <p:spPr>
          <a:xfrm>
            <a:off x="3347864" y="3147814"/>
            <a:ext cx="1080120" cy="697643"/>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IN" sz="1400" b="1">
                <a:solidFill>
                  <a:schemeClr val="lt1"/>
                </a:solidFill>
                <a:latin typeface="Calibri"/>
                <a:ea typeface="Calibri"/>
                <a:cs typeface="Calibri"/>
                <a:sym typeface="Calibri"/>
              </a:rPr>
              <a:t>Don’t Buy Fake</a:t>
            </a:r>
          </a:p>
        </p:txBody>
      </p:sp>
      <p:pic>
        <p:nvPicPr>
          <p:cNvPr id="716" name="Shape 716" descr="IP Help-11.png"/>
          <p:cNvPicPr preferRelativeResize="0"/>
          <p:nvPr/>
        </p:nvPicPr>
        <p:blipFill rotWithShape="1">
          <a:blip r:embed="rId3">
            <a:alphaModFix/>
          </a:blip>
          <a:srcRect/>
          <a:stretch/>
        </p:blipFill>
        <p:spPr>
          <a:xfrm>
            <a:off x="1835696" y="1131590"/>
            <a:ext cx="5900398" cy="3650176"/>
          </a:xfrm>
          <a:prstGeom prst="rect">
            <a:avLst/>
          </a:prstGeom>
          <a:noFill/>
          <a:ln>
            <a:noFill/>
          </a:ln>
        </p:spPr>
      </p:pic>
      <p:sp>
        <p:nvSpPr>
          <p:cNvPr id="717" name="Shape 717"/>
          <p:cNvSpPr txBox="1"/>
          <p:nvPr/>
        </p:nvSpPr>
        <p:spPr>
          <a:xfrm>
            <a:off x="3786385" y="3199126"/>
            <a:ext cx="799181" cy="64633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a:solidFill>
                  <a:schemeClr val="dk1"/>
                </a:solidFill>
                <a:latin typeface="Century Gothic"/>
                <a:ea typeface="Century Gothic"/>
                <a:cs typeface="Century Gothic"/>
                <a:sym typeface="Century Gothic"/>
              </a:rPr>
              <a:t>Don’t Buy Fake</a:t>
            </a:r>
          </a:p>
        </p:txBody>
      </p:sp>
      <p:sp>
        <p:nvSpPr>
          <p:cNvPr id="718" name="Shape 718"/>
          <p:cNvSpPr txBox="1"/>
          <p:nvPr/>
        </p:nvSpPr>
        <p:spPr>
          <a:xfrm>
            <a:off x="2438450" y="1787381"/>
            <a:ext cx="1080120" cy="46166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a:solidFill>
                  <a:schemeClr val="dk1"/>
                </a:solidFill>
                <a:latin typeface="Century Gothic"/>
                <a:ea typeface="Century Gothic"/>
                <a:cs typeface="Century Gothic"/>
                <a:sym typeface="Century Gothic"/>
              </a:rPr>
              <a:t>Be Innovative</a:t>
            </a:r>
          </a:p>
        </p:txBody>
      </p:sp>
      <p:sp>
        <p:nvSpPr>
          <p:cNvPr id="719" name="Shape 719"/>
          <p:cNvSpPr txBox="1"/>
          <p:nvPr/>
        </p:nvSpPr>
        <p:spPr>
          <a:xfrm>
            <a:off x="6300192" y="3199125"/>
            <a:ext cx="825476" cy="64633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a:solidFill>
                  <a:schemeClr val="dk1"/>
                </a:solidFill>
                <a:latin typeface="Century Gothic"/>
                <a:ea typeface="Century Gothic"/>
                <a:cs typeface="Century Gothic"/>
                <a:sym typeface="Century Gothic"/>
              </a:rPr>
              <a:t>Produce Original Work</a:t>
            </a:r>
          </a:p>
        </p:txBody>
      </p:sp>
      <p:sp>
        <p:nvSpPr>
          <p:cNvPr id="720" name="Shape 720"/>
          <p:cNvSpPr txBox="1"/>
          <p:nvPr/>
        </p:nvSpPr>
        <p:spPr>
          <a:xfrm>
            <a:off x="5201446" y="1782609"/>
            <a:ext cx="792087" cy="830996"/>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IN" sz="1200">
                <a:solidFill>
                  <a:schemeClr val="dk1"/>
                </a:solidFill>
                <a:latin typeface="Calibri"/>
                <a:ea typeface="Calibri"/>
                <a:cs typeface="Calibri"/>
                <a:sym typeface="Calibri"/>
              </a:rPr>
              <a:t>Think Outside the Box</a:t>
            </a:r>
          </a:p>
          <a:p>
            <a:pPr marL="0" marR="0" lvl="0" indent="0" algn="l" rtl="0">
              <a:spcBef>
                <a:spcPts val="0"/>
              </a:spcBef>
              <a:buNone/>
            </a:pPr>
            <a:endParaRPr sz="12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Some useful links</a:t>
            </a:r>
          </a:p>
        </p:txBody>
      </p:sp>
      <p:sp>
        <p:nvSpPr>
          <p:cNvPr id="726" name="Shape 726"/>
          <p:cNvSpPr txBox="1">
            <a:spLocks noGrp="1"/>
          </p:cNvSpPr>
          <p:nvPr>
            <p:ph type="body" idx="1"/>
          </p:nvPr>
        </p:nvSpPr>
        <p:spPr>
          <a:xfrm>
            <a:off x="683568" y="771549"/>
            <a:ext cx="7560839" cy="3399829"/>
          </a:xfrm>
          <a:prstGeom prst="rect">
            <a:avLst/>
          </a:prstGeom>
          <a:noFill/>
          <a:ln>
            <a:noFill/>
          </a:ln>
        </p:spPr>
        <p:txBody>
          <a:bodyPr wrap="square" lIns="91425" tIns="45700" rIns="91425" bIns="45700" anchor="t" anchorCtr="0">
            <a:noAutofit/>
          </a:bodyPr>
          <a:lstStyle/>
          <a:p>
            <a:pPr marL="0" lvl="0" indent="0" algn="r">
              <a:spcBef>
                <a:spcPts val="0"/>
              </a:spcBef>
              <a:buSzPct val="25000"/>
              <a:buNone/>
            </a:pPr>
            <a:r>
              <a:rPr lang="en-IN" sz="1000" b="1" dirty="0">
                <a:solidFill>
                  <a:srgbClr val="3F3151"/>
                </a:solidFill>
                <a:latin typeface="Century Gothic"/>
                <a:ea typeface="Century Gothic"/>
                <a:cs typeface="Century Gothic"/>
                <a:sym typeface="Century Gothic"/>
              </a:rPr>
              <a:t>CIPAM Website</a:t>
            </a:r>
            <a:r>
              <a:rPr lang="en-IN" sz="1000" b="1">
                <a:solidFill>
                  <a:srgbClr val="3F3151"/>
                </a:solidFill>
                <a:latin typeface="Century Gothic"/>
                <a:ea typeface="Century Gothic"/>
                <a:cs typeface="Century Gothic"/>
                <a:sym typeface="Century Gothic"/>
              </a:rPr>
              <a:t/>
            </a:r>
            <a:br>
              <a:rPr lang="en-IN" sz="1000" b="1">
                <a:solidFill>
                  <a:srgbClr val="3F3151"/>
                </a:solidFill>
                <a:latin typeface="Century Gothic"/>
                <a:ea typeface="Century Gothic"/>
                <a:cs typeface="Century Gothic"/>
                <a:sym typeface="Century Gothic"/>
              </a:rPr>
            </a:br>
            <a:r>
              <a:rPr lang="en-IN" sz="1000" b="1" smtClean="0">
                <a:solidFill>
                  <a:srgbClr val="3F3151"/>
                </a:solidFill>
                <a:latin typeface="Century Gothic"/>
                <a:ea typeface="Century Gothic"/>
                <a:cs typeface="Century Gothic"/>
                <a:sym typeface="Century Gothic"/>
              </a:rPr>
              <a:t/>
            </a:r>
            <a:br>
              <a:rPr lang="en-IN" sz="1000" b="1" smtClean="0">
                <a:solidFill>
                  <a:srgbClr val="3F3151"/>
                </a:solidFill>
                <a:latin typeface="Century Gothic"/>
                <a:ea typeface="Century Gothic"/>
                <a:cs typeface="Century Gothic"/>
                <a:sym typeface="Century Gothic"/>
              </a:rPr>
            </a:br>
            <a:r>
              <a:rPr lang="en-IN" sz="1000" smtClean="0">
                <a:solidFill>
                  <a:srgbClr val="3F3151"/>
                </a:solidFill>
                <a:latin typeface="Century Gothic"/>
                <a:ea typeface="Century Gothic"/>
                <a:cs typeface="Century Gothic"/>
                <a:sym typeface="Century Gothic"/>
              </a:rPr>
              <a:t>http</a:t>
            </a:r>
            <a:r>
              <a:rPr lang="en-IN" sz="1000" dirty="0">
                <a:solidFill>
                  <a:srgbClr val="3F3151"/>
                </a:solidFill>
                <a:latin typeface="Century Gothic"/>
                <a:ea typeface="Century Gothic"/>
                <a:cs typeface="Century Gothic"/>
                <a:sym typeface="Century Gothic"/>
              </a:rPr>
              <a:t>://</a:t>
            </a:r>
            <a:r>
              <a:rPr lang="en-IN" sz="1000" dirty="0" err="1">
                <a:solidFill>
                  <a:srgbClr val="3F3151"/>
                </a:solidFill>
                <a:latin typeface="Century Gothic"/>
                <a:ea typeface="Century Gothic"/>
                <a:cs typeface="Century Gothic"/>
                <a:sym typeface="Century Gothic"/>
              </a:rPr>
              <a:t>cipam.gov.in</a:t>
            </a:r>
            <a:r>
              <a:rPr lang="en-IN" sz="1000" dirty="0">
                <a:solidFill>
                  <a:srgbClr val="3F3151"/>
                </a:solidFill>
                <a:latin typeface="Century Gothic"/>
                <a:ea typeface="Century Gothic"/>
                <a:cs typeface="Century Gothic"/>
                <a:sym typeface="Century Gothic"/>
              </a:rPr>
              <a:t>/</a:t>
            </a:r>
            <a:endParaRPr lang="en-IN" sz="1000" i="0" u="none" strike="noStrike" cap="none" dirty="0" smtClean="0">
              <a:solidFill>
                <a:srgbClr val="3F3151"/>
              </a:solidFill>
              <a:latin typeface="Century Gothic"/>
              <a:ea typeface="Century Gothic"/>
              <a:cs typeface="Century Gothic"/>
              <a:sym typeface="Century Gothic"/>
            </a:endParaRPr>
          </a:p>
          <a:p>
            <a:pPr marL="0" marR="0" lvl="0" indent="0" algn="r" rtl="0">
              <a:spcBef>
                <a:spcPts val="0"/>
              </a:spcBef>
              <a:spcAft>
                <a:spcPts val="0"/>
              </a:spcAft>
              <a:buClr>
                <a:schemeClr val="dk1"/>
              </a:buClr>
              <a:buSzPct val="25000"/>
              <a:buFont typeface="Arial"/>
              <a:buNone/>
            </a:pPr>
            <a:endParaRPr lang="en-IN" sz="1000" b="1" dirty="0">
              <a:solidFill>
                <a:srgbClr val="3F3151"/>
              </a:solidFill>
              <a:latin typeface="Century Gothic"/>
              <a:ea typeface="Century Gothic"/>
              <a:cs typeface="Century Gothic"/>
              <a:sym typeface="Century Gothic"/>
            </a:endParaRPr>
          </a:p>
          <a:p>
            <a:pPr marL="0" marR="0" lvl="0" indent="0" algn="r" rtl="0">
              <a:spcBef>
                <a:spcPts val="0"/>
              </a:spcBef>
              <a:spcAft>
                <a:spcPts val="0"/>
              </a:spcAft>
              <a:buClr>
                <a:schemeClr val="dk1"/>
              </a:buClr>
              <a:buSzPct val="25000"/>
              <a:buFont typeface="Arial"/>
              <a:buNone/>
            </a:pPr>
            <a:endParaRPr lang="en-IN" sz="1000" b="1" i="0" u="none" strike="noStrike" cap="none" dirty="0" smtClean="0">
              <a:solidFill>
                <a:srgbClr val="3F3151"/>
              </a:solidFill>
              <a:latin typeface="Century Gothic"/>
              <a:ea typeface="Century Gothic"/>
              <a:cs typeface="Century Gothic"/>
              <a:sym typeface="Century Gothic"/>
            </a:endParaRPr>
          </a:p>
          <a:p>
            <a:pPr marL="0" marR="0" lvl="0" indent="0" algn="r" rtl="0">
              <a:spcBef>
                <a:spcPts val="0"/>
              </a:spcBef>
              <a:spcAft>
                <a:spcPts val="0"/>
              </a:spcAft>
              <a:buClr>
                <a:schemeClr val="dk1"/>
              </a:buClr>
              <a:buSzPct val="25000"/>
              <a:buFont typeface="Arial"/>
              <a:buNone/>
            </a:pPr>
            <a:r>
              <a:rPr lang="en-IN" sz="1000" b="1" i="0" u="none" strike="noStrike" cap="none" dirty="0" smtClean="0">
                <a:solidFill>
                  <a:srgbClr val="3F3151"/>
                </a:solidFill>
                <a:latin typeface="Century Gothic"/>
                <a:ea typeface="Century Gothic"/>
                <a:cs typeface="Century Gothic"/>
                <a:sym typeface="Century Gothic"/>
              </a:rPr>
              <a:t>DIPP </a:t>
            </a:r>
            <a:r>
              <a:rPr lang="en-IN" sz="1000" b="1" i="0" u="none" strike="noStrike" cap="none" dirty="0">
                <a:solidFill>
                  <a:srgbClr val="3F3151"/>
                </a:solidFill>
                <a:latin typeface="Century Gothic"/>
                <a:ea typeface="Century Gothic"/>
                <a:cs typeface="Century Gothic"/>
                <a:sym typeface="Century Gothic"/>
              </a:rPr>
              <a:t>Website</a:t>
            </a:r>
          </a:p>
          <a:p>
            <a:pPr marL="0" marR="0" lvl="0" indent="0" algn="r" rtl="0">
              <a:spcBef>
                <a:spcPts val="770"/>
              </a:spcBef>
              <a:spcAft>
                <a:spcPts val="0"/>
              </a:spcAft>
              <a:buClr>
                <a:schemeClr val="dk1"/>
              </a:buClr>
              <a:buSzPct val="25000"/>
              <a:buFont typeface="Arial"/>
              <a:buNone/>
            </a:pPr>
            <a:r>
              <a:rPr lang="en-IN" sz="1000" b="0" i="0" u="none" strike="noStrike" cap="none" dirty="0">
                <a:solidFill>
                  <a:srgbClr val="3F3151"/>
                </a:solidFill>
                <a:latin typeface="Century Gothic"/>
                <a:ea typeface="Century Gothic"/>
                <a:cs typeface="Century Gothic"/>
                <a:sym typeface="Century Gothic"/>
              </a:rPr>
              <a:t>http://</a:t>
            </a:r>
            <a:r>
              <a:rPr lang="en-IN" sz="1000" b="0" i="0" u="none" strike="noStrike" cap="none" dirty="0" err="1">
                <a:solidFill>
                  <a:srgbClr val="3F3151"/>
                </a:solidFill>
                <a:latin typeface="Century Gothic"/>
                <a:ea typeface="Century Gothic"/>
                <a:cs typeface="Century Gothic"/>
                <a:sym typeface="Century Gothic"/>
              </a:rPr>
              <a:t>dipp.nic.in</a:t>
            </a:r>
            <a:r>
              <a:rPr lang="en-IN" sz="1000" b="0" i="0" u="none" strike="noStrike" cap="none" dirty="0">
                <a:solidFill>
                  <a:srgbClr val="3F3151"/>
                </a:solidFill>
                <a:latin typeface="Century Gothic"/>
                <a:ea typeface="Century Gothic"/>
                <a:cs typeface="Century Gothic"/>
                <a:sym typeface="Century Gothic"/>
              </a:rPr>
              <a:t>/</a:t>
            </a:r>
          </a:p>
          <a:p>
            <a:pPr marL="0" marR="0" lvl="0" indent="0" algn="r" rtl="0">
              <a:spcBef>
                <a:spcPts val="770"/>
              </a:spcBef>
              <a:spcAft>
                <a:spcPts val="0"/>
              </a:spcAft>
              <a:buClr>
                <a:schemeClr val="dk1"/>
              </a:buClr>
              <a:buSzPct val="25000"/>
              <a:buFont typeface="Arial"/>
              <a:buNone/>
            </a:pPr>
            <a:endParaRPr sz="1000" b="0" i="0" u="none" strike="noStrike" cap="none" dirty="0">
              <a:solidFill>
                <a:srgbClr val="3F3151"/>
              </a:solidFill>
              <a:latin typeface="Century Gothic"/>
              <a:ea typeface="Century Gothic"/>
              <a:cs typeface="Century Gothic"/>
              <a:sym typeface="Century Gothic"/>
            </a:endParaRPr>
          </a:p>
          <a:p>
            <a:pPr marL="0" marR="0" lvl="0" indent="0" algn="r" rtl="0">
              <a:spcBef>
                <a:spcPts val="770"/>
              </a:spcBef>
              <a:spcAft>
                <a:spcPts val="0"/>
              </a:spcAft>
              <a:buClr>
                <a:schemeClr val="dk1"/>
              </a:buClr>
              <a:buSzPct val="25000"/>
              <a:buFont typeface="Arial"/>
              <a:buNone/>
            </a:pPr>
            <a:r>
              <a:rPr lang="en-IN" sz="1000" b="1" i="0" u="none" strike="noStrike" cap="none" dirty="0">
                <a:solidFill>
                  <a:srgbClr val="3F3151"/>
                </a:solidFill>
                <a:latin typeface="Century Gothic"/>
                <a:ea typeface="Century Gothic"/>
                <a:cs typeface="Century Gothic"/>
                <a:sym typeface="Century Gothic"/>
              </a:rPr>
              <a:t>CGPTDM Website</a:t>
            </a:r>
          </a:p>
          <a:p>
            <a:pPr marL="0" marR="0" lvl="0" indent="0" algn="r" rtl="0">
              <a:spcBef>
                <a:spcPts val="770"/>
              </a:spcBef>
              <a:spcAft>
                <a:spcPts val="0"/>
              </a:spcAft>
              <a:buClr>
                <a:schemeClr val="dk1"/>
              </a:buClr>
              <a:buSzPct val="25000"/>
              <a:buFont typeface="Arial"/>
              <a:buNone/>
            </a:pPr>
            <a:r>
              <a:rPr lang="en-IN" sz="1000" b="0" i="0" u="none" strike="noStrike" cap="none" dirty="0" err="1">
                <a:solidFill>
                  <a:srgbClr val="3F3151"/>
                </a:solidFill>
                <a:latin typeface="Century Gothic"/>
                <a:ea typeface="Century Gothic"/>
                <a:cs typeface="Century Gothic"/>
                <a:sym typeface="Century Gothic"/>
              </a:rPr>
              <a:t>www.ipindia.nic.in</a:t>
            </a:r>
            <a:r>
              <a:rPr lang="en-IN" sz="1000" b="0" i="0" u="none" strike="noStrike" cap="none" dirty="0">
                <a:solidFill>
                  <a:srgbClr val="3F3151"/>
                </a:solidFill>
                <a:latin typeface="Century Gothic"/>
                <a:ea typeface="Century Gothic"/>
                <a:cs typeface="Century Gothic"/>
                <a:sym typeface="Century Gothic"/>
              </a:rPr>
              <a:t>/</a:t>
            </a:r>
          </a:p>
          <a:p>
            <a:pPr marL="0" marR="0" lvl="0" indent="0" algn="r" rtl="0">
              <a:spcBef>
                <a:spcPts val="770"/>
              </a:spcBef>
              <a:spcAft>
                <a:spcPts val="0"/>
              </a:spcAft>
              <a:buClr>
                <a:schemeClr val="dk1"/>
              </a:buClr>
              <a:buSzPct val="25000"/>
              <a:buFont typeface="Arial"/>
              <a:buNone/>
            </a:pPr>
            <a:endParaRPr sz="1000" b="0" i="0" u="none" strike="noStrike" cap="none" dirty="0">
              <a:solidFill>
                <a:srgbClr val="3F3151"/>
              </a:solidFill>
              <a:latin typeface="Century Gothic"/>
              <a:ea typeface="Century Gothic"/>
              <a:cs typeface="Century Gothic"/>
              <a:sym typeface="Century Gothic"/>
            </a:endParaRPr>
          </a:p>
          <a:p>
            <a:pPr marL="0" marR="0" lvl="0" indent="0" algn="r" rtl="0">
              <a:spcBef>
                <a:spcPts val="770"/>
              </a:spcBef>
              <a:spcAft>
                <a:spcPts val="0"/>
              </a:spcAft>
              <a:buClr>
                <a:schemeClr val="dk1"/>
              </a:buClr>
              <a:buSzPct val="25000"/>
              <a:buFont typeface="Arial"/>
              <a:buNone/>
            </a:pPr>
            <a:r>
              <a:rPr lang="en-IN" sz="1000" b="1" i="0" u="none" strike="noStrike" cap="none" dirty="0">
                <a:solidFill>
                  <a:srgbClr val="3F3151"/>
                </a:solidFill>
                <a:latin typeface="Century Gothic"/>
                <a:ea typeface="Century Gothic"/>
                <a:cs typeface="Century Gothic"/>
                <a:sym typeface="Century Gothic"/>
              </a:rPr>
              <a:t>Start-Up India Action Plan</a:t>
            </a:r>
          </a:p>
          <a:p>
            <a:pPr marL="0" marR="0" lvl="0" indent="0" algn="r" rtl="0">
              <a:spcBef>
                <a:spcPts val="770"/>
              </a:spcBef>
              <a:spcAft>
                <a:spcPts val="0"/>
              </a:spcAft>
              <a:buClr>
                <a:schemeClr val="dk1"/>
              </a:buClr>
              <a:buSzPct val="25000"/>
              <a:buFont typeface="Arial"/>
              <a:buNone/>
            </a:pPr>
            <a:r>
              <a:rPr lang="en-IN" sz="1000" b="0" i="0" u="none" strike="noStrike" cap="none" dirty="0">
                <a:solidFill>
                  <a:srgbClr val="3F3151"/>
                </a:solidFill>
                <a:latin typeface="Century Gothic"/>
                <a:ea typeface="Century Gothic"/>
                <a:cs typeface="Century Gothic"/>
                <a:sym typeface="Century Gothic"/>
              </a:rPr>
              <a:t>http://</a:t>
            </a:r>
            <a:r>
              <a:rPr lang="en-IN" sz="1000" b="0" i="0" u="none" strike="noStrike" cap="none" dirty="0" err="1">
                <a:solidFill>
                  <a:srgbClr val="3F3151"/>
                </a:solidFill>
                <a:latin typeface="Century Gothic"/>
                <a:ea typeface="Century Gothic"/>
                <a:cs typeface="Century Gothic"/>
                <a:sym typeface="Century Gothic"/>
              </a:rPr>
              <a:t>startupindia.gov.in</a:t>
            </a:r>
            <a:r>
              <a:rPr lang="en-IN" sz="1000" b="0" i="0" u="none" strike="noStrike" cap="none" dirty="0">
                <a:solidFill>
                  <a:srgbClr val="3F3151"/>
                </a:solidFill>
                <a:latin typeface="Century Gothic"/>
                <a:ea typeface="Century Gothic"/>
                <a:cs typeface="Century Gothic"/>
                <a:sym typeface="Century Gothic"/>
              </a:rPr>
              <a:t>/uploads/pdf/Action%20Plan.pdf</a:t>
            </a:r>
          </a:p>
          <a:p>
            <a:pPr marL="0" marR="0" lvl="0" indent="0" algn="r" rtl="0">
              <a:spcBef>
                <a:spcPts val="770"/>
              </a:spcBef>
              <a:spcAft>
                <a:spcPts val="0"/>
              </a:spcAft>
              <a:buClr>
                <a:schemeClr val="dk1"/>
              </a:buClr>
              <a:buSzPct val="25000"/>
              <a:buFont typeface="Arial"/>
              <a:buNone/>
            </a:pPr>
            <a:endParaRPr sz="1000" b="0" i="0" u="none" strike="noStrike" cap="none" dirty="0">
              <a:solidFill>
                <a:srgbClr val="3F3151"/>
              </a:solidFill>
              <a:latin typeface="Century Gothic"/>
              <a:ea typeface="Century Gothic"/>
              <a:cs typeface="Century Gothic"/>
              <a:sym typeface="Century Gothic"/>
            </a:endParaRPr>
          </a:p>
          <a:p>
            <a:pPr marL="0" marR="0" lvl="0" indent="0" algn="r" rtl="0">
              <a:spcBef>
                <a:spcPts val="770"/>
              </a:spcBef>
              <a:spcAft>
                <a:spcPts val="0"/>
              </a:spcAft>
              <a:buClr>
                <a:schemeClr val="dk1"/>
              </a:buClr>
              <a:buSzPct val="25000"/>
              <a:buFont typeface="Arial"/>
              <a:buNone/>
            </a:pPr>
            <a:r>
              <a:rPr lang="en-IN" sz="1000" b="1" i="0" u="none" strike="noStrike" cap="none" dirty="0">
                <a:solidFill>
                  <a:srgbClr val="3F3151"/>
                </a:solidFill>
                <a:latin typeface="Century Gothic"/>
                <a:ea typeface="Century Gothic"/>
                <a:cs typeface="Century Gothic"/>
                <a:sym typeface="Century Gothic"/>
              </a:rPr>
              <a:t>TKDL</a:t>
            </a:r>
          </a:p>
          <a:p>
            <a:pPr marL="0" marR="0" lvl="0" indent="0" algn="r" rtl="0">
              <a:spcBef>
                <a:spcPts val="770"/>
              </a:spcBef>
              <a:spcAft>
                <a:spcPts val="0"/>
              </a:spcAft>
              <a:buClr>
                <a:schemeClr val="dk1"/>
              </a:buClr>
              <a:buSzPct val="25000"/>
              <a:buFont typeface="Arial"/>
              <a:buNone/>
            </a:pPr>
            <a:r>
              <a:rPr lang="en-IN" sz="1000" b="0" i="0" u="none" strike="noStrike" cap="none" dirty="0">
                <a:solidFill>
                  <a:srgbClr val="3F3151"/>
                </a:solidFill>
                <a:latin typeface="Century Gothic"/>
                <a:ea typeface="Century Gothic"/>
                <a:cs typeface="Century Gothic"/>
                <a:sym typeface="Century Gothic"/>
              </a:rPr>
              <a:t>http://</a:t>
            </a:r>
            <a:r>
              <a:rPr lang="en-IN" sz="1000" b="0" i="0" u="none" strike="noStrike" cap="none" dirty="0" err="1">
                <a:solidFill>
                  <a:srgbClr val="3F3151"/>
                </a:solidFill>
                <a:latin typeface="Century Gothic"/>
                <a:ea typeface="Century Gothic"/>
                <a:cs typeface="Century Gothic"/>
                <a:sym typeface="Century Gothic"/>
              </a:rPr>
              <a:t>www.tkdl.res.in</a:t>
            </a:r>
            <a:r>
              <a:rPr lang="en-IN" sz="1000" b="0" i="0" u="none" strike="noStrike" cap="none" dirty="0">
                <a:solidFill>
                  <a:srgbClr val="3F3151"/>
                </a:solidFill>
                <a:latin typeface="Century Gothic"/>
                <a:ea typeface="Century Gothic"/>
                <a:cs typeface="Century Gothic"/>
                <a:sym typeface="Century Gothic"/>
              </a:rPr>
              <a:t>/</a:t>
            </a:r>
            <a:r>
              <a:rPr lang="en-IN" sz="1000" b="0" i="0" u="none" strike="noStrike" cap="none" dirty="0" err="1">
                <a:solidFill>
                  <a:srgbClr val="3F3151"/>
                </a:solidFill>
                <a:latin typeface="Century Gothic"/>
                <a:ea typeface="Century Gothic"/>
                <a:cs typeface="Century Gothic"/>
                <a:sym typeface="Century Gothic"/>
              </a:rPr>
              <a:t>tkdl</a:t>
            </a:r>
            <a:r>
              <a:rPr lang="en-IN" sz="1000" b="0" i="0" u="none" strike="noStrike" cap="none" dirty="0">
                <a:solidFill>
                  <a:srgbClr val="3F3151"/>
                </a:solidFill>
                <a:latin typeface="Century Gothic"/>
                <a:ea typeface="Century Gothic"/>
                <a:cs typeface="Century Gothic"/>
                <a:sym typeface="Century Gothic"/>
              </a:rPr>
              <a:t>/</a:t>
            </a:r>
            <a:r>
              <a:rPr lang="en-IN" sz="1000" b="0" i="0" u="none" strike="noStrike" cap="none" dirty="0" err="1">
                <a:solidFill>
                  <a:srgbClr val="3F3151"/>
                </a:solidFill>
                <a:latin typeface="Century Gothic"/>
                <a:ea typeface="Century Gothic"/>
                <a:cs typeface="Century Gothic"/>
                <a:sym typeface="Century Gothic"/>
              </a:rPr>
              <a:t>langdefault</a:t>
            </a:r>
            <a:r>
              <a:rPr lang="en-IN" sz="1000" b="0" i="0" u="none" strike="noStrike" cap="none" dirty="0">
                <a:solidFill>
                  <a:srgbClr val="3F3151"/>
                </a:solidFill>
                <a:latin typeface="Century Gothic"/>
                <a:ea typeface="Century Gothic"/>
                <a:cs typeface="Century Gothic"/>
                <a:sym typeface="Century Gothic"/>
              </a:rPr>
              <a:t>/common/</a:t>
            </a:r>
            <a:r>
              <a:rPr lang="en-IN" sz="1000" b="0" i="0" u="none" strike="noStrike" cap="none" dirty="0" err="1">
                <a:solidFill>
                  <a:srgbClr val="3F3151"/>
                </a:solidFill>
                <a:latin typeface="Century Gothic"/>
                <a:ea typeface="Century Gothic"/>
                <a:cs typeface="Century Gothic"/>
                <a:sym typeface="Century Gothic"/>
              </a:rPr>
              <a:t>Home.asp?GL</a:t>
            </a:r>
            <a:r>
              <a:rPr lang="en-IN" sz="1000" b="0" i="0" u="none" strike="noStrike" cap="none" dirty="0">
                <a:solidFill>
                  <a:srgbClr val="3F3151"/>
                </a:solidFill>
                <a:latin typeface="Century Gothic"/>
                <a:ea typeface="Century Gothic"/>
                <a:cs typeface="Century Gothic"/>
                <a:sym typeface="Century Gothic"/>
              </a:rPr>
              <a:t>=</a:t>
            </a:r>
            <a:r>
              <a:rPr lang="en-IN" sz="1000" b="0" i="0" u="none" strike="noStrike" cap="none" dirty="0" err="1">
                <a:solidFill>
                  <a:srgbClr val="3F3151"/>
                </a:solidFill>
                <a:latin typeface="Century Gothic"/>
                <a:ea typeface="Century Gothic"/>
                <a:cs typeface="Century Gothic"/>
                <a:sym typeface="Century Gothic"/>
              </a:rPr>
              <a:t>Eng</a:t>
            </a:r>
            <a:endParaRPr lang="en-IN" sz="1000" b="0" i="0" u="none" strike="noStrike" cap="none" dirty="0">
              <a:solidFill>
                <a:srgbClr val="3F3151"/>
              </a:solidFill>
              <a:latin typeface="Century Gothic"/>
              <a:ea typeface="Century Gothic"/>
              <a:cs typeface="Century Gothic"/>
              <a:sym typeface="Century Gothic"/>
            </a:endParaRPr>
          </a:p>
          <a:p>
            <a:pPr marL="0" marR="0" lvl="0" indent="0" algn="r" rtl="0">
              <a:spcBef>
                <a:spcPts val="770"/>
              </a:spcBef>
              <a:spcAft>
                <a:spcPts val="0"/>
              </a:spcAft>
              <a:buClr>
                <a:schemeClr val="dk1"/>
              </a:buClr>
              <a:buSzPct val="25000"/>
              <a:buFont typeface="Arial"/>
              <a:buNone/>
            </a:pPr>
            <a:endParaRPr sz="1000" b="0" i="0" u="none" strike="noStrike" cap="none" dirty="0">
              <a:solidFill>
                <a:srgbClr val="3F3151"/>
              </a:solidFill>
              <a:latin typeface="Century Gothic"/>
              <a:ea typeface="Century Gothic"/>
              <a:cs typeface="Century Gothic"/>
              <a:sym typeface="Century Gothic"/>
            </a:endParaRPr>
          </a:p>
          <a:p>
            <a:pPr marL="0" marR="0" lvl="0" indent="0" algn="r" rtl="0">
              <a:spcBef>
                <a:spcPts val="770"/>
              </a:spcBef>
              <a:spcAft>
                <a:spcPts val="0"/>
              </a:spcAft>
              <a:buClr>
                <a:schemeClr val="dk1"/>
              </a:buClr>
              <a:buSzPct val="25000"/>
              <a:buFont typeface="Arial"/>
              <a:buNone/>
            </a:pPr>
            <a:r>
              <a:rPr lang="en-IN" sz="1000" b="1" i="0" u="none" strike="noStrike" cap="none" dirty="0">
                <a:solidFill>
                  <a:srgbClr val="3F3151"/>
                </a:solidFill>
                <a:latin typeface="Century Gothic"/>
                <a:ea typeface="Century Gothic"/>
                <a:cs typeface="Century Gothic"/>
                <a:sym typeface="Century Gothic"/>
              </a:rPr>
              <a:t>WIPO Website</a:t>
            </a:r>
          </a:p>
          <a:p>
            <a:pPr marL="0" marR="0" lvl="0" indent="0" algn="r" rtl="0">
              <a:spcBef>
                <a:spcPts val="770"/>
              </a:spcBef>
              <a:spcAft>
                <a:spcPts val="0"/>
              </a:spcAft>
              <a:buClr>
                <a:schemeClr val="dk1"/>
              </a:buClr>
              <a:buSzPct val="25000"/>
              <a:buFont typeface="Arial"/>
              <a:buNone/>
            </a:pPr>
            <a:r>
              <a:rPr lang="en-IN" sz="1000" b="0" i="0" u="none" strike="noStrike" cap="none" dirty="0">
                <a:solidFill>
                  <a:srgbClr val="3F3151"/>
                </a:solidFill>
                <a:latin typeface="Century Gothic"/>
                <a:ea typeface="Century Gothic"/>
                <a:cs typeface="Century Gothic"/>
                <a:sym typeface="Century Gothic"/>
              </a:rPr>
              <a:t>http://</a:t>
            </a:r>
            <a:r>
              <a:rPr lang="en-IN" sz="1000" b="0" i="0" u="none" strike="noStrike" cap="none" dirty="0" err="1">
                <a:solidFill>
                  <a:srgbClr val="3F3151"/>
                </a:solidFill>
                <a:latin typeface="Century Gothic"/>
                <a:ea typeface="Century Gothic"/>
                <a:cs typeface="Century Gothic"/>
                <a:sym typeface="Century Gothic"/>
              </a:rPr>
              <a:t>www.wipo.int</a:t>
            </a:r>
            <a:r>
              <a:rPr lang="en-IN" sz="1000" b="0" i="0" u="none" strike="noStrike" cap="none" dirty="0">
                <a:solidFill>
                  <a:srgbClr val="3F3151"/>
                </a:solidFill>
                <a:latin typeface="Century Gothic"/>
                <a:ea typeface="Century Gothic"/>
                <a:cs typeface="Century Gothic"/>
                <a:sym typeface="Century Gothic"/>
              </a:rPr>
              <a:t>/about-</a:t>
            </a:r>
            <a:r>
              <a:rPr lang="en-IN" sz="1000" b="0" i="0" u="none" strike="noStrike" cap="none" dirty="0" err="1">
                <a:solidFill>
                  <a:srgbClr val="3F3151"/>
                </a:solidFill>
                <a:latin typeface="Century Gothic"/>
                <a:ea typeface="Century Gothic"/>
                <a:cs typeface="Century Gothic"/>
                <a:sym typeface="Century Gothic"/>
              </a:rPr>
              <a:t>ip</a:t>
            </a:r>
            <a:r>
              <a:rPr lang="en-IN" sz="1000" b="0" i="0" u="none" strike="noStrike" cap="none" dirty="0">
                <a:solidFill>
                  <a:srgbClr val="3F3151"/>
                </a:solidFill>
                <a:latin typeface="Century Gothic"/>
                <a:ea typeface="Century Gothic"/>
                <a:cs typeface="Century Gothic"/>
                <a:sym typeface="Century Gothic"/>
              </a:rPr>
              <a:t>/</a:t>
            </a:r>
            <a:r>
              <a:rPr lang="en-IN" sz="1000" b="0" i="0" u="none" strike="noStrike" cap="none" dirty="0" err="1">
                <a:solidFill>
                  <a:srgbClr val="3F3151"/>
                </a:solidFill>
                <a:latin typeface="Century Gothic"/>
                <a:ea typeface="Century Gothic"/>
                <a:cs typeface="Century Gothic"/>
                <a:sym typeface="Century Gothic"/>
              </a:rPr>
              <a:t>en</a:t>
            </a:r>
            <a:r>
              <a:rPr lang="en-IN" sz="1000" b="0" i="0" u="none" strike="noStrike" cap="none" dirty="0">
                <a:solidFill>
                  <a:srgbClr val="3F3151"/>
                </a:solidFill>
                <a:latin typeface="Century Gothic"/>
                <a:ea typeface="Century Gothic"/>
                <a:cs typeface="Century Gothic"/>
                <a:sym typeface="Century Gothic"/>
              </a:rPr>
              <a:t>/</a:t>
            </a:r>
          </a:p>
          <a:p>
            <a:pPr marL="0" marR="0" lvl="0" indent="0" algn="r" rtl="0">
              <a:spcBef>
                <a:spcPts val="770"/>
              </a:spcBef>
              <a:spcAft>
                <a:spcPts val="0"/>
              </a:spcAft>
              <a:buClr>
                <a:schemeClr val="dk1"/>
              </a:buClr>
              <a:buSzPct val="25000"/>
              <a:buFont typeface="Arial"/>
              <a:buNone/>
            </a:pPr>
            <a:endParaRPr sz="1000" b="0" i="0" u="none" strike="noStrike" cap="none" dirty="0">
              <a:solidFill>
                <a:srgbClr val="3F3151"/>
              </a:solidFill>
              <a:latin typeface="Century Gothic"/>
              <a:ea typeface="Century Gothic"/>
              <a:cs typeface="Century Gothic"/>
              <a:sym typeface="Century Gothic"/>
            </a:endParaRPr>
          </a:p>
          <a:p>
            <a:pPr marL="0" marR="0" lvl="0" indent="0" algn="r" rtl="0">
              <a:spcBef>
                <a:spcPts val="770"/>
              </a:spcBef>
              <a:buClr>
                <a:schemeClr val="dk1"/>
              </a:buClr>
              <a:buSzPct val="25000"/>
              <a:buFont typeface="Arial"/>
              <a:buNone/>
            </a:pPr>
            <a:r>
              <a:rPr lang="en-IN" sz="1000" b="0" i="0" u="none" strike="noStrike" cap="none" dirty="0">
                <a:solidFill>
                  <a:srgbClr val="3F3151"/>
                </a:solidFill>
                <a:latin typeface="Century Gothic"/>
                <a:ea typeface="Century Gothic"/>
                <a:cs typeface="Century Gothic"/>
                <a:sym typeface="Century Gothic"/>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730"/>
        <p:cNvGrpSpPr/>
        <p:nvPr/>
      </p:nvGrpSpPr>
      <p:grpSpPr>
        <a:xfrm>
          <a:off x="0" y="0"/>
          <a:ext cx="0" cy="0"/>
          <a:chOff x="0" y="0"/>
          <a:chExt cx="0" cy="0"/>
        </a:xfrm>
      </p:grpSpPr>
      <p:sp>
        <p:nvSpPr>
          <p:cNvPr id="731" name="Shape 731"/>
          <p:cNvSpPr txBox="1">
            <a:spLocks noGrp="1"/>
          </p:cNvSpPr>
          <p:nvPr>
            <p:ph type="ctrTitle"/>
          </p:nvPr>
        </p:nvSpPr>
        <p:spPr>
          <a:xfrm>
            <a:off x="611560" y="699541"/>
            <a:ext cx="4966319" cy="2592287"/>
          </a:xfrm>
          <a:prstGeom prst="rect">
            <a:avLst/>
          </a:prstGeom>
          <a:noFill/>
          <a:ln>
            <a:noFill/>
          </a:ln>
        </p:spPr>
        <p:txBody>
          <a:bodyPr wrap="square" lIns="91425" tIns="45700" rIns="91425" bIns="45700" anchor="ctr" anchorCtr="0">
            <a:noAutofit/>
          </a:bodyPr>
          <a:lstStyle/>
          <a:p>
            <a:pPr marL="0" marR="0" lvl="0" indent="0" algn="l" rtl="0">
              <a:spcBef>
                <a:spcPts val="0"/>
              </a:spcBef>
              <a:buClr>
                <a:srgbClr val="000000"/>
              </a:buClr>
              <a:buSzPct val="25000"/>
              <a:buFont typeface="Arial"/>
              <a:buNone/>
            </a:pPr>
            <a:r>
              <a:rPr lang="en-IN" sz="2520" b="1" i="0" u="none" strike="noStrike" cap="none">
                <a:solidFill>
                  <a:srgbClr val="000000"/>
                </a:solidFill>
                <a:latin typeface="Arial"/>
                <a:ea typeface="Arial"/>
                <a:cs typeface="Arial"/>
                <a:sym typeface="Arial"/>
              </a:rPr>
              <a:t>Thank You</a:t>
            </a:r>
            <a:br>
              <a:rPr lang="en-IN" sz="2520" b="1" i="0" u="none" strike="noStrike" cap="none">
                <a:solidFill>
                  <a:srgbClr val="000000"/>
                </a:solidFill>
                <a:latin typeface="Arial"/>
                <a:ea typeface="Arial"/>
                <a:cs typeface="Arial"/>
                <a:sym typeface="Arial"/>
              </a:rPr>
            </a:br>
            <a:r>
              <a:rPr lang="en-IN" sz="1080" b="0" i="0" u="none" strike="noStrike" cap="none">
                <a:solidFill>
                  <a:srgbClr val="000000"/>
                </a:solidFill>
                <a:latin typeface="Arial"/>
                <a:ea typeface="Arial"/>
                <a:cs typeface="Arial"/>
                <a:sym typeface="Arial"/>
              </a:rPr>
              <a:t>“It’s time for Indians to take up their rightful place in the global arena of creativity and innovation; not only as creators and innovators, but also as owners of IP”</a:t>
            </a:r>
            <a:br>
              <a:rPr lang="en-IN" sz="1080" b="0" i="0" u="none" strike="noStrike" cap="none">
                <a:solidFill>
                  <a:srgbClr val="000000"/>
                </a:solidFill>
                <a:latin typeface="Arial"/>
                <a:ea typeface="Arial"/>
                <a:cs typeface="Arial"/>
                <a:sym typeface="Arial"/>
              </a:rPr>
            </a:br>
            <a:r>
              <a:rPr lang="en-IN" sz="1080" b="0" i="0" u="none" strike="noStrike" cap="none">
                <a:solidFill>
                  <a:srgbClr val="000000"/>
                </a:solidFill>
                <a:latin typeface="Arial"/>
                <a:ea typeface="Arial"/>
                <a:cs typeface="Arial"/>
                <a:sym typeface="Arial"/>
              </a:rPr>
              <a:t/>
            </a:r>
            <a:br>
              <a:rPr lang="en-IN" sz="1080" b="0" i="0" u="none" strike="noStrike" cap="none">
                <a:solidFill>
                  <a:srgbClr val="000000"/>
                </a:solidFill>
                <a:latin typeface="Arial"/>
                <a:ea typeface="Arial"/>
                <a:cs typeface="Arial"/>
                <a:sym typeface="Arial"/>
              </a:rPr>
            </a:br>
            <a:r>
              <a:rPr lang="en-IN" sz="1080" b="0" i="0" u="none" strike="noStrike" cap="none">
                <a:solidFill>
                  <a:srgbClr val="000000"/>
                </a:solidFill>
                <a:latin typeface="Century Gothic"/>
                <a:ea typeface="Century Gothic"/>
                <a:cs typeface="Century Gothic"/>
                <a:sym typeface="Century Gothic"/>
              </a:rPr>
              <a:t/>
            </a:r>
            <a:br>
              <a:rPr lang="en-IN" sz="1080" b="0" i="0" u="none" strike="noStrike" cap="none">
                <a:solidFill>
                  <a:srgbClr val="000000"/>
                </a:solidFill>
                <a:latin typeface="Century Gothic"/>
                <a:ea typeface="Century Gothic"/>
                <a:cs typeface="Century Gothic"/>
                <a:sym typeface="Century Gothic"/>
              </a:rPr>
            </a:br>
            <a:r>
              <a:rPr lang="en-IN" sz="1620" b="1" i="0" u="none" strike="noStrike" cap="none">
                <a:solidFill>
                  <a:srgbClr val="F5770F"/>
                </a:solidFill>
                <a:latin typeface="Century Gothic"/>
                <a:ea typeface="Century Gothic"/>
                <a:cs typeface="Century Gothic"/>
                <a:sym typeface="Century Gothic"/>
              </a:rPr>
              <a:t>Creative India; </a:t>
            </a:r>
            <a:br>
              <a:rPr lang="en-IN" sz="1620" b="1" i="0" u="none" strike="noStrike" cap="none">
                <a:solidFill>
                  <a:srgbClr val="F5770F"/>
                </a:solidFill>
                <a:latin typeface="Century Gothic"/>
                <a:ea typeface="Century Gothic"/>
                <a:cs typeface="Century Gothic"/>
                <a:sym typeface="Century Gothic"/>
              </a:rPr>
            </a:br>
            <a:r>
              <a:rPr lang="en-IN" sz="1620" b="1" i="0" u="none" strike="noStrike" cap="none">
                <a:solidFill>
                  <a:srgbClr val="F5770F"/>
                </a:solidFill>
                <a:latin typeface="Century Gothic"/>
                <a:ea typeface="Century Gothic"/>
                <a:cs typeface="Century Gothic"/>
                <a:sym typeface="Century Gothic"/>
              </a:rPr>
              <a:t>Innovative India</a:t>
            </a:r>
            <a:r>
              <a:rPr lang="en-IN" sz="1620" b="1" i="0" u="none" strike="noStrike" cap="none">
                <a:solidFill>
                  <a:srgbClr val="000000"/>
                </a:solidFill>
                <a:latin typeface="Century Gothic"/>
                <a:ea typeface="Century Gothic"/>
                <a:cs typeface="Century Gothic"/>
                <a:sym typeface="Century Gothic"/>
              </a:rPr>
              <a:t/>
            </a:r>
            <a:br>
              <a:rPr lang="en-IN" sz="1620" b="1" i="0" u="none" strike="noStrike" cap="none">
                <a:solidFill>
                  <a:srgbClr val="000000"/>
                </a:solidFill>
                <a:latin typeface="Century Gothic"/>
                <a:ea typeface="Century Gothic"/>
                <a:cs typeface="Century Gothic"/>
                <a:sym typeface="Century Gothic"/>
              </a:rPr>
            </a:br>
            <a:r>
              <a:rPr lang="en-IN" sz="1620" b="1" i="0" u="none" strike="noStrike" cap="none">
                <a:solidFill>
                  <a:srgbClr val="000000"/>
                </a:solidFill>
                <a:latin typeface="Century Gothic"/>
                <a:ea typeface="Century Gothic"/>
                <a:cs typeface="Century Gothic"/>
                <a:sym typeface="Century Gothic"/>
              </a:rPr>
              <a:t/>
            </a:r>
            <a:br>
              <a:rPr lang="en-IN" sz="1620" b="1" i="0" u="none" strike="noStrike" cap="none">
                <a:solidFill>
                  <a:srgbClr val="000000"/>
                </a:solidFill>
                <a:latin typeface="Century Gothic"/>
                <a:ea typeface="Century Gothic"/>
                <a:cs typeface="Century Gothic"/>
                <a:sym typeface="Century Gothic"/>
              </a:rPr>
            </a:br>
            <a:r>
              <a:rPr lang="en-IN" sz="1620" b="1" i="0" u="none" strike="noStrike" cap="none">
                <a:solidFill>
                  <a:srgbClr val="00B050"/>
                </a:solidFill>
                <a:latin typeface="Century Gothic"/>
                <a:ea typeface="Century Gothic"/>
                <a:cs typeface="Century Gothic"/>
                <a:sym typeface="Century Gothic"/>
              </a:rPr>
              <a:t>रचनात्मक भारत; </a:t>
            </a:r>
            <a:br>
              <a:rPr lang="en-IN" sz="1620" b="1" i="0" u="none" strike="noStrike" cap="none">
                <a:solidFill>
                  <a:srgbClr val="00B050"/>
                </a:solidFill>
                <a:latin typeface="Century Gothic"/>
                <a:ea typeface="Century Gothic"/>
                <a:cs typeface="Century Gothic"/>
                <a:sym typeface="Century Gothic"/>
              </a:rPr>
            </a:br>
            <a:r>
              <a:rPr lang="en-IN" sz="1620" b="1" i="0" u="none" strike="noStrike" cap="none">
                <a:solidFill>
                  <a:srgbClr val="00B050"/>
                </a:solidFill>
                <a:latin typeface="Century Gothic"/>
                <a:ea typeface="Century Gothic"/>
                <a:cs typeface="Century Gothic"/>
                <a:sym typeface="Century Gothic"/>
              </a:rPr>
              <a:t>अभिनव भारत</a:t>
            </a:r>
            <a:r>
              <a:rPr lang="en-IN" sz="1620" b="1" i="0" u="none" strike="noStrike" cap="none">
                <a:solidFill>
                  <a:srgbClr val="000000"/>
                </a:solidFill>
                <a:latin typeface="Century Gothic"/>
                <a:ea typeface="Century Gothic"/>
                <a:cs typeface="Century Gothic"/>
                <a:sym typeface="Century Gothic"/>
              </a:rPr>
              <a:t/>
            </a:r>
            <a:br>
              <a:rPr lang="en-IN" sz="1620" b="1" i="0" u="none" strike="noStrike" cap="none">
                <a:solidFill>
                  <a:srgbClr val="000000"/>
                </a:solidFill>
                <a:latin typeface="Century Gothic"/>
                <a:ea typeface="Century Gothic"/>
                <a:cs typeface="Century Gothic"/>
                <a:sym typeface="Century Gothic"/>
              </a:rPr>
            </a:br>
            <a:endParaRPr lang="en-IN" sz="162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Copyright</a:t>
            </a:r>
          </a:p>
        </p:txBody>
      </p:sp>
      <p:sp>
        <p:nvSpPr>
          <p:cNvPr id="200" name="Shape 200"/>
          <p:cNvSpPr txBox="1"/>
          <p:nvPr/>
        </p:nvSpPr>
        <p:spPr>
          <a:xfrm>
            <a:off x="755575" y="843558"/>
            <a:ext cx="4248472" cy="3204166"/>
          </a:xfrm>
          <a:prstGeom prst="rect">
            <a:avLst/>
          </a:prstGeom>
          <a:noFill/>
          <a:ln>
            <a:noFill/>
          </a:ln>
        </p:spPr>
        <p:txBody>
          <a:bodyPr wrap="square" lIns="91425" tIns="45700" rIns="91425" bIns="45700" anchor="t" anchorCtr="0">
            <a:noAutofit/>
          </a:bodyPr>
          <a:lstStyle/>
          <a:p>
            <a:pPr marL="285750" marR="0" lvl="0" indent="-285750" algn="just" rtl="0">
              <a:spcBef>
                <a:spcPts val="0"/>
              </a:spcBef>
              <a:spcAft>
                <a:spcPts val="0"/>
              </a:spcAft>
              <a:buClr>
                <a:srgbClr val="0070C0"/>
              </a:buClr>
              <a:buSzPct val="100000"/>
              <a:buFont typeface="Arial"/>
              <a:buChar char="•"/>
            </a:pPr>
            <a:r>
              <a:rPr lang="en-IN" sz="1400" b="0" i="0" u="none" strike="noStrike" cap="none" dirty="0">
                <a:solidFill>
                  <a:srgbClr val="000000"/>
                </a:solidFill>
                <a:latin typeface="Century Gothic"/>
                <a:ea typeface="Century Gothic"/>
                <a:cs typeface="Century Gothic"/>
                <a:sym typeface="Century Gothic"/>
              </a:rPr>
              <a:t>Copyright is an exclusive legal right granted to creators on ‘expression of an idea’</a:t>
            </a:r>
          </a:p>
          <a:p>
            <a:pPr marL="285750" marR="0" lvl="0" indent="-285750" algn="just" rtl="0">
              <a:spcBef>
                <a:spcPts val="800"/>
              </a:spcBef>
              <a:spcAft>
                <a:spcPts val="0"/>
              </a:spcAft>
              <a:buClr>
                <a:srgbClr val="0070C0"/>
              </a:buClr>
              <a:buSzPct val="100000"/>
              <a:buFont typeface="Arial"/>
              <a:buChar char="•"/>
            </a:pPr>
            <a:r>
              <a:rPr lang="en-IN" sz="1400" b="0" i="0" u="none" strike="noStrike" cap="none" dirty="0">
                <a:solidFill>
                  <a:srgbClr val="000000"/>
                </a:solidFill>
                <a:latin typeface="Century Gothic"/>
                <a:ea typeface="Century Gothic"/>
                <a:cs typeface="Century Gothic"/>
                <a:sym typeface="Century Gothic"/>
              </a:rPr>
              <a:t>Copyright owner has rights to reproduce, translate, adapt, perform, distribute and publicly display the work, etc.</a:t>
            </a:r>
          </a:p>
          <a:p>
            <a:pPr marL="285750" marR="0" lvl="0" indent="-285750" algn="just" rtl="0">
              <a:spcBef>
                <a:spcPts val="800"/>
              </a:spcBef>
              <a:spcAft>
                <a:spcPts val="0"/>
              </a:spcAft>
              <a:buClr>
                <a:srgbClr val="0070C0"/>
              </a:buClr>
              <a:buSzPct val="100000"/>
              <a:buFont typeface="Arial"/>
              <a:buChar char="•"/>
            </a:pPr>
            <a:r>
              <a:rPr lang="en-IN" sz="1400" b="0" i="0" u="none" strike="noStrike" cap="none" dirty="0">
                <a:solidFill>
                  <a:srgbClr val="000000"/>
                </a:solidFill>
                <a:latin typeface="Century Gothic"/>
                <a:ea typeface="Century Gothic"/>
                <a:cs typeface="Century Gothic"/>
                <a:sym typeface="Century Gothic"/>
              </a:rPr>
              <a:t>Registration is not mandatory since copyright comes into existence as soon as the intellectual work is created </a:t>
            </a:r>
          </a:p>
          <a:p>
            <a:pPr marL="285750" marR="0" lvl="0" indent="-285750" algn="just" rtl="0">
              <a:spcBef>
                <a:spcPts val="800"/>
              </a:spcBef>
              <a:spcAft>
                <a:spcPts val="0"/>
              </a:spcAft>
              <a:buClr>
                <a:srgbClr val="0070C0"/>
              </a:buClr>
              <a:buSzPct val="100000"/>
              <a:buFont typeface="Arial"/>
              <a:buChar char="•"/>
            </a:pPr>
            <a:r>
              <a:rPr lang="en-IN" sz="1400" b="0" i="0" u="none" strike="noStrike" cap="none" dirty="0">
                <a:solidFill>
                  <a:srgbClr val="000000"/>
                </a:solidFill>
                <a:latin typeface="Century Gothic"/>
                <a:ea typeface="Century Gothic"/>
                <a:cs typeface="Century Gothic"/>
                <a:sym typeface="Century Gothic"/>
              </a:rPr>
              <a:t>It is recommended to register a copyright for better enforceability, since registered copyrights have evidentiary value in Court</a:t>
            </a:r>
          </a:p>
          <a:p>
            <a:pPr marL="285750" marR="0" lvl="0" indent="-285750" algn="just" rtl="0">
              <a:spcBef>
                <a:spcPts val="800"/>
              </a:spcBef>
              <a:buClr>
                <a:srgbClr val="0070C0"/>
              </a:buClr>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201" name="Shape 201" descr="read-1724169_1920.jpg"/>
          <p:cNvPicPr preferRelativeResize="0"/>
          <p:nvPr/>
        </p:nvPicPr>
        <p:blipFill rotWithShape="1">
          <a:blip r:embed="rId3">
            <a:alphaModFix/>
          </a:blip>
          <a:srcRect/>
          <a:stretch/>
        </p:blipFill>
        <p:spPr>
          <a:xfrm>
            <a:off x="5541701" y="2211709"/>
            <a:ext cx="3564165" cy="2265551"/>
          </a:xfrm>
          <a:prstGeom prst="rect">
            <a:avLst/>
          </a:prstGeom>
          <a:noFill/>
          <a:ln>
            <a:noFill/>
          </a:ln>
        </p:spPr>
      </p:pic>
    </p:spTree>
    <p:extLst>
      <p:ext uri="{BB962C8B-B14F-4D97-AF65-F5344CB8AC3E}">
        <p14:creationId xmlns:p14="http://schemas.microsoft.com/office/powerpoint/2010/main" val="107903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539552" y="205979"/>
            <a:ext cx="7992887"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Works covered under copyrights</a:t>
            </a:r>
          </a:p>
        </p:txBody>
      </p:sp>
      <p:grpSp>
        <p:nvGrpSpPr>
          <p:cNvPr id="208" name="Shape 208"/>
          <p:cNvGrpSpPr/>
          <p:nvPr/>
        </p:nvGrpSpPr>
        <p:grpSpPr>
          <a:xfrm>
            <a:off x="1336974" y="1203597"/>
            <a:ext cx="7195466" cy="3384376"/>
            <a:chOff x="825254" y="49088"/>
            <a:chExt cx="8882577" cy="4645504"/>
          </a:xfrm>
        </p:grpSpPr>
        <p:sp>
          <p:nvSpPr>
            <p:cNvPr id="209" name="Shape 209"/>
            <p:cNvSpPr/>
            <p:nvPr/>
          </p:nvSpPr>
          <p:spPr>
            <a:xfrm>
              <a:off x="901791" y="212855"/>
              <a:ext cx="4226401" cy="1320750"/>
            </a:xfrm>
            <a:prstGeom prst="rect">
              <a:avLst/>
            </a:prstGeom>
            <a:solidFill>
              <a:srgbClr val="FFFFFF">
                <a:alpha val="40000"/>
              </a:srgbClr>
            </a:solidFill>
            <a:ln w="9525" cap="flat" cmpd="sng">
              <a:solidFill>
                <a:srgbClr val="093D90"/>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0" name="Shape 210"/>
            <p:cNvSpPr txBox="1"/>
            <p:nvPr/>
          </p:nvSpPr>
          <p:spPr>
            <a:xfrm>
              <a:off x="901791" y="212855"/>
              <a:ext cx="4226401" cy="1320750"/>
            </a:xfrm>
            <a:prstGeom prst="rect">
              <a:avLst/>
            </a:prstGeom>
            <a:noFill/>
            <a:ln>
              <a:noFill/>
            </a:ln>
          </p:spPr>
          <p:txBody>
            <a:bodyPr wrap="square" lIns="894575" tIns="76200" rIns="76200" bIns="76200" anchor="ctr" anchorCtr="0">
              <a:noAutofit/>
            </a:bodyPr>
            <a:lstStyle/>
            <a:p>
              <a:pPr marL="0" marR="0" lvl="0" indent="0" algn="l" rtl="0">
                <a:lnSpc>
                  <a:spcPct val="90000"/>
                </a:lnSpc>
                <a:spcBef>
                  <a:spcPts val="0"/>
                </a:spcBef>
                <a:spcAft>
                  <a:spcPts val="0"/>
                </a:spcAft>
                <a:buClr>
                  <a:srgbClr val="000000"/>
                </a:buClr>
                <a:buSzPct val="25000"/>
                <a:buFont typeface="Cambria"/>
                <a:buNone/>
              </a:pPr>
              <a:r>
                <a:rPr lang="en-IN" sz="1600" b="1" i="0" u="none" strike="noStrike" cap="none">
                  <a:solidFill>
                    <a:srgbClr val="000000"/>
                  </a:solidFill>
                  <a:latin typeface="Century Gothic"/>
                  <a:ea typeface="Century Gothic"/>
                  <a:cs typeface="Century Gothic"/>
                  <a:sym typeface="Century Gothic"/>
                </a:rPr>
                <a:t>Literary including Software</a:t>
              </a:r>
              <a:r>
                <a:rPr lang="en-IN" sz="1600" b="0" i="0" u="none" strike="noStrike" cap="none">
                  <a:solidFill>
                    <a:srgbClr val="000000"/>
                  </a:solidFill>
                  <a:latin typeface="Century Gothic"/>
                  <a:ea typeface="Century Gothic"/>
                  <a:cs typeface="Century Gothic"/>
                  <a:sym typeface="Century Gothic"/>
                </a:rPr>
                <a:t> – Books, Essay, Compilations, Computer Programs</a:t>
              </a:r>
            </a:p>
          </p:txBody>
        </p:sp>
        <p:sp>
          <p:nvSpPr>
            <p:cNvPr id="211" name="Shape 211"/>
            <p:cNvSpPr/>
            <p:nvPr/>
          </p:nvSpPr>
          <p:spPr>
            <a:xfrm>
              <a:off x="843050" y="49088"/>
              <a:ext cx="689805" cy="1332769"/>
            </a:xfrm>
            <a:prstGeom prst="rect">
              <a:avLst/>
            </a:prstGeom>
            <a:blipFill rotWithShape="1">
              <a:blip r:embed="rId3">
                <a:alphaModFix/>
              </a:blip>
              <a:stretch>
                <a:fillRect l="-24993" r="-24992"/>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2" name="Shape 212"/>
            <p:cNvSpPr/>
            <p:nvPr/>
          </p:nvSpPr>
          <p:spPr>
            <a:xfrm>
              <a:off x="5463632" y="183719"/>
              <a:ext cx="4226401" cy="1320750"/>
            </a:xfrm>
            <a:prstGeom prst="rect">
              <a:avLst/>
            </a:prstGeom>
            <a:solidFill>
              <a:srgbClr val="FFFFFF">
                <a:alpha val="40000"/>
              </a:srgbClr>
            </a:solidFill>
            <a:ln w="9525" cap="flat" cmpd="sng">
              <a:solidFill>
                <a:srgbClr val="093D90"/>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3" name="Shape 213"/>
            <p:cNvSpPr txBox="1"/>
            <p:nvPr/>
          </p:nvSpPr>
          <p:spPr>
            <a:xfrm>
              <a:off x="5463632" y="183719"/>
              <a:ext cx="4226401" cy="1198138"/>
            </a:xfrm>
            <a:prstGeom prst="rect">
              <a:avLst/>
            </a:prstGeom>
            <a:noFill/>
            <a:ln>
              <a:noFill/>
            </a:ln>
          </p:spPr>
          <p:txBody>
            <a:bodyPr wrap="square" lIns="894575" tIns="80000" rIns="80000" bIns="80000" anchor="ctr" anchorCtr="0">
              <a:noAutofit/>
            </a:bodyPr>
            <a:lstStyle/>
            <a:p>
              <a:pPr marL="0" marR="0" lvl="0" indent="0" algn="l" rtl="0">
                <a:lnSpc>
                  <a:spcPct val="90000"/>
                </a:lnSpc>
                <a:spcBef>
                  <a:spcPts val="0"/>
                </a:spcBef>
                <a:spcAft>
                  <a:spcPts val="0"/>
                </a:spcAft>
                <a:buClr>
                  <a:srgbClr val="000000"/>
                </a:buClr>
                <a:buSzPct val="25000"/>
                <a:buFont typeface="Cambria"/>
                <a:buNone/>
              </a:pPr>
              <a:r>
                <a:rPr lang="en-IN" sz="1600" b="1" i="0" u="none" strike="noStrike" cap="none">
                  <a:solidFill>
                    <a:srgbClr val="000000"/>
                  </a:solidFill>
                  <a:latin typeface="Century Gothic"/>
                  <a:ea typeface="Century Gothic"/>
                  <a:cs typeface="Century Gothic"/>
                  <a:sym typeface="Century Gothic"/>
                </a:rPr>
                <a:t>Artistic</a:t>
              </a:r>
              <a:r>
                <a:rPr lang="en-IN" sz="1600" b="0" i="0" u="none" strike="noStrike" cap="none">
                  <a:solidFill>
                    <a:srgbClr val="000000"/>
                  </a:solidFill>
                  <a:latin typeface="Century Gothic"/>
                  <a:ea typeface="Century Gothic"/>
                  <a:cs typeface="Century Gothic"/>
                  <a:sym typeface="Century Gothic"/>
                </a:rPr>
                <a:t> – Drawing, Painting, Logo, Map, Chart, Photographs, Work of Architecture</a:t>
              </a:r>
            </a:p>
          </p:txBody>
        </p:sp>
        <p:sp>
          <p:nvSpPr>
            <p:cNvPr id="214" name="Shape 214"/>
            <p:cNvSpPr/>
            <p:nvPr/>
          </p:nvSpPr>
          <p:spPr>
            <a:xfrm>
              <a:off x="5326464" y="78221"/>
              <a:ext cx="846661" cy="1216239"/>
            </a:xfrm>
            <a:prstGeom prst="rect">
              <a:avLst/>
            </a:prstGeom>
            <a:blipFill rotWithShape="1">
              <a:blip r:embed="rId4">
                <a:alphaModFix/>
              </a:blip>
              <a:stretch>
                <a:fillRect t="-19993" b="-19994"/>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5" name="Shape 215"/>
            <p:cNvSpPr/>
            <p:nvPr/>
          </p:nvSpPr>
          <p:spPr>
            <a:xfrm>
              <a:off x="880658" y="1813242"/>
              <a:ext cx="4226401" cy="1320750"/>
            </a:xfrm>
            <a:prstGeom prst="rect">
              <a:avLst/>
            </a:prstGeom>
            <a:solidFill>
              <a:srgbClr val="FFFFFF">
                <a:alpha val="40000"/>
              </a:srgbClr>
            </a:solidFill>
            <a:ln w="9525" cap="flat" cmpd="sng">
              <a:solidFill>
                <a:srgbClr val="093D90"/>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6" name="Shape 216"/>
            <p:cNvSpPr txBox="1"/>
            <p:nvPr/>
          </p:nvSpPr>
          <p:spPr>
            <a:xfrm>
              <a:off x="880658" y="1813242"/>
              <a:ext cx="4226401" cy="1320750"/>
            </a:xfrm>
            <a:prstGeom prst="rect">
              <a:avLst/>
            </a:prstGeom>
            <a:noFill/>
            <a:ln>
              <a:noFill/>
            </a:ln>
          </p:spPr>
          <p:txBody>
            <a:bodyPr wrap="square" lIns="894575" tIns="80000" rIns="80000" bIns="80000" anchor="ctr" anchorCtr="0">
              <a:noAutofit/>
            </a:bodyPr>
            <a:lstStyle/>
            <a:p>
              <a:pPr marL="0" marR="0" lvl="0" indent="0" algn="l" rtl="0">
                <a:lnSpc>
                  <a:spcPct val="90000"/>
                </a:lnSpc>
                <a:spcBef>
                  <a:spcPts val="0"/>
                </a:spcBef>
                <a:spcAft>
                  <a:spcPts val="0"/>
                </a:spcAft>
                <a:buClr>
                  <a:srgbClr val="000000"/>
                </a:buClr>
                <a:buSzPct val="25000"/>
                <a:buFont typeface="Cambria"/>
                <a:buNone/>
              </a:pPr>
              <a:r>
                <a:rPr lang="en-IN" sz="1600" b="1" i="0" u="none" strike="noStrike" cap="none">
                  <a:solidFill>
                    <a:srgbClr val="000000"/>
                  </a:solidFill>
                  <a:latin typeface="Century Gothic"/>
                  <a:ea typeface="Century Gothic"/>
                  <a:cs typeface="Century Gothic"/>
                  <a:sym typeface="Century Gothic"/>
                </a:rPr>
                <a:t>Dramatic</a:t>
              </a:r>
              <a:r>
                <a:rPr lang="en-IN" sz="1600" b="0" i="0" u="none" strike="noStrike" cap="none">
                  <a:solidFill>
                    <a:srgbClr val="000000"/>
                  </a:solidFill>
                  <a:latin typeface="Century Gothic"/>
                  <a:ea typeface="Century Gothic"/>
                  <a:cs typeface="Century Gothic"/>
                  <a:sym typeface="Century Gothic"/>
                </a:rPr>
                <a:t> – Screenplay, Drama</a:t>
              </a:r>
            </a:p>
          </p:txBody>
        </p:sp>
        <p:sp>
          <p:nvSpPr>
            <p:cNvPr id="217" name="Shape 217"/>
            <p:cNvSpPr/>
            <p:nvPr/>
          </p:nvSpPr>
          <p:spPr>
            <a:xfrm>
              <a:off x="825254" y="1747046"/>
              <a:ext cx="683131" cy="1137634"/>
            </a:xfrm>
            <a:prstGeom prst="rect">
              <a:avLst/>
            </a:prstGeom>
            <a:blipFill rotWithShape="1">
              <a:blip r:embed="rId5">
                <a:alphaModFix/>
              </a:blip>
              <a:stretch>
                <a:fillRect l="-24993" r="-24992"/>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8" name="Shape 218"/>
            <p:cNvSpPr/>
            <p:nvPr/>
          </p:nvSpPr>
          <p:spPr>
            <a:xfrm>
              <a:off x="5481430" y="1875533"/>
              <a:ext cx="4226401" cy="1320750"/>
            </a:xfrm>
            <a:prstGeom prst="rect">
              <a:avLst/>
            </a:prstGeom>
            <a:solidFill>
              <a:srgbClr val="FFFFFF">
                <a:alpha val="40000"/>
              </a:srgbClr>
            </a:solidFill>
            <a:ln w="9525" cap="flat" cmpd="sng">
              <a:solidFill>
                <a:srgbClr val="093D90"/>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9" name="Shape 219"/>
            <p:cNvSpPr txBox="1"/>
            <p:nvPr/>
          </p:nvSpPr>
          <p:spPr>
            <a:xfrm>
              <a:off x="5481430" y="1875533"/>
              <a:ext cx="4226401" cy="1320750"/>
            </a:xfrm>
            <a:prstGeom prst="rect">
              <a:avLst/>
            </a:prstGeom>
            <a:noFill/>
            <a:ln>
              <a:noFill/>
            </a:ln>
          </p:spPr>
          <p:txBody>
            <a:bodyPr wrap="square" lIns="894575" tIns="80000" rIns="80000" bIns="80000" anchor="ctr" anchorCtr="0">
              <a:noAutofit/>
            </a:bodyPr>
            <a:lstStyle/>
            <a:p>
              <a:pPr marL="0" marR="0" lvl="0" indent="0" algn="l" rtl="0">
                <a:lnSpc>
                  <a:spcPct val="90000"/>
                </a:lnSpc>
                <a:spcBef>
                  <a:spcPts val="0"/>
                </a:spcBef>
                <a:spcAft>
                  <a:spcPts val="0"/>
                </a:spcAft>
                <a:buClr>
                  <a:srgbClr val="000000"/>
                </a:buClr>
                <a:buSzPct val="25000"/>
                <a:buFont typeface="Cambria"/>
                <a:buNone/>
              </a:pPr>
              <a:r>
                <a:rPr lang="en-IN" sz="1600" b="1" i="0" u="none" strike="noStrike" cap="none">
                  <a:solidFill>
                    <a:srgbClr val="000000"/>
                  </a:solidFill>
                  <a:latin typeface="Century Gothic"/>
                  <a:ea typeface="Century Gothic"/>
                  <a:cs typeface="Century Gothic"/>
                  <a:sym typeface="Century Gothic"/>
                </a:rPr>
                <a:t>Musical</a:t>
              </a:r>
              <a:r>
                <a:rPr lang="en-IN" sz="1600" b="0" i="0" u="none" strike="noStrike" cap="none">
                  <a:solidFill>
                    <a:srgbClr val="000000"/>
                  </a:solidFill>
                  <a:latin typeface="Century Gothic"/>
                  <a:ea typeface="Century Gothic"/>
                  <a:cs typeface="Century Gothic"/>
                  <a:sym typeface="Century Gothic"/>
                </a:rPr>
                <a:t> – Musical Notations</a:t>
              </a:r>
            </a:p>
          </p:txBody>
        </p:sp>
        <p:sp>
          <p:nvSpPr>
            <p:cNvPr id="220" name="Shape 220"/>
            <p:cNvSpPr/>
            <p:nvPr/>
          </p:nvSpPr>
          <p:spPr>
            <a:xfrm>
              <a:off x="5305330" y="1684758"/>
              <a:ext cx="924524" cy="1386786"/>
            </a:xfrm>
            <a:prstGeom prst="rect">
              <a:avLst/>
            </a:prstGeom>
            <a:blipFill rotWithShape="1">
              <a:blip r:embed="rId6">
                <a:alphaModFix/>
              </a:blip>
              <a:stretch>
                <a:fillRect l="-2997" r="-2996"/>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1" name="Shape 221"/>
            <p:cNvSpPr/>
            <p:nvPr/>
          </p:nvSpPr>
          <p:spPr>
            <a:xfrm>
              <a:off x="959208" y="3360639"/>
              <a:ext cx="4226401" cy="1320750"/>
            </a:xfrm>
            <a:prstGeom prst="rect">
              <a:avLst/>
            </a:prstGeom>
            <a:solidFill>
              <a:srgbClr val="FFFFFF">
                <a:alpha val="40000"/>
              </a:srgbClr>
            </a:solidFill>
            <a:ln w="9525" cap="flat" cmpd="sng">
              <a:solidFill>
                <a:srgbClr val="093D90"/>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2" name="Shape 222"/>
            <p:cNvSpPr txBox="1"/>
            <p:nvPr/>
          </p:nvSpPr>
          <p:spPr>
            <a:xfrm>
              <a:off x="959208" y="3360639"/>
              <a:ext cx="4226401" cy="1320750"/>
            </a:xfrm>
            <a:prstGeom prst="rect">
              <a:avLst/>
            </a:prstGeom>
            <a:noFill/>
            <a:ln>
              <a:noFill/>
            </a:ln>
          </p:spPr>
          <p:txBody>
            <a:bodyPr wrap="square" lIns="894575" tIns="80000" rIns="80000" bIns="80000" anchor="ctr" anchorCtr="0">
              <a:noAutofit/>
            </a:bodyPr>
            <a:lstStyle/>
            <a:p>
              <a:pPr marL="0" marR="0" lvl="0" indent="0" algn="l" rtl="0">
                <a:lnSpc>
                  <a:spcPct val="90000"/>
                </a:lnSpc>
                <a:spcBef>
                  <a:spcPts val="0"/>
                </a:spcBef>
                <a:spcAft>
                  <a:spcPts val="0"/>
                </a:spcAft>
                <a:buClr>
                  <a:srgbClr val="000000"/>
                </a:buClr>
                <a:buSzPct val="25000"/>
                <a:buFont typeface="Cambria"/>
                <a:buNone/>
              </a:pPr>
              <a:r>
                <a:rPr lang="en-IN" sz="1600" b="1" i="0" u="none" strike="noStrike" cap="none">
                  <a:solidFill>
                    <a:srgbClr val="000000"/>
                  </a:solidFill>
                  <a:latin typeface="Century Gothic"/>
                  <a:ea typeface="Century Gothic"/>
                  <a:cs typeface="Century Gothic"/>
                  <a:sym typeface="Century Gothic"/>
                </a:rPr>
                <a:t>Sound Recording </a:t>
              </a:r>
              <a:r>
                <a:rPr lang="en-IN" sz="1600" b="0" i="0" u="none" strike="noStrike" cap="none">
                  <a:solidFill>
                    <a:srgbClr val="000000"/>
                  </a:solidFill>
                  <a:latin typeface="Century Gothic"/>
                  <a:ea typeface="Century Gothic"/>
                  <a:cs typeface="Century Gothic"/>
                  <a:sym typeface="Century Gothic"/>
                </a:rPr>
                <a:t>– Compact Disc</a:t>
              </a:r>
            </a:p>
          </p:txBody>
        </p:sp>
        <p:sp>
          <p:nvSpPr>
            <p:cNvPr id="223" name="Shape 223"/>
            <p:cNvSpPr/>
            <p:nvPr/>
          </p:nvSpPr>
          <p:spPr>
            <a:xfrm>
              <a:off x="846354" y="3376751"/>
              <a:ext cx="798031" cy="973011"/>
            </a:xfrm>
            <a:prstGeom prst="rect">
              <a:avLst/>
            </a:prstGeom>
            <a:blipFill rotWithShape="1">
              <a:blip r:embed="rId7">
                <a:alphaModFix/>
              </a:blip>
              <a:stretch>
                <a:fillRect l="-24993" r="-24992"/>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4" name="Shape 224"/>
            <p:cNvSpPr/>
            <p:nvPr/>
          </p:nvSpPr>
          <p:spPr>
            <a:xfrm>
              <a:off x="5460330" y="3373842"/>
              <a:ext cx="4226401" cy="1320750"/>
            </a:xfrm>
            <a:prstGeom prst="rect">
              <a:avLst/>
            </a:prstGeom>
            <a:solidFill>
              <a:srgbClr val="FFFFFF">
                <a:alpha val="40000"/>
              </a:srgbClr>
            </a:solidFill>
            <a:ln w="9525" cap="flat" cmpd="sng">
              <a:solidFill>
                <a:srgbClr val="093D90"/>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5" name="Shape 225"/>
            <p:cNvSpPr txBox="1"/>
            <p:nvPr/>
          </p:nvSpPr>
          <p:spPr>
            <a:xfrm>
              <a:off x="5460330" y="3373842"/>
              <a:ext cx="4226401" cy="1320750"/>
            </a:xfrm>
            <a:prstGeom prst="rect">
              <a:avLst/>
            </a:prstGeom>
            <a:noFill/>
            <a:ln>
              <a:noFill/>
            </a:ln>
          </p:spPr>
          <p:txBody>
            <a:bodyPr wrap="square" lIns="894575" tIns="80000" rIns="80000" bIns="80000" anchor="ctr" anchorCtr="0">
              <a:noAutofit/>
            </a:bodyPr>
            <a:lstStyle/>
            <a:p>
              <a:pPr marL="0" marR="0" lvl="0" indent="0" algn="l" rtl="0">
                <a:lnSpc>
                  <a:spcPct val="90000"/>
                </a:lnSpc>
                <a:spcBef>
                  <a:spcPts val="0"/>
                </a:spcBef>
                <a:spcAft>
                  <a:spcPts val="0"/>
                </a:spcAft>
                <a:buClr>
                  <a:srgbClr val="000000"/>
                </a:buClr>
                <a:buSzPct val="25000"/>
                <a:buFont typeface="Cambria"/>
                <a:buNone/>
              </a:pPr>
              <a:r>
                <a:rPr lang="en-IN" sz="1600" b="1" i="0" u="none" strike="noStrike" cap="none">
                  <a:solidFill>
                    <a:srgbClr val="000000"/>
                  </a:solidFill>
                  <a:latin typeface="Century Gothic"/>
                  <a:ea typeface="Century Gothic"/>
                  <a:cs typeface="Century Gothic"/>
                  <a:sym typeface="Century Gothic"/>
                </a:rPr>
                <a:t>Cinematograph Films </a:t>
              </a:r>
              <a:r>
                <a:rPr lang="en-IN" sz="1600" b="0" i="0" u="none" strike="noStrike" cap="none">
                  <a:solidFill>
                    <a:srgbClr val="000000"/>
                  </a:solidFill>
                  <a:latin typeface="Century Gothic"/>
                  <a:ea typeface="Century Gothic"/>
                  <a:cs typeface="Century Gothic"/>
                  <a:sym typeface="Century Gothic"/>
                </a:rPr>
                <a:t>– Visual Recording which includes sound recording</a:t>
              </a:r>
            </a:p>
          </p:txBody>
        </p:sp>
        <p:sp>
          <p:nvSpPr>
            <p:cNvPr id="226" name="Shape 226"/>
            <p:cNvSpPr/>
            <p:nvPr/>
          </p:nvSpPr>
          <p:spPr>
            <a:xfrm>
              <a:off x="5383880" y="3347435"/>
              <a:ext cx="725225" cy="1058049"/>
            </a:xfrm>
            <a:prstGeom prst="rect">
              <a:avLst/>
            </a:prstGeom>
            <a:blipFill rotWithShape="1">
              <a:blip r:embed="rId8">
                <a:alphaModFix/>
              </a:blip>
              <a:stretch>
                <a:fillRect t="-2997" b="-2996"/>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253883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539552" y="205979"/>
            <a:ext cx="7992887"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Works covered under copyrights</a:t>
            </a:r>
          </a:p>
        </p:txBody>
      </p:sp>
      <p:grpSp>
        <p:nvGrpSpPr>
          <p:cNvPr id="232" name="Shape 232"/>
          <p:cNvGrpSpPr/>
          <p:nvPr/>
        </p:nvGrpSpPr>
        <p:grpSpPr>
          <a:xfrm>
            <a:off x="1259631" y="1419621"/>
            <a:ext cx="7344816" cy="2969537"/>
            <a:chOff x="1221792" y="1669877"/>
            <a:chExt cx="9818333" cy="4376307"/>
          </a:xfrm>
        </p:grpSpPr>
        <p:sp>
          <p:nvSpPr>
            <p:cNvPr id="233" name="Shape 233"/>
            <p:cNvSpPr/>
            <p:nvPr/>
          </p:nvSpPr>
          <p:spPr>
            <a:xfrm flipH="1">
              <a:off x="6222418" y="1669877"/>
              <a:ext cx="1510511" cy="1641659"/>
            </a:xfrm>
            <a:prstGeom prst="round2SameRect">
              <a:avLst>
                <a:gd name="adj1" fmla="val 10500"/>
                <a:gd name="adj2" fmla="val 0"/>
              </a:avLst>
            </a:prstGeom>
            <a:solidFill>
              <a:schemeClr val="lt1"/>
            </a:solidFill>
            <a:ln>
              <a:noFill/>
            </a:ln>
          </p:spPr>
          <p:txBody>
            <a:bodyPr wrap="square" lIns="91425" tIns="91425" rIns="91425" bIns="91425" anchor="ctr" anchorCtr="0">
              <a:noAutofit/>
            </a:bodyPr>
            <a:lstStyle/>
            <a:p>
              <a:pPr marL="0" marR="0" lvl="0" indent="0" algn="l" rtl="0">
                <a:spcBef>
                  <a:spcPts val="0"/>
                </a:spcBef>
                <a:buNone/>
              </a:pPr>
              <a:endParaRPr sz="1000" b="0" i="0" u="none" strike="noStrike" cap="none">
                <a:solidFill>
                  <a:schemeClr val="dk1"/>
                </a:solidFill>
                <a:latin typeface="Arial"/>
                <a:ea typeface="Arial"/>
                <a:cs typeface="Arial"/>
                <a:sym typeface="Arial"/>
              </a:endParaRPr>
            </a:p>
          </p:txBody>
        </p:sp>
        <p:sp>
          <p:nvSpPr>
            <p:cNvPr id="234" name="Shape 234"/>
            <p:cNvSpPr/>
            <p:nvPr/>
          </p:nvSpPr>
          <p:spPr>
            <a:xfrm>
              <a:off x="6408260" y="1951457"/>
              <a:ext cx="1106964" cy="1153137"/>
            </a:xfrm>
            <a:prstGeom prst="roundRect">
              <a:avLst>
                <a:gd name="adj" fmla="val 10000"/>
              </a:avLst>
            </a:prstGeom>
            <a:solidFill>
              <a:schemeClr val="lt1"/>
            </a:solidFill>
            <a:ln w="9525" cap="flat" cmpd="sng">
              <a:solidFill>
                <a:schemeClr val="lt1"/>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35" name="Shape 235"/>
            <p:cNvSpPr/>
            <p:nvPr/>
          </p:nvSpPr>
          <p:spPr>
            <a:xfrm flipH="1">
              <a:off x="2888669" y="1669878"/>
              <a:ext cx="1510511" cy="1641659"/>
            </a:xfrm>
            <a:prstGeom prst="round2SameRect">
              <a:avLst>
                <a:gd name="adj1" fmla="val 10500"/>
                <a:gd name="adj2" fmla="val 0"/>
              </a:avLst>
            </a:prstGeom>
            <a:solidFill>
              <a:schemeClr val="lt1"/>
            </a:solidFill>
            <a:ln>
              <a:noFill/>
            </a:ln>
          </p:spPr>
          <p:txBody>
            <a:bodyPr wrap="square" lIns="91425" tIns="91425" rIns="91425" bIns="91425" anchor="ctr" anchorCtr="0">
              <a:noAutofit/>
            </a:bodyPr>
            <a:lstStyle/>
            <a:p>
              <a:pPr marL="0" marR="0" lvl="0" indent="0" algn="l" rtl="0">
                <a:spcBef>
                  <a:spcPts val="0"/>
                </a:spcBef>
                <a:buNone/>
              </a:pPr>
              <a:endParaRPr sz="1000" b="0" i="0" u="none" strike="noStrike" cap="none">
                <a:solidFill>
                  <a:schemeClr val="dk1"/>
                </a:solidFill>
                <a:latin typeface="Arial"/>
                <a:ea typeface="Arial"/>
                <a:cs typeface="Arial"/>
                <a:sym typeface="Arial"/>
              </a:endParaRPr>
            </a:p>
          </p:txBody>
        </p:sp>
        <p:sp>
          <p:nvSpPr>
            <p:cNvPr id="236" name="Shape 236"/>
            <p:cNvSpPr/>
            <p:nvPr/>
          </p:nvSpPr>
          <p:spPr>
            <a:xfrm flipH="1">
              <a:off x="4555544" y="1669877"/>
              <a:ext cx="1510511" cy="1641659"/>
            </a:xfrm>
            <a:prstGeom prst="round2SameRect">
              <a:avLst>
                <a:gd name="adj1" fmla="val 10500"/>
                <a:gd name="adj2" fmla="val 0"/>
              </a:avLst>
            </a:prstGeom>
            <a:solidFill>
              <a:schemeClr val="lt1"/>
            </a:solidFill>
            <a:ln>
              <a:noFill/>
            </a:ln>
          </p:spPr>
          <p:txBody>
            <a:bodyPr wrap="square" lIns="91425" tIns="91425" rIns="91425" bIns="91425" anchor="ctr" anchorCtr="0">
              <a:noAutofit/>
            </a:bodyPr>
            <a:lstStyle/>
            <a:p>
              <a:pPr marL="0" marR="0" lvl="0" indent="0" algn="l" rtl="0">
                <a:spcBef>
                  <a:spcPts val="0"/>
                </a:spcBef>
                <a:buNone/>
              </a:pPr>
              <a:endParaRPr sz="1000" b="0" i="0" u="none" strike="noStrike" cap="none">
                <a:solidFill>
                  <a:schemeClr val="dk1"/>
                </a:solidFill>
                <a:latin typeface="Arial"/>
                <a:ea typeface="Arial"/>
                <a:cs typeface="Arial"/>
                <a:sym typeface="Arial"/>
              </a:endParaRPr>
            </a:p>
          </p:txBody>
        </p:sp>
        <p:sp>
          <p:nvSpPr>
            <p:cNvPr id="237" name="Shape 237"/>
            <p:cNvSpPr/>
            <p:nvPr/>
          </p:nvSpPr>
          <p:spPr>
            <a:xfrm flipH="1">
              <a:off x="7883982" y="1669877"/>
              <a:ext cx="1510511" cy="1641659"/>
            </a:xfrm>
            <a:prstGeom prst="round2SameRect">
              <a:avLst>
                <a:gd name="adj1" fmla="val 10500"/>
                <a:gd name="adj2" fmla="val 0"/>
              </a:avLst>
            </a:prstGeom>
            <a:solidFill>
              <a:schemeClr val="lt1"/>
            </a:solidFill>
            <a:ln>
              <a:noFill/>
            </a:ln>
          </p:spPr>
          <p:txBody>
            <a:bodyPr wrap="square" lIns="91425" tIns="91425" rIns="91425" bIns="91425" anchor="ctr" anchorCtr="0">
              <a:noAutofit/>
            </a:bodyPr>
            <a:lstStyle/>
            <a:p>
              <a:pPr marL="0" marR="0" lvl="0" indent="0" algn="l" rtl="0">
                <a:spcBef>
                  <a:spcPts val="0"/>
                </a:spcBef>
                <a:buNone/>
              </a:pPr>
              <a:endParaRPr sz="1000" b="0" i="0" u="none" strike="noStrike" cap="none">
                <a:solidFill>
                  <a:schemeClr val="dk1"/>
                </a:solidFill>
                <a:latin typeface="Arial"/>
                <a:ea typeface="Arial"/>
                <a:cs typeface="Arial"/>
                <a:sym typeface="Arial"/>
              </a:endParaRPr>
            </a:p>
          </p:txBody>
        </p:sp>
        <p:sp>
          <p:nvSpPr>
            <p:cNvPr id="238" name="Shape 238"/>
            <p:cNvSpPr/>
            <p:nvPr/>
          </p:nvSpPr>
          <p:spPr>
            <a:xfrm flipH="1">
              <a:off x="9529613" y="1669877"/>
              <a:ext cx="1510511" cy="1641659"/>
            </a:xfrm>
            <a:prstGeom prst="round2SameRect">
              <a:avLst>
                <a:gd name="adj1" fmla="val 10500"/>
                <a:gd name="adj2" fmla="val 0"/>
              </a:avLst>
            </a:prstGeom>
            <a:solidFill>
              <a:schemeClr val="lt1"/>
            </a:solidFill>
            <a:ln>
              <a:noFill/>
            </a:ln>
          </p:spPr>
          <p:txBody>
            <a:bodyPr wrap="square" lIns="91425" tIns="91425" rIns="91425" bIns="91425" anchor="ctr" anchorCtr="0">
              <a:noAutofit/>
            </a:bodyPr>
            <a:lstStyle/>
            <a:p>
              <a:pPr marL="0" marR="0" lvl="0" indent="0" algn="l" rtl="0">
                <a:spcBef>
                  <a:spcPts val="0"/>
                </a:spcBef>
                <a:buNone/>
              </a:pPr>
              <a:endParaRPr sz="1000" b="0" i="0" u="none" strike="noStrike" cap="none">
                <a:solidFill>
                  <a:schemeClr val="dk1"/>
                </a:solidFill>
                <a:latin typeface="Arial"/>
                <a:ea typeface="Arial"/>
                <a:cs typeface="Arial"/>
                <a:sym typeface="Arial"/>
              </a:endParaRPr>
            </a:p>
          </p:txBody>
        </p:sp>
        <p:sp>
          <p:nvSpPr>
            <p:cNvPr id="239" name="Shape 239"/>
            <p:cNvSpPr/>
            <p:nvPr/>
          </p:nvSpPr>
          <p:spPr>
            <a:xfrm flipH="1">
              <a:off x="1221794" y="1669878"/>
              <a:ext cx="1510511" cy="1641659"/>
            </a:xfrm>
            <a:prstGeom prst="round2SameRect">
              <a:avLst>
                <a:gd name="adj1" fmla="val 10500"/>
                <a:gd name="adj2" fmla="val 0"/>
              </a:avLst>
            </a:prstGeom>
            <a:solidFill>
              <a:schemeClr val="lt1"/>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40" name="Shape 240"/>
            <p:cNvSpPr/>
            <p:nvPr/>
          </p:nvSpPr>
          <p:spPr>
            <a:xfrm>
              <a:off x="1420453" y="1944963"/>
              <a:ext cx="1113198" cy="1159631"/>
            </a:xfrm>
            <a:prstGeom prst="roundRect">
              <a:avLst>
                <a:gd name="adj" fmla="val 10000"/>
              </a:avLst>
            </a:prstGeom>
            <a:blipFill rotWithShape="1">
              <a:blip r:embed="rId3">
                <a:alphaModFix/>
              </a:blip>
              <a:stretch>
                <a:fillRect/>
              </a:stretch>
            </a:blipFill>
            <a:ln w="9525" cap="flat" cmpd="sng">
              <a:solidFill>
                <a:schemeClr val="lt1"/>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41" name="Shape 241"/>
            <p:cNvSpPr/>
            <p:nvPr/>
          </p:nvSpPr>
          <p:spPr>
            <a:xfrm rot="10800000">
              <a:off x="1221792" y="3470101"/>
              <a:ext cx="1510511" cy="2378246"/>
            </a:xfrm>
            <a:prstGeom prst="round2SameRect">
              <a:avLst>
                <a:gd name="adj1" fmla="val 10500"/>
                <a:gd name="adj2" fmla="val 0"/>
              </a:avLst>
            </a:prstGeom>
            <a:gradFill>
              <a:gsLst>
                <a:gs pos="0">
                  <a:srgbClr val="FCC69C"/>
                </a:gs>
                <a:gs pos="50000">
                  <a:srgbClr val="FBBC8E"/>
                </a:gs>
                <a:gs pos="100000">
                  <a:srgbClr val="FFB479"/>
                </a:gs>
              </a:gsLst>
              <a:lin ang="5400000" scaled="0"/>
            </a:gra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42" name="Shape 242"/>
            <p:cNvSpPr txBox="1"/>
            <p:nvPr/>
          </p:nvSpPr>
          <p:spPr>
            <a:xfrm>
              <a:off x="1268249" y="3470103"/>
              <a:ext cx="1417606" cy="2463971"/>
            </a:xfrm>
            <a:prstGeom prst="rect">
              <a:avLst/>
            </a:prstGeom>
            <a:noFill/>
            <a:ln>
              <a:noFill/>
            </a:ln>
          </p:spPr>
          <p:txBody>
            <a:bodyPr wrap="square" lIns="113775" tIns="113775" rIns="113775" bIns="113775" anchor="t" anchorCtr="0">
              <a:noAutofit/>
            </a:bodyPr>
            <a:lstStyle/>
            <a:p>
              <a:pPr marL="0" marR="0" lvl="0" indent="0" algn="ctr" rtl="0">
                <a:lnSpc>
                  <a:spcPct val="90000"/>
                </a:lnSpc>
                <a:spcBef>
                  <a:spcPts val="0"/>
                </a:spcBef>
                <a:spcAft>
                  <a:spcPts val="0"/>
                </a:spcAft>
                <a:buClr>
                  <a:schemeClr val="dk1"/>
                </a:buClr>
                <a:buSzPct val="25000"/>
                <a:buFont typeface="Cambria"/>
                <a:buNone/>
              </a:pPr>
              <a:r>
                <a:rPr lang="en-IN" sz="900" b="1" i="0" u="none" strike="noStrike" cap="none">
                  <a:solidFill>
                    <a:schemeClr val="dk1"/>
                  </a:solidFill>
                  <a:latin typeface="Century Gothic"/>
                  <a:ea typeface="Century Gothic"/>
                  <a:cs typeface="Century Gothic"/>
                  <a:sym typeface="Century Gothic"/>
                </a:rPr>
                <a:t>Literary, Dramatic, Musical or Artistic Works</a:t>
              </a:r>
            </a:p>
            <a:p>
              <a:pPr marL="0" marR="0" lvl="0" indent="0" algn="ctr" rtl="0">
                <a:lnSpc>
                  <a:spcPct val="80000"/>
                </a:lnSpc>
                <a:spcBef>
                  <a:spcPts val="0"/>
                </a:spcBef>
                <a:buNone/>
              </a:pPr>
              <a:endParaRPr sz="1000" b="0"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0"/>
                </a:spcBef>
                <a:buNone/>
              </a:pPr>
              <a:endParaRPr sz="1000" b="0"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0"/>
                </a:spcBef>
                <a:buSzPct val="25000"/>
                <a:buNone/>
              </a:pPr>
              <a:r>
                <a:rPr lang="en-IN" sz="1000" b="0" i="0" u="none" strike="noStrike" cap="none">
                  <a:solidFill>
                    <a:schemeClr val="dk1"/>
                  </a:solidFill>
                  <a:latin typeface="Century Gothic"/>
                  <a:ea typeface="Century Gothic"/>
                  <a:cs typeface="Century Gothic"/>
                  <a:sym typeface="Century Gothic"/>
                </a:rPr>
                <a:t>Lifetime of the author and until 60 years from the death of the author</a:t>
              </a:r>
            </a:p>
          </p:txBody>
        </p:sp>
        <p:sp>
          <p:nvSpPr>
            <p:cNvPr id="243" name="Shape 243"/>
            <p:cNvSpPr/>
            <p:nvPr/>
          </p:nvSpPr>
          <p:spPr>
            <a:xfrm>
              <a:off x="3067182" y="1929508"/>
              <a:ext cx="1142867" cy="1190539"/>
            </a:xfrm>
            <a:prstGeom prst="roundRect">
              <a:avLst>
                <a:gd name="adj" fmla="val 10000"/>
              </a:avLst>
            </a:prstGeom>
            <a:blipFill rotWithShape="1">
              <a:blip r:embed="rId4">
                <a:alphaModFix/>
              </a:blip>
              <a:stretch>
                <a:fillRect/>
              </a:stretch>
            </a:blipFill>
            <a:ln w="9525" cap="flat" cmpd="sng">
              <a:solidFill>
                <a:schemeClr val="lt1"/>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44" name="Shape 244"/>
            <p:cNvSpPr/>
            <p:nvPr/>
          </p:nvSpPr>
          <p:spPr>
            <a:xfrm rot="10800000">
              <a:off x="2883358" y="3470101"/>
              <a:ext cx="1510511" cy="2378246"/>
            </a:xfrm>
            <a:prstGeom prst="round2SameRect">
              <a:avLst>
                <a:gd name="adj1" fmla="val 10500"/>
                <a:gd name="adj2" fmla="val 0"/>
              </a:avLst>
            </a:prstGeom>
            <a:gradFill>
              <a:gsLst>
                <a:gs pos="0">
                  <a:srgbClr val="EAFCA0"/>
                </a:gs>
                <a:gs pos="50000">
                  <a:srgbClr val="E4FA91"/>
                </a:gs>
                <a:gs pos="100000">
                  <a:srgbClr val="E4FE7D"/>
                </a:gs>
              </a:gsLst>
              <a:lin ang="5400000" scaled="0"/>
            </a:gra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45" name="Shape 245"/>
            <p:cNvSpPr txBox="1"/>
            <p:nvPr/>
          </p:nvSpPr>
          <p:spPr>
            <a:xfrm>
              <a:off x="2883358" y="3470103"/>
              <a:ext cx="1510511" cy="2302047"/>
            </a:xfrm>
            <a:prstGeom prst="rect">
              <a:avLst/>
            </a:prstGeom>
            <a:noFill/>
            <a:ln>
              <a:noFill/>
            </a:ln>
          </p:spPr>
          <p:txBody>
            <a:bodyPr wrap="square" lIns="113775" tIns="113775" rIns="113775" bIns="113775" anchor="t" anchorCtr="0">
              <a:noAutofit/>
            </a:bodyPr>
            <a:lstStyle/>
            <a:p>
              <a:pPr marL="0" marR="0" lvl="0" indent="0" algn="ctr" rtl="0">
                <a:lnSpc>
                  <a:spcPct val="80000"/>
                </a:lnSpc>
                <a:spcBef>
                  <a:spcPts val="0"/>
                </a:spcBef>
                <a:spcAft>
                  <a:spcPts val="0"/>
                </a:spcAft>
                <a:buClr>
                  <a:schemeClr val="dk1"/>
                </a:buClr>
                <a:buSzPct val="25000"/>
                <a:buFont typeface="Cambria"/>
                <a:buNone/>
              </a:pPr>
              <a:r>
                <a:rPr lang="en-IN" sz="900" b="1" i="0" u="none" strike="noStrike" cap="none">
                  <a:solidFill>
                    <a:schemeClr val="dk1"/>
                  </a:solidFill>
                  <a:latin typeface="Century Gothic"/>
                  <a:ea typeface="Century Gothic"/>
                  <a:cs typeface="Century Gothic"/>
                  <a:sym typeface="Century Gothic"/>
                </a:rPr>
                <a:t>Anonymous &amp; Pseudonymous Works</a:t>
              </a:r>
            </a:p>
            <a:p>
              <a:pPr marL="0" marR="0" lvl="0" indent="0" algn="ctr" rtl="0">
                <a:lnSpc>
                  <a:spcPct val="80000"/>
                </a:lnSpc>
                <a:spcBef>
                  <a:spcPts val="0"/>
                </a:spcBef>
                <a:spcAft>
                  <a:spcPts val="0"/>
                </a:spcAft>
                <a:buClr>
                  <a:schemeClr val="dk1"/>
                </a:buClr>
                <a:buFont typeface="Cambria"/>
                <a:buNone/>
              </a:pPr>
              <a:endParaRPr sz="1000" b="1"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560"/>
                </a:spcBef>
                <a:spcAft>
                  <a:spcPts val="0"/>
                </a:spcAft>
                <a:buNone/>
              </a:pPr>
              <a:endParaRPr sz="1000" b="0"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560"/>
                </a:spcBef>
                <a:buSzPct val="25000"/>
                <a:buNone/>
              </a:pPr>
              <a:r>
                <a:rPr lang="en-IN" sz="1000" b="0" i="0" u="none" strike="noStrike" cap="none">
                  <a:solidFill>
                    <a:schemeClr val="dk1"/>
                  </a:solidFill>
                  <a:latin typeface="Century Gothic"/>
                  <a:ea typeface="Century Gothic"/>
                  <a:cs typeface="Century Gothic"/>
                  <a:sym typeface="Century Gothic"/>
                </a:rPr>
                <a:t>60 years from the year the work was first published</a:t>
              </a:r>
            </a:p>
          </p:txBody>
        </p:sp>
        <p:sp>
          <p:nvSpPr>
            <p:cNvPr id="246" name="Shape 246"/>
            <p:cNvSpPr/>
            <p:nvPr/>
          </p:nvSpPr>
          <p:spPr>
            <a:xfrm>
              <a:off x="4732957" y="1933897"/>
              <a:ext cx="1134442" cy="1181764"/>
            </a:xfrm>
            <a:prstGeom prst="roundRect">
              <a:avLst>
                <a:gd name="adj" fmla="val 10000"/>
              </a:avLst>
            </a:prstGeom>
            <a:blipFill rotWithShape="1">
              <a:blip r:embed="rId5">
                <a:alphaModFix/>
              </a:blip>
              <a:stretch>
                <a:fillRect l="-18992" r="-18993"/>
              </a:stretch>
            </a:blipFill>
            <a:ln w="9525" cap="flat" cmpd="sng">
              <a:solidFill>
                <a:schemeClr val="lt1"/>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47" name="Shape 247"/>
            <p:cNvSpPr/>
            <p:nvPr/>
          </p:nvSpPr>
          <p:spPr>
            <a:xfrm rot="10800000">
              <a:off x="4544920" y="3470101"/>
              <a:ext cx="1510511" cy="2378246"/>
            </a:xfrm>
            <a:prstGeom prst="round2SameRect">
              <a:avLst>
                <a:gd name="adj1" fmla="val 10500"/>
                <a:gd name="adj2" fmla="val 0"/>
              </a:avLst>
            </a:prstGeom>
            <a:gradFill>
              <a:gsLst>
                <a:gs pos="0">
                  <a:srgbClr val="B7FCA6"/>
                </a:gs>
                <a:gs pos="50000">
                  <a:srgbClr val="A9FB97"/>
                </a:gs>
                <a:gs pos="100000">
                  <a:srgbClr val="9BFE83"/>
                </a:gs>
              </a:gsLst>
              <a:lin ang="5400000" scaled="0"/>
            </a:gra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48" name="Shape 248"/>
            <p:cNvSpPr txBox="1"/>
            <p:nvPr/>
          </p:nvSpPr>
          <p:spPr>
            <a:xfrm>
              <a:off x="4591376" y="3470103"/>
              <a:ext cx="1417606" cy="2463971"/>
            </a:xfrm>
            <a:prstGeom prst="rect">
              <a:avLst/>
            </a:prstGeom>
            <a:noFill/>
            <a:ln>
              <a:noFill/>
            </a:ln>
          </p:spPr>
          <p:txBody>
            <a:bodyPr wrap="square" lIns="113775" tIns="113775" rIns="113775" bIns="113775" anchor="t" anchorCtr="0">
              <a:noAutofit/>
            </a:bodyPr>
            <a:lstStyle/>
            <a:p>
              <a:pPr marL="0" marR="0" lvl="0" indent="0" algn="ctr" rtl="0">
                <a:lnSpc>
                  <a:spcPct val="80000"/>
                </a:lnSpc>
                <a:spcBef>
                  <a:spcPts val="0"/>
                </a:spcBef>
                <a:spcAft>
                  <a:spcPts val="0"/>
                </a:spcAft>
                <a:buClr>
                  <a:schemeClr val="dk1"/>
                </a:buClr>
                <a:buSzPct val="25000"/>
                <a:buFont typeface="Cambria"/>
                <a:buNone/>
              </a:pPr>
              <a:r>
                <a:rPr lang="en-IN" sz="900" b="1" i="0" u="none" strike="noStrike" cap="none">
                  <a:solidFill>
                    <a:schemeClr val="dk1"/>
                  </a:solidFill>
                  <a:latin typeface="Century Gothic"/>
                  <a:ea typeface="Century Gothic"/>
                  <a:cs typeface="Century Gothic"/>
                  <a:sym typeface="Century Gothic"/>
                </a:rPr>
                <a:t>Works of Public Undertakings &amp; Government Works</a:t>
              </a:r>
            </a:p>
            <a:p>
              <a:pPr marL="0" marR="0" lvl="0" indent="0" algn="ctr" rtl="0">
                <a:lnSpc>
                  <a:spcPct val="80000"/>
                </a:lnSpc>
                <a:spcBef>
                  <a:spcPts val="0"/>
                </a:spcBef>
                <a:spcAft>
                  <a:spcPts val="0"/>
                </a:spcAft>
                <a:buClr>
                  <a:schemeClr val="dk1"/>
                </a:buClr>
                <a:buFont typeface="Cambria"/>
                <a:buNone/>
              </a:pPr>
              <a:endParaRPr sz="900" b="1"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560"/>
                </a:spcBef>
                <a:spcAft>
                  <a:spcPts val="0"/>
                </a:spcAft>
                <a:buClr>
                  <a:schemeClr val="dk1"/>
                </a:buClr>
                <a:buSzPct val="25000"/>
                <a:buFont typeface="Cambria"/>
                <a:buNone/>
              </a:pPr>
              <a:r>
                <a:rPr lang="en-IN" sz="1000" b="0" i="0" u="none" strike="noStrike" cap="none">
                  <a:solidFill>
                    <a:schemeClr val="dk1"/>
                  </a:solidFill>
                  <a:latin typeface="Century Gothic"/>
                  <a:ea typeface="Century Gothic"/>
                  <a:cs typeface="Century Gothic"/>
                  <a:sym typeface="Century Gothic"/>
                </a:rPr>
                <a:t>60 years from the year the work was first published</a:t>
              </a:r>
            </a:p>
          </p:txBody>
        </p:sp>
        <p:sp>
          <p:nvSpPr>
            <p:cNvPr id="249" name="Shape 249"/>
            <p:cNvSpPr/>
            <p:nvPr/>
          </p:nvSpPr>
          <p:spPr>
            <a:xfrm>
              <a:off x="6408260" y="1951457"/>
              <a:ext cx="1106964" cy="1153137"/>
            </a:xfrm>
            <a:prstGeom prst="roundRect">
              <a:avLst>
                <a:gd name="adj" fmla="val 10000"/>
              </a:avLst>
            </a:prstGeom>
            <a:blipFill rotWithShape="1">
              <a:blip r:embed="rId6">
                <a:alphaModFix/>
              </a:blip>
              <a:stretch>
                <a:fillRect l="-45991" r="-45991"/>
              </a:stretch>
            </a:blipFill>
            <a:ln w="9525" cap="flat" cmpd="sng">
              <a:solidFill>
                <a:schemeClr val="lt1"/>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50" name="Shape 250"/>
            <p:cNvSpPr/>
            <p:nvPr/>
          </p:nvSpPr>
          <p:spPr>
            <a:xfrm rot="10800000">
              <a:off x="6206485" y="3470101"/>
              <a:ext cx="1510511" cy="2378246"/>
            </a:xfrm>
            <a:prstGeom prst="round2SameRect">
              <a:avLst>
                <a:gd name="adj1" fmla="val 10500"/>
                <a:gd name="adj2" fmla="val 0"/>
              </a:avLst>
            </a:prstGeom>
            <a:gradFill>
              <a:gsLst>
                <a:gs pos="0">
                  <a:srgbClr val="AEFEC2"/>
                </a:gs>
                <a:gs pos="50000">
                  <a:srgbClr val="9EFCB6"/>
                </a:gs>
                <a:gs pos="100000">
                  <a:srgbClr val="8DFFAB"/>
                </a:gs>
              </a:gsLst>
              <a:lin ang="5400000" scaled="0"/>
            </a:gra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51" name="Shape 251"/>
            <p:cNvSpPr txBox="1"/>
            <p:nvPr/>
          </p:nvSpPr>
          <p:spPr>
            <a:xfrm>
              <a:off x="6252941" y="3470103"/>
              <a:ext cx="1417606" cy="2378246"/>
            </a:xfrm>
            <a:prstGeom prst="rect">
              <a:avLst/>
            </a:prstGeom>
            <a:noFill/>
            <a:ln>
              <a:noFill/>
            </a:ln>
          </p:spPr>
          <p:txBody>
            <a:bodyPr wrap="square" lIns="113775" tIns="113775" rIns="113775" bIns="113775" anchor="t" anchorCtr="0">
              <a:noAutofit/>
            </a:bodyPr>
            <a:lstStyle/>
            <a:p>
              <a:pPr marL="0" marR="0" lvl="0" indent="0" algn="ctr" rtl="0">
                <a:lnSpc>
                  <a:spcPct val="80000"/>
                </a:lnSpc>
                <a:spcBef>
                  <a:spcPts val="0"/>
                </a:spcBef>
                <a:spcAft>
                  <a:spcPts val="0"/>
                </a:spcAft>
                <a:buClr>
                  <a:schemeClr val="dk1"/>
                </a:buClr>
                <a:buSzPct val="25000"/>
                <a:buFont typeface="Cambria"/>
                <a:buNone/>
              </a:pPr>
              <a:r>
                <a:rPr lang="en-IN" sz="900" b="1" i="0" u="none" strike="noStrike" cap="none">
                  <a:solidFill>
                    <a:schemeClr val="dk1"/>
                  </a:solidFill>
                  <a:latin typeface="Century Gothic"/>
                  <a:ea typeface="Century Gothic"/>
                  <a:cs typeface="Century Gothic"/>
                  <a:sym typeface="Century Gothic"/>
                </a:rPr>
                <a:t>Works of International Organizations</a:t>
              </a:r>
            </a:p>
            <a:p>
              <a:pPr marL="0" marR="0" lvl="0" indent="0" algn="ctr" rtl="0">
                <a:lnSpc>
                  <a:spcPct val="80000"/>
                </a:lnSpc>
                <a:spcBef>
                  <a:spcPts val="0"/>
                </a:spcBef>
                <a:spcAft>
                  <a:spcPts val="0"/>
                </a:spcAft>
                <a:buClr>
                  <a:schemeClr val="dk1"/>
                </a:buClr>
                <a:buFont typeface="Cambria"/>
                <a:buNone/>
              </a:pPr>
              <a:endParaRPr sz="900" b="1"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0"/>
                </a:spcBef>
                <a:spcAft>
                  <a:spcPts val="0"/>
                </a:spcAft>
                <a:buClr>
                  <a:schemeClr val="dk1"/>
                </a:buClr>
                <a:buFont typeface="Cambria"/>
                <a:buNone/>
              </a:pPr>
              <a:endParaRPr sz="900" b="1"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0"/>
                </a:spcBef>
                <a:spcAft>
                  <a:spcPts val="0"/>
                </a:spcAft>
                <a:buClr>
                  <a:schemeClr val="dk1"/>
                </a:buClr>
                <a:buFont typeface="Cambria"/>
                <a:buNone/>
              </a:pPr>
              <a:endParaRPr sz="900" b="1"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0"/>
                </a:spcBef>
                <a:spcAft>
                  <a:spcPts val="0"/>
                </a:spcAft>
                <a:buClr>
                  <a:schemeClr val="dk1"/>
                </a:buClr>
                <a:buSzPct val="25000"/>
                <a:buFont typeface="Cambria"/>
                <a:buNone/>
              </a:pPr>
              <a:r>
                <a:rPr lang="en-IN" sz="1000" b="0" i="0" u="none" strike="noStrike" cap="none">
                  <a:solidFill>
                    <a:schemeClr val="dk1"/>
                  </a:solidFill>
                  <a:latin typeface="Century Gothic"/>
                  <a:ea typeface="Century Gothic"/>
                  <a:cs typeface="Century Gothic"/>
                  <a:sym typeface="Century Gothic"/>
                </a:rPr>
                <a:t>60 years from the year the work was first published</a:t>
              </a:r>
            </a:p>
            <a:p>
              <a:pPr marL="0" marR="0" lvl="0" indent="0" algn="ctr" rtl="0">
                <a:lnSpc>
                  <a:spcPct val="80000"/>
                </a:lnSpc>
                <a:spcBef>
                  <a:spcPts val="560"/>
                </a:spcBef>
                <a:spcAft>
                  <a:spcPts val="0"/>
                </a:spcAft>
                <a:buNone/>
              </a:pPr>
              <a:endParaRPr sz="1000" b="0"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560"/>
                </a:spcBef>
                <a:buNone/>
              </a:pPr>
              <a:endParaRPr sz="1000" b="0" i="0" u="none" strike="noStrike" cap="none">
                <a:solidFill>
                  <a:schemeClr val="dk1"/>
                </a:solidFill>
                <a:latin typeface="Century Gothic"/>
                <a:ea typeface="Century Gothic"/>
                <a:cs typeface="Century Gothic"/>
                <a:sym typeface="Century Gothic"/>
              </a:endParaRPr>
            </a:p>
          </p:txBody>
        </p:sp>
        <p:sp>
          <p:nvSpPr>
            <p:cNvPr id="252" name="Shape 252"/>
            <p:cNvSpPr/>
            <p:nvPr/>
          </p:nvSpPr>
          <p:spPr>
            <a:xfrm>
              <a:off x="8054990" y="1932756"/>
              <a:ext cx="1136633" cy="1184045"/>
            </a:xfrm>
            <a:prstGeom prst="roundRect">
              <a:avLst>
                <a:gd name="adj" fmla="val 10000"/>
              </a:avLst>
            </a:prstGeom>
            <a:blipFill rotWithShape="1">
              <a:blip r:embed="rId7">
                <a:alphaModFix/>
              </a:blip>
              <a:stretch>
                <a:fillRect/>
              </a:stretch>
            </a:blipFill>
            <a:ln w="9525" cap="flat" cmpd="sng">
              <a:solidFill>
                <a:schemeClr val="lt1"/>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53" name="Shape 253"/>
            <p:cNvSpPr/>
            <p:nvPr/>
          </p:nvSpPr>
          <p:spPr>
            <a:xfrm rot="10800000">
              <a:off x="7868049" y="3470101"/>
              <a:ext cx="1510511" cy="2378246"/>
            </a:xfrm>
            <a:prstGeom prst="round2SameRect">
              <a:avLst>
                <a:gd name="adj1" fmla="val 10500"/>
                <a:gd name="adj2" fmla="val 0"/>
              </a:avLst>
            </a:prstGeom>
            <a:gradFill>
              <a:gsLst>
                <a:gs pos="0">
                  <a:srgbClr val="B8FDF5"/>
                </a:gs>
                <a:gs pos="50000">
                  <a:srgbClr val="A8FBF2"/>
                </a:gs>
                <a:gs pos="100000">
                  <a:srgbClr val="98FEF3"/>
                </a:gs>
              </a:gsLst>
              <a:lin ang="5400000" scaled="0"/>
            </a:gra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54" name="Shape 254"/>
            <p:cNvSpPr txBox="1"/>
            <p:nvPr/>
          </p:nvSpPr>
          <p:spPr>
            <a:xfrm>
              <a:off x="7914504" y="3470103"/>
              <a:ext cx="1417605" cy="2576082"/>
            </a:xfrm>
            <a:prstGeom prst="rect">
              <a:avLst/>
            </a:prstGeom>
            <a:noFill/>
            <a:ln>
              <a:noFill/>
            </a:ln>
          </p:spPr>
          <p:txBody>
            <a:bodyPr wrap="square" lIns="113775" tIns="113775" rIns="113775" bIns="113775" anchor="t" anchorCtr="0">
              <a:noAutofit/>
            </a:bodyPr>
            <a:lstStyle/>
            <a:p>
              <a:pPr marL="0" marR="0" lvl="0" indent="0" algn="ctr" rtl="0">
                <a:lnSpc>
                  <a:spcPct val="90000"/>
                </a:lnSpc>
                <a:spcBef>
                  <a:spcPts val="0"/>
                </a:spcBef>
                <a:spcAft>
                  <a:spcPts val="0"/>
                </a:spcAft>
                <a:buClr>
                  <a:schemeClr val="dk1"/>
                </a:buClr>
                <a:buSzPct val="25000"/>
                <a:buFont typeface="Cambria"/>
                <a:buNone/>
              </a:pPr>
              <a:r>
                <a:rPr lang="en-IN" sz="900" b="1" i="0" u="none" strike="noStrike" cap="none">
                  <a:solidFill>
                    <a:schemeClr val="dk1"/>
                  </a:solidFill>
                  <a:latin typeface="Century Gothic"/>
                  <a:ea typeface="Century Gothic"/>
                  <a:cs typeface="Century Gothic"/>
                  <a:sym typeface="Century Gothic"/>
                </a:rPr>
                <a:t>Sound Recording</a:t>
              </a:r>
            </a:p>
            <a:p>
              <a:pPr marL="0" marR="0" lvl="0" indent="0" algn="ctr" rtl="0">
                <a:lnSpc>
                  <a:spcPct val="90000"/>
                </a:lnSpc>
                <a:spcBef>
                  <a:spcPts val="0"/>
                </a:spcBef>
                <a:spcAft>
                  <a:spcPts val="0"/>
                </a:spcAft>
                <a:buClr>
                  <a:schemeClr val="dk1"/>
                </a:buClr>
                <a:buFont typeface="Cambria"/>
                <a:buNone/>
              </a:pPr>
              <a:endParaRPr sz="1000" b="1"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dk1"/>
                </a:buClr>
                <a:buFont typeface="Cambria"/>
                <a:buNone/>
              </a:pPr>
              <a:endParaRPr sz="1000" b="1"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560"/>
                </a:spcBef>
                <a:buSzPct val="25000"/>
                <a:buNone/>
              </a:pPr>
              <a:r>
                <a:rPr lang="en-IN" sz="1000" b="0" i="0" u="none" strike="noStrike" cap="none">
                  <a:solidFill>
                    <a:schemeClr val="dk1"/>
                  </a:solidFill>
                  <a:latin typeface="Century Gothic"/>
                  <a:ea typeface="Century Gothic"/>
                  <a:cs typeface="Century Gothic"/>
                  <a:sym typeface="Century Gothic"/>
                </a:rPr>
                <a:t>60 years from the year in which the recording was published </a:t>
              </a:r>
            </a:p>
          </p:txBody>
        </p:sp>
        <p:sp>
          <p:nvSpPr>
            <p:cNvPr id="255" name="Shape 255"/>
            <p:cNvSpPr/>
            <p:nvPr/>
          </p:nvSpPr>
          <p:spPr>
            <a:xfrm>
              <a:off x="9736884" y="1953933"/>
              <a:ext cx="1095975" cy="1141692"/>
            </a:xfrm>
            <a:prstGeom prst="roundRect">
              <a:avLst>
                <a:gd name="adj" fmla="val 10000"/>
              </a:avLst>
            </a:prstGeom>
            <a:blipFill rotWithShape="1">
              <a:blip r:embed="rId8">
                <a:alphaModFix/>
              </a:blip>
              <a:stretch>
                <a:fillRect/>
              </a:stretch>
            </a:blipFill>
            <a:ln w="9525" cap="flat" cmpd="sng">
              <a:solidFill>
                <a:schemeClr val="lt1"/>
              </a:solidFill>
              <a:prstDash val="solid"/>
              <a:miter lim="8000"/>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56" name="Shape 256"/>
            <p:cNvSpPr/>
            <p:nvPr/>
          </p:nvSpPr>
          <p:spPr>
            <a:xfrm rot="10800000">
              <a:off x="9529613" y="3470101"/>
              <a:ext cx="1510511" cy="2378246"/>
            </a:xfrm>
            <a:prstGeom prst="round2SameRect">
              <a:avLst>
                <a:gd name="adj1" fmla="val 10500"/>
                <a:gd name="adj2" fmla="val 0"/>
              </a:avLst>
            </a:prstGeom>
            <a:gradFill>
              <a:gsLst>
                <a:gs pos="0">
                  <a:srgbClr val="C3E0FE"/>
                </a:gs>
                <a:gs pos="50000">
                  <a:srgbClr val="B3D7FC"/>
                </a:gs>
                <a:gs pos="100000">
                  <a:srgbClr val="A6D2FE"/>
                </a:gs>
              </a:gsLst>
              <a:lin ang="5400000" scaled="0"/>
            </a:gra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
          <p:nvSpPr>
            <p:cNvPr id="257" name="Shape 257"/>
            <p:cNvSpPr txBox="1"/>
            <p:nvPr/>
          </p:nvSpPr>
          <p:spPr>
            <a:xfrm>
              <a:off x="9529614" y="3470103"/>
              <a:ext cx="1510511" cy="2378246"/>
            </a:xfrm>
            <a:prstGeom prst="rect">
              <a:avLst/>
            </a:prstGeom>
            <a:noFill/>
            <a:ln>
              <a:noFill/>
            </a:ln>
          </p:spPr>
          <p:txBody>
            <a:bodyPr wrap="square" lIns="113775" tIns="113775" rIns="113775" bIns="113775" anchor="t" anchorCtr="0">
              <a:noAutofit/>
            </a:bodyPr>
            <a:lstStyle/>
            <a:p>
              <a:pPr marL="0" marR="0" lvl="0" indent="0" algn="ctr" rtl="0">
                <a:lnSpc>
                  <a:spcPct val="90000"/>
                </a:lnSpc>
                <a:spcBef>
                  <a:spcPts val="0"/>
                </a:spcBef>
                <a:buSzPct val="25000"/>
                <a:buNone/>
              </a:pPr>
              <a:r>
                <a:rPr lang="en-IN" sz="900" b="1" i="0" u="none" strike="noStrike" cap="none">
                  <a:solidFill>
                    <a:schemeClr val="dk1"/>
                  </a:solidFill>
                  <a:latin typeface="Century Gothic"/>
                  <a:ea typeface="Century Gothic"/>
                  <a:cs typeface="Century Gothic"/>
                  <a:sym typeface="Century Gothic"/>
                </a:rPr>
                <a:t>Cinematograph </a:t>
              </a:r>
            </a:p>
            <a:p>
              <a:pPr marL="0" marR="0" lvl="0" indent="0" algn="ctr" rtl="0">
                <a:lnSpc>
                  <a:spcPct val="90000"/>
                </a:lnSpc>
                <a:spcBef>
                  <a:spcPts val="0"/>
                </a:spcBef>
                <a:buSzPct val="25000"/>
                <a:buNone/>
              </a:pPr>
              <a:r>
                <a:rPr lang="en-IN" sz="900" b="1" i="0" u="none" strike="noStrike" cap="none">
                  <a:solidFill>
                    <a:schemeClr val="dk1"/>
                  </a:solidFill>
                  <a:latin typeface="Century Gothic"/>
                  <a:ea typeface="Century Gothic"/>
                  <a:cs typeface="Century Gothic"/>
                  <a:sym typeface="Century Gothic"/>
                </a:rPr>
                <a:t>Films</a:t>
              </a:r>
            </a:p>
            <a:p>
              <a:pPr marL="0" marR="0" lvl="0" indent="0" algn="ctr" rtl="0">
                <a:lnSpc>
                  <a:spcPct val="90000"/>
                </a:lnSpc>
                <a:spcBef>
                  <a:spcPts val="0"/>
                </a:spcBef>
                <a:buNone/>
              </a:pPr>
              <a:endParaRPr sz="1000" b="1"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None/>
              </a:pPr>
              <a:endParaRPr sz="1000" b="1" i="0" u="none" strike="noStrike" cap="none">
                <a:solidFill>
                  <a:schemeClr val="dk1"/>
                </a:solidFill>
                <a:latin typeface="Century Gothic"/>
                <a:ea typeface="Century Gothic"/>
                <a:cs typeface="Century Gothic"/>
                <a:sym typeface="Century Gothic"/>
              </a:endParaRPr>
            </a:p>
            <a:p>
              <a:pPr marL="0" marR="0" lvl="0" indent="0" algn="ctr" rtl="0">
                <a:lnSpc>
                  <a:spcPct val="80000"/>
                </a:lnSpc>
                <a:spcBef>
                  <a:spcPts val="560"/>
                </a:spcBef>
                <a:buSzPct val="25000"/>
                <a:buNone/>
              </a:pPr>
              <a:r>
                <a:rPr lang="en-IN" sz="1000" b="0" i="0" u="none" strike="noStrike" cap="none">
                  <a:solidFill>
                    <a:schemeClr val="dk1"/>
                  </a:solidFill>
                  <a:latin typeface="Century Gothic"/>
                  <a:ea typeface="Century Gothic"/>
                  <a:cs typeface="Century Gothic"/>
                  <a:sym typeface="Century Gothic"/>
                </a:rPr>
                <a:t>60 years from the year in which the film was published </a:t>
              </a:r>
            </a:p>
          </p:txBody>
        </p:sp>
      </p:grpSp>
    </p:spTree>
    <p:extLst>
      <p:ext uri="{BB962C8B-B14F-4D97-AF65-F5344CB8AC3E}">
        <p14:creationId xmlns:p14="http://schemas.microsoft.com/office/powerpoint/2010/main" val="809876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05979"/>
            <a:ext cx="8229600" cy="637579"/>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Trademark</a:t>
            </a:r>
          </a:p>
        </p:txBody>
      </p:sp>
      <p:sp>
        <p:nvSpPr>
          <p:cNvPr id="264" name="Shape 264"/>
          <p:cNvSpPr txBox="1"/>
          <p:nvPr/>
        </p:nvSpPr>
        <p:spPr>
          <a:xfrm>
            <a:off x="755575" y="843558"/>
            <a:ext cx="4248472" cy="3204166"/>
          </a:xfrm>
          <a:prstGeom prst="rect">
            <a:avLst/>
          </a:prstGeom>
          <a:noFill/>
          <a:ln>
            <a:noFill/>
          </a:ln>
        </p:spPr>
        <p:txBody>
          <a:bodyPr wrap="square" lIns="91425" tIns="45700" rIns="91425" bIns="45700" anchor="t" anchorCtr="0">
            <a:noAutofit/>
          </a:bodyPr>
          <a:lstStyle/>
          <a:p>
            <a:pPr marL="285750" marR="0" lvl="0" indent="-285750" algn="just" rtl="0">
              <a:spcBef>
                <a:spcPts val="0"/>
              </a:spcBef>
              <a:spcAft>
                <a:spcPts val="0"/>
              </a:spcAft>
              <a:buClr>
                <a:srgbClr val="0070C0"/>
              </a:buClr>
              <a:buSzPct val="100000"/>
              <a:buFont typeface="Arial"/>
              <a:buChar char="•"/>
            </a:pPr>
            <a:r>
              <a:rPr lang="en-IN" sz="1400" b="0" i="0" u="none" strike="noStrike" cap="none" dirty="0">
                <a:solidFill>
                  <a:srgbClr val="000000"/>
                </a:solidFill>
                <a:latin typeface="Century Gothic"/>
                <a:ea typeface="Century Gothic"/>
                <a:cs typeface="Century Gothic"/>
                <a:sym typeface="Century Gothic"/>
              </a:rPr>
              <a:t>A trademark is any name, word, sound, numeral, </a:t>
            </a:r>
            <a:r>
              <a:rPr lang="en-IN" sz="1400" b="0" i="0" u="none" strike="noStrike" cap="none" dirty="0" smtClean="0">
                <a:solidFill>
                  <a:srgbClr val="000000"/>
                </a:solidFill>
                <a:latin typeface="Century Gothic"/>
                <a:ea typeface="Century Gothic"/>
                <a:cs typeface="Century Gothic"/>
                <a:sym typeface="Century Gothic"/>
              </a:rPr>
              <a:t>colour, </a:t>
            </a:r>
            <a:r>
              <a:rPr lang="en-IN" sz="1400" b="0" i="0" u="none" strike="noStrike" cap="none" dirty="0">
                <a:solidFill>
                  <a:srgbClr val="000000"/>
                </a:solidFill>
                <a:latin typeface="Century Gothic"/>
                <a:ea typeface="Century Gothic"/>
                <a:cs typeface="Century Gothic"/>
                <a:sym typeface="Century Gothic"/>
              </a:rPr>
              <a:t>symbol or drawing (or their </a:t>
            </a:r>
            <a:r>
              <a:rPr lang="en-IN" sz="1400" b="0" i="0" u="none" strike="noStrike" cap="none" dirty="0" smtClean="0">
                <a:solidFill>
                  <a:srgbClr val="000000"/>
                </a:solidFill>
                <a:latin typeface="Century Gothic"/>
                <a:ea typeface="Century Gothic"/>
                <a:cs typeface="Century Gothic"/>
                <a:sym typeface="Century Gothic"/>
              </a:rPr>
              <a:t>combination).</a:t>
            </a:r>
            <a:endParaRPr lang="en-IN" sz="1400" b="0" i="0" u="none" strike="noStrike" cap="none" dirty="0">
              <a:solidFill>
                <a:srgbClr val="000000"/>
              </a:solidFill>
              <a:latin typeface="Century Gothic"/>
              <a:ea typeface="Century Gothic"/>
              <a:cs typeface="Century Gothic"/>
              <a:sym typeface="Century Gothic"/>
            </a:endParaRPr>
          </a:p>
          <a:p>
            <a:pPr marL="285750" marR="0" lvl="0" indent="-285750" algn="just" rtl="0">
              <a:spcBef>
                <a:spcPts val="800"/>
              </a:spcBef>
              <a:spcAft>
                <a:spcPts val="0"/>
              </a:spcAft>
              <a:buClr>
                <a:srgbClr val="0070C0"/>
              </a:buClr>
              <a:buFont typeface="Arial"/>
              <a:buNone/>
            </a:pPr>
            <a:endParaRPr sz="1400" b="0" i="0" u="none" strike="noStrike" cap="none" dirty="0">
              <a:solidFill>
                <a:srgbClr val="000000"/>
              </a:solidFill>
              <a:latin typeface="Century Gothic"/>
              <a:ea typeface="Century Gothic"/>
              <a:cs typeface="Century Gothic"/>
              <a:sym typeface="Century Gothic"/>
            </a:endParaRPr>
          </a:p>
          <a:p>
            <a:pPr marL="285750" marR="0" lvl="0" indent="-285750" algn="just" rtl="0">
              <a:spcBef>
                <a:spcPts val="800"/>
              </a:spcBef>
              <a:spcAft>
                <a:spcPts val="0"/>
              </a:spcAft>
              <a:buClr>
                <a:srgbClr val="0070C0"/>
              </a:buClr>
              <a:buSzPct val="100000"/>
              <a:buFont typeface="Arial"/>
              <a:buChar char="•"/>
            </a:pPr>
            <a:r>
              <a:rPr lang="en-IN" sz="1400" b="0" i="0" u="none" strike="noStrike" cap="none" dirty="0">
                <a:solidFill>
                  <a:srgbClr val="000000"/>
                </a:solidFill>
                <a:latin typeface="Century Gothic"/>
                <a:ea typeface="Century Gothic"/>
                <a:cs typeface="Century Gothic"/>
                <a:sym typeface="Century Gothic"/>
              </a:rPr>
              <a:t>Trademarks let us identify the goods made or services offered by a company or an </a:t>
            </a:r>
            <a:r>
              <a:rPr lang="en-IN" sz="1400" b="0" i="0" u="none" strike="noStrike" cap="none" dirty="0" smtClean="0">
                <a:solidFill>
                  <a:srgbClr val="000000"/>
                </a:solidFill>
                <a:latin typeface="Century Gothic"/>
                <a:ea typeface="Century Gothic"/>
                <a:cs typeface="Century Gothic"/>
                <a:sym typeface="Century Gothic"/>
              </a:rPr>
              <a:t>individual.</a:t>
            </a:r>
            <a:endParaRPr lang="en-IN" sz="1400" b="0" i="0" u="none" strike="noStrike" cap="none" dirty="0">
              <a:solidFill>
                <a:srgbClr val="000000"/>
              </a:solidFill>
              <a:latin typeface="Century Gothic"/>
              <a:ea typeface="Century Gothic"/>
              <a:cs typeface="Century Gothic"/>
              <a:sym typeface="Century Gothic"/>
            </a:endParaRPr>
          </a:p>
          <a:p>
            <a:pPr marL="285750" marR="0" lvl="0" indent="-285750" algn="just" rtl="0">
              <a:spcBef>
                <a:spcPts val="800"/>
              </a:spcBef>
              <a:spcAft>
                <a:spcPts val="0"/>
              </a:spcAft>
              <a:buClr>
                <a:srgbClr val="0070C0"/>
              </a:buClr>
              <a:buFont typeface="Arial"/>
              <a:buNone/>
            </a:pPr>
            <a:endParaRPr sz="1400" b="0" i="0" u="none" strike="noStrike" cap="none" dirty="0">
              <a:solidFill>
                <a:srgbClr val="000000"/>
              </a:solidFill>
              <a:latin typeface="Century Gothic"/>
              <a:ea typeface="Century Gothic"/>
              <a:cs typeface="Century Gothic"/>
              <a:sym typeface="Century Gothic"/>
            </a:endParaRPr>
          </a:p>
          <a:p>
            <a:pPr marL="285750" marR="0" lvl="0" indent="-285750" algn="just" rtl="0">
              <a:spcBef>
                <a:spcPts val="800"/>
              </a:spcBef>
              <a:buClr>
                <a:srgbClr val="0070C0"/>
              </a:buClr>
              <a:buSzPct val="100000"/>
              <a:buFont typeface="Arial"/>
              <a:buChar char="•"/>
            </a:pPr>
            <a:r>
              <a:rPr lang="en-IN" sz="1400" b="0" i="0" u="none" strike="noStrike" cap="none" dirty="0">
                <a:solidFill>
                  <a:srgbClr val="000000"/>
                </a:solidFill>
                <a:latin typeface="Century Gothic"/>
                <a:ea typeface="Century Gothic"/>
                <a:cs typeface="Century Gothic"/>
                <a:sym typeface="Century Gothic"/>
              </a:rPr>
              <a:t>Trademark is registered for 10 years and can be perpetually </a:t>
            </a:r>
            <a:r>
              <a:rPr lang="en-IN" sz="1400" b="0" i="0" u="none" strike="noStrike" cap="none" dirty="0" smtClean="0">
                <a:solidFill>
                  <a:srgbClr val="000000"/>
                </a:solidFill>
                <a:latin typeface="Century Gothic"/>
                <a:ea typeface="Century Gothic"/>
                <a:cs typeface="Century Gothic"/>
                <a:sym typeface="Century Gothic"/>
              </a:rPr>
              <a:t>renewed. </a:t>
            </a:r>
            <a:endParaRPr lang="en-IN" sz="1400" b="0" i="0" u="none" strike="noStrike" cap="none" dirty="0">
              <a:solidFill>
                <a:srgbClr val="000000"/>
              </a:solidFill>
              <a:latin typeface="Century Gothic"/>
              <a:ea typeface="Century Gothic"/>
              <a:cs typeface="Century Gothic"/>
              <a:sym typeface="Century Gothic"/>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03826">
            <a:off x="5432268" y="1377665"/>
            <a:ext cx="2170136" cy="149291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8646" l="1944" r="100000"/>
                    </a14:imgEffect>
                  </a14:imgLayer>
                </a14:imgProps>
              </a:ext>
              <a:ext uri="{28A0092B-C50C-407E-A947-70E740481C1C}">
                <a14:useLocalDpi xmlns:a14="http://schemas.microsoft.com/office/drawing/2010/main" val="0"/>
              </a:ext>
            </a:extLst>
          </a:blip>
          <a:stretch>
            <a:fillRect/>
          </a:stretch>
        </p:blipFill>
        <p:spPr>
          <a:xfrm>
            <a:off x="7546650" y="1715493"/>
            <a:ext cx="1702059" cy="226941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5623">
            <a:off x="5463059" y="3302194"/>
            <a:ext cx="2299982" cy="1491059"/>
          </a:xfrm>
          <a:prstGeom prst="rect">
            <a:avLst/>
          </a:prstGeom>
        </p:spPr>
      </p:pic>
    </p:spTree>
    <p:extLst>
      <p:ext uri="{BB962C8B-B14F-4D97-AF65-F5344CB8AC3E}">
        <p14:creationId xmlns:p14="http://schemas.microsoft.com/office/powerpoint/2010/main" val="2064037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457200" y="205979"/>
            <a:ext cx="8229600" cy="565570"/>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SzPct val="25000"/>
              <a:buFont typeface="Arial"/>
              <a:buNone/>
            </a:pPr>
            <a:r>
              <a:rPr lang="en-IN" sz="2400" b="1" i="0" u="none" strike="noStrike" cap="none">
                <a:solidFill>
                  <a:schemeClr val="dk1"/>
                </a:solidFill>
                <a:latin typeface="Arial"/>
                <a:ea typeface="Arial"/>
                <a:cs typeface="Arial"/>
                <a:sym typeface="Arial"/>
              </a:rPr>
              <a:t>Essentials of a Trademark</a:t>
            </a:r>
          </a:p>
        </p:txBody>
      </p:sp>
      <p:sp>
        <p:nvSpPr>
          <p:cNvPr id="278" name="Shape 278"/>
          <p:cNvSpPr txBox="1">
            <a:spLocks noGrp="1"/>
          </p:cNvSpPr>
          <p:nvPr>
            <p:ph type="body" idx="1"/>
          </p:nvPr>
        </p:nvSpPr>
        <p:spPr>
          <a:xfrm>
            <a:off x="683568" y="900112"/>
            <a:ext cx="3812231" cy="2545556"/>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IN" sz="1870" b="1" i="0" u="none" strike="noStrike" cap="none">
                <a:solidFill>
                  <a:srgbClr val="3F3151"/>
                </a:solidFill>
                <a:latin typeface="Century Gothic"/>
                <a:ea typeface="Century Gothic"/>
                <a:cs typeface="Century Gothic"/>
                <a:sym typeface="Century Gothic"/>
              </a:rPr>
              <a:t>Advisable</a:t>
            </a:r>
            <a:r>
              <a:rPr lang="en-IN" sz="1870" b="1" i="0" u="none" strike="noStrike" cap="none">
                <a:solidFill>
                  <a:srgbClr val="00BEBE"/>
                </a:solidFill>
                <a:latin typeface="Century Gothic"/>
                <a:ea typeface="Century Gothic"/>
                <a:cs typeface="Century Gothic"/>
                <a:sym typeface="Century Gothic"/>
              </a:rPr>
              <a:t> </a:t>
            </a:r>
          </a:p>
          <a:p>
            <a:pPr marL="228600" marR="0" lvl="1" indent="-228600" algn="l" rtl="0">
              <a:lnSpc>
                <a:spcPct val="90000"/>
              </a:lnSpc>
              <a:spcBef>
                <a:spcPts val="770"/>
              </a:spcBef>
              <a:spcAft>
                <a:spcPts val="0"/>
              </a:spcAft>
              <a:buClr>
                <a:srgbClr val="3F3151"/>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Unique (E.g. Doordarshan )</a:t>
            </a:r>
          </a:p>
          <a:p>
            <a:pPr marL="228600" marR="0" lvl="1" indent="-228600" algn="l" rtl="0">
              <a:lnSpc>
                <a:spcPct val="90000"/>
              </a:lnSpc>
              <a:spcBef>
                <a:spcPts val="300"/>
              </a:spcBef>
              <a:spcAft>
                <a:spcPts val="0"/>
              </a:spcAft>
              <a:buClr>
                <a:srgbClr val="3F3151"/>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Distinctive (E.g. BHIM, BHEL)</a:t>
            </a:r>
          </a:p>
          <a:p>
            <a:pPr marL="228600" marR="0" lvl="1" indent="-228600" algn="l" rtl="0">
              <a:lnSpc>
                <a:spcPct val="90000"/>
              </a:lnSpc>
              <a:spcBef>
                <a:spcPts val="300"/>
              </a:spcBef>
              <a:spcAft>
                <a:spcPts val="0"/>
              </a:spcAft>
              <a:buClr>
                <a:srgbClr val="3F3151"/>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Non-dictionary words / Invented words</a:t>
            </a:r>
          </a:p>
          <a:p>
            <a:pPr marL="228600" marR="0" lvl="1" indent="-228600" algn="l" rtl="0">
              <a:lnSpc>
                <a:spcPct val="90000"/>
              </a:lnSpc>
              <a:spcBef>
                <a:spcPts val="300"/>
              </a:spcBef>
              <a:spcAft>
                <a:spcPts val="0"/>
              </a:spcAft>
              <a:buClr>
                <a:srgbClr val="3F3151"/>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Custom designs</a:t>
            </a:r>
          </a:p>
          <a:p>
            <a:pPr marL="228600" marR="0" lvl="1" indent="-228600" algn="l" rtl="0">
              <a:lnSpc>
                <a:spcPct val="90000"/>
              </a:lnSpc>
              <a:spcBef>
                <a:spcPts val="300"/>
              </a:spcBef>
              <a:spcAft>
                <a:spcPts val="0"/>
              </a:spcAft>
              <a:buClr>
                <a:srgbClr val="3F3151"/>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Devices or symbols (E.g. Make in India)</a:t>
            </a:r>
          </a:p>
          <a:p>
            <a:pPr marL="228600" marR="0" lvl="1" indent="-228600" algn="l" rtl="0">
              <a:lnSpc>
                <a:spcPct val="90000"/>
              </a:lnSpc>
              <a:spcBef>
                <a:spcPts val="300"/>
              </a:spcBef>
              <a:spcAft>
                <a:spcPts val="0"/>
              </a:spcAft>
              <a:buClr>
                <a:srgbClr val="3F3151"/>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Non-descriptive (E.g. Goods) </a:t>
            </a:r>
          </a:p>
          <a:p>
            <a:pPr marL="342900" marR="0" lvl="0" indent="-342900" algn="l" rtl="0">
              <a:lnSpc>
                <a:spcPct val="90000"/>
              </a:lnSpc>
              <a:spcBef>
                <a:spcPts val="476"/>
              </a:spcBef>
              <a:buClr>
                <a:schemeClr val="dk1"/>
              </a:buClr>
              <a:buSzPct val="99166"/>
              <a:buFont typeface="Arial"/>
              <a:buNone/>
            </a:pPr>
            <a:endParaRPr sz="2380" b="0" i="0" u="none" strike="noStrike" cap="none">
              <a:solidFill>
                <a:schemeClr val="dk1"/>
              </a:solidFill>
              <a:latin typeface="Century Gothic"/>
              <a:ea typeface="Century Gothic"/>
              <a:cs typeface="Century Gothic"/>
              <a:sym typeface="Century Gothic"/>
            </a:endParaRPr>
          </a:p>
        </p:txBody>
      </p:sp>
      <p:sp>
        <p:nvSpPr>
          <p:cNvPr id="279" name="Shape 279"/>
          <p:cNvSpPr txBox="1">
            <a:spLocks noGrp="1"/>
          </p:cNvSpPr>
          <p:nvPr>
            <p:ph type="body" idx="2"/>
          </p:nvPr>
        </p:nvSpPr>
        <p:spPr>
          <a:xfrm>
            <a:off x="4648200" y="900112"/>
            <a:ext cx="3812231" cy="2545556"/>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IN" sz="1870" b="1" i="0" u="none" strike="noStrike" cap="none">
                <a:solidFill>
                  <a:srgbClr val="953734"/>
                </a:solidFill>
                <a:latin typeface="Century Gothic"/>
                <a:ea typeface="Century Gothic"/>
                <a:cs typeface="Century Gothic"/>
                <a:sym typeface="Century Gothic"/>
              </a:rPr>
              <a:t>Avoid</a:t>
            </a:r>
            <a:r>
              <a:rPr lang="en-IN" sz="2040" b="1" i="0" u="none" strike="noStrike" cap="none">
                <a:solidFill>
                  <a:srgbClr val="953734"/>
                </a:solidFill>
                <a:latin typeface="Century Gothic"/>
                <a:ea typeface="Century Gothic"/>
                <a:cs typeface="Century Gothic"/>
                <a:sym typeface="Century Gothic"/>
              </a:rPr>
              <a:t> </a:t>
            </a:r>
          </a:p>
          <a:p>
            <a:pPr marL="228600" marR="0" lvl="1" indent="-228600" algn="l" rtl="0">
              <a:lnSpc>
                <a:spcPct val="90000"/>
              </a:lnSpc>
              <a:spcBef>
                <a:spcPts val="840"/>
              </a:spcBef>
              <a:spcAft>
                <a:spcPts val="0"/>
              </a:spcAft>
              <a:buClr>
                <a:srgbClr val="953734"/>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Adjectives (E.g. Efficient)</a:t>
            </a:r>
          </a:p>
          <a:p>
            <a:pPr marL="228600" marR="0" lvl="1" indent="-228600" algn="l" rtl="0">
              <a:lnSpc>
                <a:spcPct val="90000"/>
              </a:lnSpc>
              <a:spcBef>
                <a:spcPts val="285"/>
              </a:spcBef>
              <a:spcAft>
                <a:spcPts val="0"/>
              </a:spcAft>
              <a:buClr>
                <a:srgbClr val="953734"/>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Names of person or places (E.g. Rahul Kumar)</a:t>
            </a:r>
          </a:p>
          <a:p>
            <a:pPr marL="228600" marR="0" lvl="1" indent="-228600" algn="l" rtl="0">
              <a:lnSpc>
                <a:spcPct val="90000"/>
              </a:lnSpc>
              <a:spcBef>
                <a:spcPts val="285"/>
              </a:spcBef>
              <a:spcAft>
                <a:spcPts val="0"/>
              </a:spcAft>
              <a:buClr>
                <a:srgbClr val="953734"/>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Obscenity</a:t>
            </a:r>
          </a:p>
          <a:p>
            <a:pPr marL="228600" marR="0" lvl="1" indent="-228600" algn="l" rtl="0">
              <a:lnSpc>
                <a:spcPct val="90000"/>
              </a:lnSpc>
              <a:spcBef>
                <a:spcPts val="285"/>
              </a:spcBef>
              <a:spcAft>
                <a:spcPts val="0"/>
              </a:spcAft>
              <a:buClr>
                <a:srgbClr val="953734"/>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Religious or Constitutional words or symbols (E.g. OM, Ashoka Chakra) </a:t>
            </a:r>
          </a:p>
          <a:p>
            <a:pPr marL="228600" marR="0" lvl="1" indent="-228600" algn="l" rtl="0">
              <a:lnSpc>
                <a:spcPct val="90000"/>
              </a:lnSpc>
              <a:spcBef>
                <a:spcPts val="285"/>
              </a:spcBef>
              <a:spcAft>
                <a:spcPts val="0"/>
              </a:spcAft>
              <a:buClr>
                <a:srgbClr val="953734"/>
              </a:buClr>
              <a:buSzPct val="100000"/>
              <a:buFont typeface="Cambria"/>
              <a:buChar char="•"/>
            </a:pPr>
            <a:r>
              <a:rPr lang="en-IN" sz="1700" b="0" i="0" u="none" strike="noStrike" cap="none">
                <a:solidFill>
                  <a:schemeClr val="dk1"/>
                </a:solidFill>
                <a:latin typeface="Century Gothic"/>
                <a:ea typeface="Century Gothic"/>
                <a:cs typeface="Century Gothic"/>
                <a:sym typeface="Century Gothic"/>
              </a:rPr>
              <a:t>Common Shapes (E.g. Sphere) </a:t>
            </a:r>
          </a:p>
          <a:p>
            <a:pPr marL="342900" marR="0" lvl="0" indent="-342900" algn="l" rtl="0">
              <a:lnSpc>
                <a:spcPct val="90000"/>
              </a:lnSpc>
              <a:spcBef>
                <a:spcPts val="476"/>
              </a:spcBef>
              <a:buClr>
                <a:schemeClr val="dk1"/>
              </a:buClr>
              <a:buSzPct val="99166"/>
              <a:buFont typeface="Arial"/>
              <a:buNone/>
            </a:pPr>
            <a:endParaRPr sz="238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40631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1483</TotalTime>
  <Words>6054</Words>
  <Application>Microsoft Macintosh PowerPoint</Application>
  <PresentationFormat>On-screen Show (16:9)</PresentationFormat>
  <Paragraphs>809</Paragraphs>
  <Slides>45</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Calibri</vt:lpstr>
      <vt:lpstr>Cambria</vt:lpstr>
      <vt:lpstr>Century Gothic</vt:lpstr>
      <vt:lpstr>Noto Sans Symbols</vt:lpstr>
      <vt:lpstr>Questrial</vt:lpstr>
      <vt:lpstr>Times New Roman</vt:lpstr>
      <vt:lpstr>Wingdings</vt:lpstr>
      <vt:lpstr>Arial</vt:lpstr>
      <vt:lpstr>Office Theme</vt:lpstr>
      <vt:lpstr>1_Office Theme</vt:lpstr>
      <vt:lpstr>Valuing Your  Intellectual Property Rights   Cell for IPR Promotion and Management (CIPAM) Department of Industrial Policy and Promotion Government of India Ministry of Commerce and Industry</vt:lpstr>
      <vt:lpstr>Acknowledgement &amp; Disclaimer</vt:lpstr>
      <vt:lpstr>What is Intellectual Property (IP)?</vt:lpstr>
      <vt:lpstr>What are the types of IPRs?</vt:lpstr>
      <vt:lpstr>Copyright</vt:lpstr>
      <vt:lpstr>Works covered under copyrights</vt:lpstr>
      <vt:lpstr>Works covered under copyrights</vt:lpstr>
      <vt:lpstr>Trademark</vt:lpstr>
      <vt:lpstr>Essentials of a Trademark</vt:lpstr>
      <vt:lpstr>How to indicate your Trademark?</vt:lpstr>
      <vt:lpstr>PowerPoint Presentation</vt:lpstr>
      <vt:lpstr>Activity: Find the famous Trademarks?</vt:lpstr>
      <vt:lpstr>Patent</vt:lpstr>
      <vt:lpstr>Non-patentable Inventions</vt:lpstr>
      <vt:lpstr>Some patented inventions</vt:lpstr>
      <vt:lpstr>Semiconductor Integrated Circuits Layout-Design </vt:lpstr>
      <vt:lpstr>Design</vt:lpstr>
      <vt:lpstr>Essentials of a Design</vt:lpstr>
      <vt:lpstr>Point out the Industrial Design</vt:lpstr>
      <vt:lpstr>Geographical Indication</vt:lpstr>
      <vt:lpstr>Essentials of Geographical Indication</vt:lpstr>
      <vt:lpstr>Plant Varieties</vt:lpstr>
      <vt:lpstr>Genetic Resources &amp; Traditional Knowledge</vt:lpstr>
      <vt:lpstr>Traditional Knowledge Digital Library</vt:lpstr>
      <vt:lpstr>Trade Secrets</vt:lpstr>
      <vt:lpstr>National IPR Policy  An India where creativity and innovation are stimulated by intellectual property for the benefit of all; an India where intellectual property promotes advancement in science and technology, arts and culture, traditional knowledge and biodiversity resources; an India where knowledge is the main driver of  development, and knowledge owned is transformed into knowledge shared</vt:lpstr>
      <vt:lpstr>Objectives of National IPR Policy</vt:lpstr>
      <vt:lpstr>Cell for IPR Promotion &amp; Management</vt:lpstr>
      <vt:lpstr>IP Process Re-engineering: Patent &amp; Trademark Rules Amended</vt:lpstr>
      <vt:lpstr>  Start-ups Intellectual Property Protection (SIPP) Scheme</vt:lpstr>
      <vt:lpstr>Faster examination – Increase in Filings</vt:lpstr>
      <vt:lpstr>IPR TRENDS  (F.Y. 2016-17 VIS-À-VIS LAST F.Y. 2015-16) </vt:lpstr>
      <vt:lpstr>India on the Global IP platform</vt:lpstr>
      <vt:lpstr>IP Infringement, Enforcement and Remedies</vt:lpstr>
      <vt:lpstr>What is IP Infringement?</vt:lpstr>
      <vt:lpstr>Counterfeiting &amp; Piracy</vt:lpstr>
      <vt:lpstr>Remedies against IP Infringement – Civil Remedies</vt:lpstr>
      <vt:lpstr>Remedies against IP Infringement – Criminal Remedies</vt:lpstr>
      <vt:lpstr>Online Copyright Piracy: Enforcement Issues</vt:lpstr>
      <vt:lpstr>IPR Enforcement Toolkit</vt:lpstr>
      <vt:lpstr>Activity: Point out the infringements</vt:lpstr>
      <vt:lpstr>IP Offices, India</vt:lpstr>
      <vt:lpstr>How can you contribute to IP?</vt:lpstr>
      <vt:lpstr>Some useful links</vt:lpstr>
      <vt:lpstr>Thank You “It’s time for Indians to take up their rightful place in the global arena of creativity and innovation; not only as creators and innovators, but also as owners of IP”   Creative India;  Innovative India  रचनात्मक भारत;  अभिनव भारत </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Valuing Your  Intellectual Property Rights   Cell for IPR Promotion and Management (CIPAM) Department of Industrial Policy and Promotion Government of India Ministry of Commerce and Industry</dc:title>
  <cp:lastModifiedBy>Shivani Singh</cp:lastModifiedBy>
  <cp:revision>14</cp:revision>
  <dcterms:modified xsi:type="dcterms:W3CDTF">2017-11-07T10:00:37Z</dcterms:modified>
</cp:coreProperties>
</file>